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94" r:id="rId6"/>
    <p:sldId id="275" r:id="rId7"/>
    <p:sldId id="281" r:id="rId8"/>
    <p:sldId id="257" r:id="rId9"/>
    <p:sldId id="282" r:id="rId10"/>
    <p:sldId id="289" r:id="rId11"/>
    <p:sldId id="290" r:id="rId12"/>
    <p:sldId id="291" r:id="rId13"/>
    <p:sldId id="292" r:id="rId14"/>
    <p:sldId id="263" r:id="rId15"/>
    <p:sldId id="266" r:id="rId16"/>
    <p:sldId id="267" r:id="rId17"/>
    <p:sldId id="268" r:id="rId18"/>
    <p:sldId id="269" r:id="rId19"/>
    <p:sldId id="270" r:id="rId20"/>
    <p:sldId id="293" r:id="rId21"/>
    <p:sldId id="264" r:id="rId22"/>
    <p:sldId id="271" r:id="rId23"/>
    <p:sldId id="273" r:id="rId24"/>
    <p:sldId id="272" r:id="rId25"/>
    <p:sldId id="274" r:id="rId26"/>
    <p:sldId id="283" r:id="rId27"/>
    <p:sldId id="284" r:id="rId28"/>
    <p:sldId id="287" r:id="rId29"/>
    <p:sldId id="296" r:id="rId30"/>
    <p:sldId id="295" r:id="rId31"/>
    <p:sldId id="29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859D2-DAAA-36B1-72AB-CCD0F64114A2}" v="665" dt="2020-08-24T17:49:35.032"/>
    <p1510:client id="{0D4C0B81-8B03-5362-F158-7FD9CFCE770C}" v="122" dt="2020-08-20T12:09:46.244"/>
    <p1510:client id="{13F341AE-3C66-E406-A4D4-64A5FED5DFDF}" v="72" dt="2020-09-01T12:04:13.731"/>
    <p1510:client id="{1EC5A9CA-4EBE-6DAC-0AE8-902472F7C728}" v="8" dt="2020-02-04T07:21:15.170"/>
    <p1510:client id="{273AC4F7-360B-372A-9223-4BD8EB8A1ED4}" v="4" dt="2019-08-24T13:14:11.961"/>
    <p1510:client id="{27FDEA32-9047-F72E-55B6-DC55398FD0CD}" v="850" dt="2020-08-25T12:07:20.148"/>
    <p1510:client id="{316602EB-7233-13E0-FCA4-A1CBAAC5D92A}" v="29" dt="2020-08-24T11:38:07.929"/>
    <p1510:client id="{3B71635C-993D-9789-6430-A2A2023DDF15}" v="32" dt="2020-08-21T05:51:49.218"/>
    <p1510:client id="{41E28DFA-6528-A96C-06BC-0B948DC3338A}" v="21" dt="2020-08-21T05:55:10.101"/>
    <p1510:client id="{6A1FCB9B-69DE-399C-4244-D5F5716B6648}" v="687" dt="2020-02-02T17:35:07.714"/>
    <p1510:client id="{8159855B-89AB-02CF-82CC-BD883FA1B66A}" v="1095" dt="2020-08-20T18:10:57.260"/>
    <p1510:client id="{87A7AD85-8E9A-DDF1-5EB5-C4137CD9D328}" v="940" dt="2020-02-03T08:59:57.005"/>
    <p1510:client id="{BE2DCA80-73D5-C0FD-996B-E37AD9E67372}" v="173" dt="2020-09-01T11:40:49.135"/>
    <p1510:client id="{CD3E4BC0-90AB-59C6-BFEE-AA9C3BFAA3D0}" v="606" dt="2020-08-24T11:28:34.395"/>
    <p1510:client id="{CF166131-F9F8-9B66-B2E1-FA5CC4EAC3C9}" v="91" dt="2020-08-21T07:50:22.027"/>
    <p1510:client id="{D5EA5D26-8CFC-D61A-72DA-303148C4E35F}" v="485" dt="2020-08-19T18:37:56.918"/>
    <p1510:client id="{D8FD093F-E15A-4197-AE6B-35D9D506B629}" v="4" dt="2020-08-25T07:18:11.003"/>
    <p1510:client id="{ED830B0B-154A-0FCD-7E50-0D69780C82B9}" v="431" dt="2020-08-21T07:53:45.947"/>
    <p1510:client id="{FA272290-3EB6-419B-6E8C-32AA5ED6393D}" v="19" dt="2020-08-20T07:53:10.525"/>
    <p1510:client id="{FDA8B36B-433A-4372-5429-FC5A704BA6B8}" v="156" dt="2020-08-19T06:25:46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2&amp;v=TEyRtvIJqII&amp;feature=emb_log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lioppilastutkinto.fi/ylioppilastutkinto/kokelaille/kokelaan-ohje" TargetMode="External"/><Relationship Id="rId2" Type="http://schemas.openxmlformats.org/officeDocument/2006/relationships/hyperlink" Target="https://www.ylioppilastutkinto.fi/maaraykset/tiedote-kokelaill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lioppilastutkinto.f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2D170B9C-85A5-4673-981C-DDDBAC51F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8" descr="Kuva, joka sisältää kohteen istuminen, pöytä, pari, ylitetty&#10;&#10;Kuvaus luotu automaattisesti">
            <a:extLst>
              <a:ext uri="{FF2B5EF4-FFF2-40B4-BE49-F238E27FC236}">
                <a16:creationId xmlns:a16="http://schemas.microsoft.com/office/drawing/2014/main" id="{D771AC69-EF22-4F56-BF4A-B6F9C32022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44" r="8341"/>
          <a:stretch/>
        </p:blipFill>
        <p:spPr>
          <a:xfrm>
            <a:off x="20" y="10"/>
            <a:ext cx="4966232" cy="6857990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1C82216A-4221-434A-B11C-7E13B4A1F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412340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8004" y="1480929"/>
            <a:ext cx="5607908" cy="3254321"/>
          </a:xfrm>
        </p:spPr>
        <p:txBody>
          <a:bodyPr>
            <a:normAutofit/>
          </a:bodyPr>
          <a:lstStyle/>
          <a:p>
            <a:pPr algn="l"/>
            <a:r>
              <a:rPr lang="en-US" sz="6500"/>
              <a:t>YO-kirjoitusinfo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38004" y="4804850"/>
            <a:ext cx="5607906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err="1"/>
              <a:t>Ti</a:t>
            </a:r>
            <a:r>
              <a:rPr lang="en-US"/>
              <a:t> 25.8.</a:t>
            </a:r>
          </a:p>
          <a:p>
            <a:pPr algn="l">
              <a:spcAft>
                <a:spcPts val="600"/>
              </a:spcAft>
            </a:pPr>
            <a:r>
              <a:rPr lang="en-US" err="1"/>
              <a:t>Kuopion</a:t>
            </a:r>
            <a:r>
              <a:rPr lang="en-US"/>
              <a:t> </a:t>
            </a:r>
            <a:r>
              <a:rPr lang="en-US" err="1"/>
              <a:t>klassillinen</a:t>
            </a:r>
            <a:r>
              <a:rPr lang="en-US"/>
              <a:t> </a:t>
            </a:r>
            <a:r>
              <a:rPr lang="en-US" err="1"/>
              <a:t>lukio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8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2DECFB6D-873E-4F1E-9F38-F8DD18E46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963818"/>
              </p:ext>
            </p:extLst>
          </p:nvPr>
        </p:nvGraphicFramePr>
        <p:xfrm>
          <a:off x="743414" y="436756"/>
          <a:ext cx="11189358" cy="6058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1004">
                  <a:extLst>
                    <a:ext uri="{9D8B030D-6E8A-4147-A177-3AD203B41FA5}">
                      <a16:colId xmlns:a16="http://schemas.microsoft.com/office/drawing/2014/main" val="2474627152"/>
                    </a:ext>
                  </a:extLst>
                </a:gridCol>
                <a:gridCol w="1793286">
                  <a:extLst>
                    <a:ext uri="{9D8B030D-6E8A-4147-A177-3AD203B41FA5}">
                      <a16:colId xmlns:a16="http://schemas.microsoft.com/office/drawing/2014/main" val="1553072879"/>
                    </a:ext>
                  </a:extLst>
                </a:gridCol>
                <a:gridCol w="2054807">
                  <a:extLst>
                    <a:ext uri="{9D8B030D-6E8A-4147-A177-3AD203B41FA5}">
                      <a16:colId xmlns:a16="http://schemas.microsoft.com/office/drawing/2014/main" val="1729695336"/>
                    </a:ext>
                  </a:extLst>
                </a:gridCol>
                <a:gridCol w="3698654">
                  <a:extLst>
                    <a:ext uri="{9D8B030D-6E8A-4147-A177-3AD203B41FA5}">
                      <a16:colId xmlns:a16="http://schemas.microsoft.com/office/drawing/2014/main" val="2555727648"/>
                    </a:ext>
                  </a:extLst>
                </a:gridCol>
                <a:gridCol w="2241607">
                  <a:extLst>
                    <a:ext uri="{9D8B030D-6E8A-4147-A177-3AD203B41FA5}">
                      <a16:colId xmlns:a16="http://schemas.microsoft.com/office/drawing/2014/main" val="4229860047"/>
                    </a:ext>
                  </a:extLst>
                </a:gridCol>
              </a:tblGrid>
              <a:tr h="2050504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28.9.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vieras kieli, lyhyt oppimäärä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englanti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espanja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saksa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4148130"/>
                  </a:ext>
                </a:extLst>
              </a:tr>
              <a:tr h="2004162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Ti 29.9.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psykologia, historia, fysiikka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132096"/>
                  </a:ext>
                </a:extLst>
              </a:tr>
              <a:tr h="2004162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 1.10.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highlight>
                            <a:srgbClr val="FFFF00"/>
                          </a:highlight>
                        </a:rPr>
                        <a:t>Lyseon lukio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vieras kieli, pitkä oppimäärä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ranska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720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607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Valmistautuminen kokeeseen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83540" indent="-383540"/>
            <a:r>
              <a:rPr lang="fi-FI" sz="2800"/>
              <a:t>Varmista, että sinulla on </a:t>
            </a:r>
            <a:endParaRPr lang="fi-FI"/>
          </a:p>
          <a:p>
            <a:pPr lvl="1" indent="-383540"/>
            <a:r>
              <a:rPr lang="fi-FI" sz="2800"/>
              <a:t>tietokone, jolla suoritat kokeen</a:t>
            </a:r>
          </a:p>
          <a:p>
            <a:pPr lvl="1" indent="-383540"/>
            <a:r>
              <a:rPr lang="fi-FI" sz="2800"/>
              <a:t>langalliset kuulokkeet, jotka toimivat tietokoneesi kanssa ja joissa ei ole langatonta liitäntämahdollisuutta.</a:t>
            </a:r>
          </a:p>
          <a:p>
            <a:pPr marL="383540" indent="-383540"/>
            <a:r>
              <a:rPr lang="fi-FI" sz="2800"/>
              <a:t>Tarkista, että osaat</a:t>
            </a:r>
          </a:p>
          <a:p>
            <a:pPr lvl="1" indent="-383540"/>
            <a:r>
              <a:rPr lang="fi-FI" sz="2800"/>
              <a:t>kiinnittää verkkojohdon tietokoneeseesi suoraan tai adapterilla</a:t>
            </a:r>
          </a:p>
          <a:p>
            <a:pPr lvl="1" indent="-383540"/>
            <a:r>
              <a:rPr lang="fi-FI" sz="2800"/>
              <a:t>käynnistää koneesi USB-muistilta (</a:t>
            </a:r>
            <a:r>
              <a:rPr lang="fi-FI" sz="2800" err="1"/>
              <a:t>buuttaus</a:t>
            </a:r>
            <a:r>
              <a:rPr lang="fi-FI" sz="2800"/>
              <a:t>).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825558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Valmistautuminen kokeeseen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83540" indent="-383540"/>
            <a:r>
              <a:rPr lang="fi-FI" sz="2800"/>
              <a:t>Merkitse kaikki laitteesi (läppäri, kuulokkeet, hiiri, laturi) teipillä, jossa on nimesi.</a:t>
            </a:r>
            <a:endParaRPr lang="fi-FI"/>
          </a:p>
          <a:p>
            <a:pPr marL="383540" indent="-383540"/>
            <a:r>
              <a:rPr lang="fi-FI" sz="2800"/>
              <a:t>Merkitse myös laskin ja taulukkokirja nimelläsi. Tuo laskin ja taulukkokirja tarkistettavaksi kansliaan:</a:t>
            </a:r>
          </a:p>
          <a:p>
            <a:pPr lvl="1" indent="-383540"/>
            <a:r>
              <a:rPr lang="fi-FI" sz="2800" i="0">
                <a:solidFill>
                  <a:schemeClr val="tx1"/>
                </a:solidFill>
              </a:rPr>
              <a:t>Matematiikka: viim. pe 18.9. klo 12</a:t>
            </a:r>
          </a:p>
          <a:p>
            <a:pPr lvl="1" indent="-383540"/>
            <a:r>
              <a:rPr lang="fi-FI" sz="2800" i="0">
                <a:solidFill>
                  <a:schemeClr val="tx1"/>
                </a:solidFill>
              </a:rPr>
              <a:t>Maantiede: viim. ma 14.9. klo 12</a:t>
            </a:r>
          </a:p>
          <a:p>
            <a:pPr lvl="1" indent="-383540"/>
            <a:r>
              <a:rPr lang="fi-FI" sz="2800" i="0">
                <a:solidFill>
                  <a:schemeClr val="tx1"/>
                </a:solidFill>
              </a:rPr>
              <a:t>Kemia: viim. to 10.9. klo 12</a:t>
            </a:r>
            <a:endParaRPr lang="fi-FI">
              <a:solidFill>
                <a:schemeClr val="tx1"/>
              </a:solidFill>
            </a:endParaRPr>
          </a:p>
          <a:p>
            <a:pPr lvl="1" indent="-383540"/>
            <a:r>
              <a:rPr lang="fi-FI" sz="2800" i="0">
                <a:solidFill>
                  <a:schemeClr val="tx1"/>
                </a:solidFill>
                <a:ea typeface="+mn-lt"/>
                <a:cs typeface="+mn-lt"/>
              </a:rPr>
              <a:t>Fysiikka: viim. pe 25.9. klo 12</a:t>
            </a:r>
            <a:endParaRPr lang="fi-FI" sz="2800" i="0">
              <a:solidFill>
                <a:schemeClr val="tx1"/>
              </a:solidFill>
            </a:endParaRPr>
          </a:p>
          <a:p>
            <a:pPr marL="530860" lvl="1" indent="0">
              <a:buNone/>
            </a:pPr>
            <a:endParaRPr lang="fi-FI" sz="2800" i="0">
              <a:solidFill>
                <a:schemeClr val="tx1"/>
              </a:solidFill>
            </a:endParaRPr>
          </a:p>
          <a:p>
            <a:pPr lvl="1" indent="-383540"/>
            <a:endParaRPr lang="fi-FI" sz="2800" i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76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Ota kokeeseen mukaan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henkilötodistus (ajokortti tai passi)</a:t>
            </a:r>
            <a:endParaRPr lang="fi-FI"/>
          </a:p>
          <a:p>
            <a:pPr marL="383540" indent="-383540"/>
            <a:r>
              <a:rPr lang="fi-FI" sz="2800"/>
              <a:t>tietokone virtajohtoineen</a:t>
            </a:r>
          </a:p>
          <a:p>
            <a:pPr marL="383540" indent="-383540"/>
            <a:r>
              <a:rPr lang="fi-FI" sz="2800"/>
              <a:t>langalliset kuulokkeet </a:t>
            </a:r>
          </a:p>
          <a:p>
            <a:pPr marL="383540" indent="-383540"/>
            <a:r>
              <a:rPr lang="fi-FI" sz="2800"/>
              <a:t>kynä, kumi</a:t>
            </a:r>
          </a:p>
          <a:p>
            <a:pPr marL="383540" indent="-383540"/>
            <a:r>
              <a:rPr lang="fi-FI" sz="2800"/>
              <a:t>eväät läpinäkyvissä rasioissa/astioissa.</a:t>
            </a:r>
            <a:endParaRPr lang="fi-FI"/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597013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Saliin EI saa tuoda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433594"/>
            <a:ext cx="9601200" cy="44338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83540" indent="-383540"/>
            <a:r>
              <a:rPr lang="fi-FI" sz="2400"/>
              <a:t>kännykkää</a:t>
            </a:r>
          </a:p>
          <a:p>
            <a:pPr marL="383540" indent="-383540"/>
            <a:r>
              <a:rPr lang="fi-FI" sz="2400"/>
              <a:t>älykelloa</a:t>
            </a:r>
          </a:p>
          <a:p>
            <a:pPr marL="383540" indent="-383540"/>
            <a:r>
              <a:rPr lang="fi-FI" sz="2400" b="1"/>
              <a:t>langattomia</a:t>
            </a:r>
            <a:r>
              <a:rPr lang="fi-FI" sz="2400"/>
              <a:t> lisälaitteita (kuten kuulokkeita, näppäimistöjä tai hiiriä)</a:t>
            </a:r>
          </a:p>
          <a:p>
            <a:pPr marL="383540" indent="-383540"/>
            <a:r>
              <a:rPr lang="fi-FI" sz="2400"/>
              <a:t>paperitarvikkeita </a:t>
            </a:r>
          </a:p>
          <a:p>
            <a:pPr marL="383540" indent="-383540"/>
            <a:r>
              <a:rPr lang="fi-FI" sz="2400"/>
              <a:t>kiellettyjä aineita (kuten tupakkatuotteita).</a:t>
            </a:r>
          </a:p>
          <a:p>
            <a:pPr marL="0" indent="0">
              <a:buNone/>
            </a:pPr>
            <a:endParaRPr lang="fi-FI" sz="2400"/>
          </a:p>
          <a:p>
            <a:pPr marL="383540" indent="-383540"/>
            <a:r>
              <a:rPr lang="fi-FI" sz="2400"/>
              <a:t>SALIIN EI SAA TUODA MITÄÄN YLIMÄÄRÄISTÄ!</a:t>
            </a:r>
          </a:p>
          <a:p>
            <a:pPr marL="0" indent="0">
              <a:buNone/>
            </a:pPr>
            <a:endParaRPr lang="fi-FI" sz="2400"/>
          </a:p>
          <a:p>
            <a:pPr marL="383540" indent="-383540"/>
            <a:r>
              <a:rPr lang="fi-FI" sz="2400"/>
              <a:t>Terveyssiteitä ja tamponeja on kaikissa vessoissa valmiiksi. 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234143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>
            <a:normAutofit/>
          </a:bodyPr>
          <a:lstStyle/>
          <a:p>
            <a:r>
              <a:rPr lang="fi-FI"/>
              <a:t>Ennen koetta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84743" y="1476231"/>
            <a:ext cx="5793475" cy="50381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/>
              <a:t>Kokelaat tulevat saliin pukuhuoneiden kautta klo 8 alkaen.</a:t>
            </a:r>
          </a:p>
          <a:p>
            <a:pPr marL="383540" indent="-383540"/>
            <a:r>
              <a:rPr lang="fi-FI"/>
              <a:t>Sisäänotto porrastetaan, jotta pukuhuoneissa ei tule ruuhkaa. Sisäänoton järjestys ja tarkempi aikataulu tulevat nähtäville koulun kalenteriin.</a:t>
            </a:r>
          </a:p>
          <a:p>
            <a:pPr marL="383540" indent="-383540"/>
            <a:r>
              <a:rPr lang="fi-FI"/>
              <a:t>Laukut ja ulkovaatteet jätetään kaappeihin tai pukuhuoneeseen.</a:t>
            </a:r>
          </a:p>
          <a:p>
            <a:pPr marL="383540" indent="-383540"/>
            <a:r>
              <a:rPr lang="fi-FI"/>
              <a:t>Laita eväät metallikoriin (pukuhuoneissa), peitä tai irrota tekstit juomapulloista.</a:t>
            </a:r>
          </a:p>
          <a:p>
            <a:pPr marL="383540" indent="-383540"/>
            <a:r>
              <a:rPr lang="fi-FI"/>
              <a:t>Peitä vaatteiden tekstit teipillä.</a:t>
            </a:r>
          </a:p>
          <a:p>
            <a:pPr marL="383540" indent="-383540"/>
            <a:r>
              <a:rPr lang="fi-FI"/>
              <a:t>Tiedota valvojia mukana olevista lääkkeistä.</a:t>
            </a:r>
          </a:p>
          <a:p>
            <a:pPr marL="383540" indent="-383540"/>
            <a:r>
              <a:rPr lang="fi-FI"/>
              <a:t>HUOM! Rehtorille tieto insuliinipumpusta etukäteen.</a:t>
            </a:r>
          </a:p>
          <a:p>
            <a:pPr marL="383540" indent="-383540"/>
            <a:endParaRPr lang="fi-FI"/>
          </a:p>
          <a:p>
            <a:pPr marL="383540" indent="-383540"/>
            <a:endParaRPr lang="fi-F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Kuva 6" descr="Kädet pitelemässä omenaa ja appelsiinia">
            <a:extLst>
              <a:ext uri="{FF2B5EF4-FFF2-40B4-BE49-F238E27FC236}">
                <a16:creationId xmlns:a16="http://schemas.microsoft.com/office/drawing/2014/main" id="{4BB9F8AB-94BB-4053-8BCB-52A99174E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25" r="39733" b="-1"/>
          <a:stretch/>
        </p:blipFill>
        <p:spPr>
          <a:xfrm>
            <a:off x="7612260" y="10"/>
            <a:ext cx="457973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3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Koetilaan saapuminen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83540" indent="-383540"/>
            <a:r>
              <a:rPr lang="fi-FI" sz="2800"/>
              <a:t>Pese kädet ennen saliin siirtymistä.</a:t>
            </a:r>
          </a:p>
          <a:p>
            <a:pPr marL="383540" indent="-383540"/>
            <a:r>
              <a:rPr lang="fi-FI" sz="2800"/>
              <a:t>Valvojat kutsuvat kokelaat saliin ja tarkistavat eväät ja laitteet.</a:t>
            </a:r>
            <a:endParaRPr lang="fi-FI"/>
          </a:p>
          <a:p>
            <a:pPr marL="383540" indent="-383540"/>
            <a:r>
              <a:rPr lang="fi-FI" sz="2800"/>
              <a:t>Arvotavarat (puhelin, kukkaro) jätetään niille varattuihin koreihin.</a:t>
            </a:r>
          </a:p>
          <a:p>
            <a:pPr lvl="1" indent="-383540"/>
            <a:r>
              <a:rPr lang="fi-FI" sz="2800"/>
              <a:t>Muista hakea ne kokeen jälkeen kansliasta!</a:t>
            </a:r>
          </a:p>
          <a:p>
            <a:pPr marL="383540" indent="-383540"/>
            <a:r>
              <a:rPr lang="fi-FI" sz="2800"/>
              <a:t>Siirry numeroidulle koepaikallesi (paikkanumerot) valvojien ohjeiden mukaan.</a:t>
            </a:r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922339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2E8A506-2799-450E-9F9E-EC2B369D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cap="all" err="1"/>
              <a:t>Koetilassa</a:t>
            </a:r>
            <a:r>
              <a:rPr lang="en-US" cap="all"/>
              <a:t> </a:t>
            </a:r>
            <a:r>
              <a:rPr lang="en-US" cap="all" err="1"/>
              <a:t>toimiminen</a:t>
            </a:r>
            <a:endParaRPr lang="en-US" cap="all"/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31A09E37-F6E4-409D-ACAC-D1FB61394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8" b="5762"/>
          <a:stretch/>
        </p:blipFill>
        <p:spPr>
          <a:xfrm rot="5400000">
            <a:off x="-1242228" y="1242227"/>
            <a:ext cx="6858000" cy="437354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Content Placeholder 25">
            <a:extLst>
              <a:ext uri="{FF2B5EF4-FFF2-40B4-BE49-F238E27FC236}">
                <a16:creationId xmlns:a16="http://schemas.microsoft.com/office/drawing/2014/main" id="{CEB0AC5A-6F77-484C-A57F-AAA5B9BF7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n-US" sz="2200"/>
              <a:t>Salissa </a:t>
            </a:r>
            <a:r>
              <a:rPr lang="en-US" sz="2200" err="1"/>
              <a:t>liikutaan</a:t>
            </a:r>
            <a:r>
              <a:rPr lang="en-US" sz="2200"/>
              <a:t> </a:t>
            </a:r>
            <a:r>
              <a:rPr lang="en-US" sz="2200" err="1"/>
              <a:t>rauhallisesti</a:t>
            </a:r>
            <a:r>
              <a:rPr lang="en-US" sz="2200"/>
              <a:t>.</a:t>
            </a:r>
          </a:p>
          <a:p>
            <a:pPr marL="383540" indent="-383540"/>
            <a:r>
              <a:rPr lang="en-US" sz="2200" err="1"/>
              <a:t>Johtojen</a:t>
            </a:r>
            <a:r>
              <a:rPr lang="en-US" sz="2200"/>
              <a:t> ja </a:t>
            </a:r>
            <a:r>
              <a:rPr lang="en-US" sz="2200" err="1"/>
              <a:t>johtokoteloiden</a:t>
            </a:r>
            <a:r>
              <a:rPr lang="en-US" sz="2200"/>
              <a:t> </a:t>
            </a:r>
            <a:r>
              <a:rPr lang="en-US" sz="2200" err="1"/>
              <a:t>päälle</a:t>
            </a:r>
            <a:r>
              <a:rPr lang="en-US" sz="2200"/>
              <a:t> EI </a:t>
            </a:r>
            <a:r>
              <a:rPr lang="en-US" sz="2200" err="1"/>
              <a:t>astuta</a:t>
            </a:r>
            <a:r>
              <a:rPr lang="en-US" sz="22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04989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Omalla paikallasi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710906"/>
            <a:ext cx="9601200" cy="415649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83540" indent="-383540"/>
            <a:r>
              <a:rPr lang="fi-FI" sz="2800"/>
              <a:t>Kiinnitä verkko- ja sähköjohdot sekä kuulokkeet koneeseen.</a:t>
            </a:r>
            <a:endParaRPr lang="fi-FI"/>
          </a:p>
          <a:p>
            <a:pPr marL="383540" indent="-383540"/>
            <a:r>
              <a:rPr lang="fi-FI" sz="2800"/>
              <a:t>Laita henkilötodistus pöydälle.</a:t>
            </a:r>
          </a:p>
          <a:p>
            <a:pPr marL="383540" indent="-383540"/>
            <a:r>
              <a:rPr lang="fi-FI" sz="2800">
                <a:ea typeface="+mn-lt"/>
                <a:cs typeface="+mn-lt"/>
              </a:rPr>
              <a:t>Merkitse nimikirjoituksesi ja nimen selvennös (täydellinen nimi) luonnospapereihin, joita käytät.</a:t>
            </a:r>
          </a:p>
          <a:p>
            <a:pPr marL="383540" indent="-383540"/>
            <a:r>
              <a:rPr lang="fi-FI" sz="2800"/>
              <a:t>Käynnistä koneesi USB-muistilta.</a:t>
            </a:r>
          </a:p>
          <a:p>
            <a:pPr marL="383540" indent="-383540"/>
            <a:r>
              <a:rPr lang="fi-FI" sz="2800"/>
              <a:t>Tee äänitesti.</a:t>
            </a:r>
          </a:p>
          <a:p>
            <a:pPr marL="383540" indent="-383540"/>
            <a:r>
              <a:rPr lang="fi-FI" sz="2800"/>
              <a:t>Syötä etu- ja sukunimesi sekä henkilötunnuksesi koejärjestelmään.</a:t>
            </a:r>
          </a:p>
          <a:p>
            <a:pPr marL="383540" indent="-383540"/>
            <a:r>
              <a:rPr lang="fi-FI" sz="2800" b="1"/>
              <a:t>Valitse oikea koe </a:t>
            </a:r>
            <a:r>
              <a:rPr lang="fi-FI" sz="2800"/>
              <a:t>oikealla kielellä!</a:t>
            </a:r>
          </a:p>
          <a:p>
            <a:pPr marL="383540" indent="-383540"/>
            <a:r>
              <a:rPr lang="fi-FI" sz="2800"/>
              <a:t>Odota, että valvoja vahvistaa kirjautumisesi.</a:t>
            </a:r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576315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Koetilassa toimiminen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29556"/>
            <a:ext cx="9601200" cy="3637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Koe alkaa, kun valvoja käynnistää kokeen.</a:t>
            </a:r>
            <a:endParaRPr lang="fi-FI"/>
          </a:p>
          <a:p>
            <a:pPr marL="383540" indent="-383540"/>
            <a:r>
              <a:rPr lang="fi-FI" sz="2800"/>
              <a:t>Omalta paikalta ei saa poistua ilman lupaa.</a:t>
            </a:r>
          </a:p>
          <a:p>
            <a:pPr marL="383540" indent="-383540"/>
            <a:r>
              <a:rPr lang="fi-FI" sz="2800"/>
              <a:t>Wc-vuoroa pyydetään näyttämällä paikkanumerolappua valvojalle (odota vahvistus).</a:t>
            </a:r>
          </a:p>
          <a:p>
            <a:pPr marL="383540" indent="-383540"/>
            <a:r>
              <a:rPr lang="fi-FI" sz="2800"/>
              <a:t>Valvoja ilmoittaa, kun on wc-vuorosi. </a:t>
            </a:r>
            <a:r>
              <a:rPr lang="fi-FI" sz="2800" b="1"/>
              <a:t>Laita näytönsäästäjä päälle</a:t>
            </a:r>
            <a:r>
              <a:rPr lang="fi-FI" sz="2800"/>
              <a:t> ja liiku salissa annettujen ohjeiden mukaan.</a:t>
            </a:r>
          </a:p>
          <a:p>
            <a:pPr marL="383540" indent="-383540"/>
            <a:r>
              <a:rPr lang="fi-FI" sz="2800"/>
              <a:t>Jos pudotat jotain, nosta käsi ylös ja odota valvojaa.</a:t>
            </a:r>
          </a:p>
          <a:p>
            <a:pPr marL="0" indent="0">
              <a:buNone/>
            </a:pP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952641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5B3A70-F81D-4604-8514-875079534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Turvallisuus </a:t>
            </a:r>
            <a:br>
              <a:rPr lang="fi-FI"/>
            </a:br>
            <a:r>
              <a:rPr lang="fi-FI" sz="2400"/>
              <a:t>(diaa päivitetty 1.9.2020)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DDB7A5-EAFD-499A-A462-6FE7D5130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383540" indent="-383540"/>
            <a:r>
              <a:rPr lang="fi-FI" sz="2400"/>
              <a:t>Pidä huolta terveydestäsi kirjoitusten ajan. Suosittelemme välttämään kontakteja henkilöihin, joita et yleensä tapaa alkaen kaksi viikkoa ennen kirjoituksia.</a:t>
            </a:r>
          </a:p>
          <a:p>
            <a:pPr marL="383540" indent="-383540"/>
            <a:r>
              <a:rPr lang="fi-FI" sz="2400">
                <a:ea typeface="+mn-lt"/>
                <a:cs typeface="+mn-lt"/>
              </a:rPr>
              <a:t>Yo-saliin saa tuoda omat kasvomaskit läpinäkyvässä pussissa. Katso </a:t>
            </a:r>
            <a:r>
              <a:rPr lang="fi-FI" sz="2400" err="1">
                <a:ea typeface="+mn-lt"/>
                <a:cs typeface="+mn-lt"/>
              </a:rPr>
              <a:t>THL:n</a:t>
            </a:r>
            <a:r>
              <a:rPr lang="fi-FI" sz="2400">
                <a:ea typeface="+mn-lt"/>
                <a:cs typeface="+mn-lt"/>
              </a:rPr>
              <a:t> ohjevideo </a:t>
            </a:r>
            <a:r>
              <a:rPr lang="fi-FI" sz="2400">
                <a:ea typeface="+mn-lt"/>
                <a:cs typeface="+mn-lt"/>
                <a:hlinkClick r:id="rId2"/>
              </a:rPr>
              <a:t>Näin käytät kasvomaskia oikein</a:t>
            </a:r>
            <a:r>
              <a:rPr lang="fi-FI" sz="2400">
                <a:ea typeface="+mn-lt"/>
                <a:cs typeface="+mn-lt"/>
              </a:rPr>
              <a:t>. </a:t>
            </a:r>
            <a:endParaRPr lang="fi-FI" sz="2400"/>
          </a:p>
          <a:p>
            <a:pPr marL="383540" indent="-383540"/>
            <a:r>
              <a:rPr lang="fi-FI" sz="2400"/>
              <a:t>Et voi osallistua kirjoituksiin, jos olet karanteenissa tai omaehtoisessa karanteenissa. Tällöin voit hakea ilmoittautumisen mitätöintiä lautakunnalta.</a:t>
            </a:r>
          </a:p>
          <a:p>
            <a:pPr marL="383540" indent="-383540"/>
            <a:r>
              <a:rPr lang="fi-FI" sz="2400"/>
              <a:t>Jos sairastut (koronaoireet) ennen yo-koetta, emme voi ottaa sinua yo-saliin.</a:t>
            </a:r>
          </a:p>
          <a:p>
            <a:pPr marL="383540" indent="-383540"/>
            <a:endParaRPr lang="fi-FI" sz="2400"/>
          </a:p>
          <a:p>
            <a:pPr marL="383540" indent="-383540"/>
            <a:endParaRPr lang="fi-FI" sz="2400"/>
          </a:p>
          <a:p>
            <a:pPr marL="383540" indent="-383540"/>
            <a:endParaRPr lang="fi-FI"/>
          </a:p>
          <a:p>
            <a:pPr marL="383540" indent="-383540"/>
            <a:endParaRPr lang="fi-FI"/>
          </a:p>
          <a:p>
            <a:pPr marL="383540" indent="-38354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8845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fi-FI"/>
              <a:t>Koetilanne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581665"/>
            <a:ext cx="9601200" cy="488091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83540" indent="-383540"/>
            <a:r>
              <a:rPr lang="fi-FI" sz="2800"/>
              <a:t>Aloita koe, kun saat siihen luvan.</a:t>
            </a:r>
            <a:endParaRPr lang="fi-FI"/>
          </a:p>
          <a:p>
            <a:pPr marL="383540" indent="-383540"/>
            <a:r>
              <a:rPr lang="fi-FI" sz="2800"/>
              <a:t>Lue ohjeet huolellisesti ja noudata niitä.</a:t>
            </a:r>
          </a:p>
          <a:p>
            <a:pPr marL="383540" indent="-383540"/>
            <a:r>
              <a:rPr lang="fi-FI" sz="2800"/>
              <a:t>Tutustu rauhallisesti tehtäviin.</a:t>
            </a:r>
          </a:p>
          <a:p>
            <a:pPr marL="383540" indent="-383540"/>
            <a:r>
              <a:rPr lang="fi-FI" sz="2800"/>
              <a:t>Kielen kokeessa kuunteluosuus kannattaa tehdä kokeen alkupuolella.</a:t>
            </a:r>
          </a:p>
          <a:p>
            <a:pPr marL="383540" indent="-383540"/>
            <a:r>
              <a:rPr lang="fi-FI" sz="2800"/>
              <a:t>Seuraa ajan kulkua  – jätä riittävästi aikaa vastausten viimeistelyyn. </a:t>
            </a:r>
          </a:p>
          <a:p>
            <a:pPr marL="383540" indent="-383540"/>
            <a:r>
              <a:rPr lang="fi-FI" sz="2800"/>
              <a:t>Pidä taukoja.</a:t>
            </a:r>
          </a:p>
          <a:p>
            <a:pPr marL="383540" indent="-383540"/>
            <a:r>
              <a:rPr lang="fi-FI" sz="2800"/>
              <a:t>Tarkasta huolellisesti, että olet tehnyt kaikki tehtäväosiot ja että kaikissa käyttämissäsi papereissa on nimesi ja allekirjoituksesi.</a:t>
            </a:r>
          </a:p>
          <a:p>
            <a:pPr marL="383540" indent="-383540"/>
            <a:r>
              <a:rPr lang="fi-FI" sz="2800"/>
              <a:t>Muista päättää kokeesi.</a:t>
            </a:r>
          </a:p>
          <a:p>
            <a:pPr marL="383540" indent="-383540"/>
            <a:r>
              <a:rPr lang="fi-FI" sz="2800"/>
              <a:t>Älä kiirehdi pois: Tätä koetta varten olet valmistautunut, ole huolellinen! </a:t>
            </a:r>
          </a:p>
        </p:txBody>
      </p:sp>
    </p:spTree>
    <p:extLst>
      <p:ext uri="{BB962C8B-B14F-4D97-AF65-F5344CB8AC3E}">
        <p14:creationId xmlns:p14="http://schemas.microsoft.com/office/powerpoint/2010/main" val="1501398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Ongelmia?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800"/>
              <a:t>Viittaa valvoja välittömästi paikalle, jos</a:t>
            </a:r>
          </a:p>
          <a:p>
            <a:pPr lvl="1"/>
            <a:r>
              <a:rPr lang="fi-FI" sz="2800"/>
              <a:t>huomaat tekeväsi väärää koetta</a:t>
            </a:r>
          </a:p>
          <a:p>
            <a:pPr lvl="1"/>
            <a:r>
              <a:rPr lang="fi-FI" sz="2800"/>
              <a:t>et saa ääniä kuulumaan kuulokkeista</a:t>
            </a:r>
          </a:p>
          <a:p>
            <a:pPr lvl="1"/>
            <a:r>
              <a:rPr lang="fi-FI" sz="2800"/>
              <a:t>et häiriön takia kuullut </a:t>
            </a:r>
            <a:r>
              <a:rPr lang="fi-FI" sz="2800" err="1"/>
              <a:t>kuullunymmärtämistehtävän</a:t>
            </a:r>
            <a:r>
              <a:rPr lang="fi-FI" sz="2800"/>
              <a:t> äänitettä</a:t>
            </a:r>
          </a:p>
          <a:p>
            <a:pPr lvl="1"/>
            <a:r>
              <a:rPr lang="fi-FI" sz="2800"/>
              <a:t>järjestelmä ilmoittaa, että verkkoyhteys katkeaa, eikä verkkoyhteys palaa välittömästi</a:t>
            </a:r>
          </a:p>
          <a:p>
            <a:pPr lvl="1"/>
            <a:r>
              <a:rPr lang="fi-FI" sz="2800"/>
              <a:t>koneesi lakkaa toimimasta tai kohtaat muita ongelmia tai häiriöitä.</a:t>
            </a:r>
          </a:p>
          <a:p>
            <a:r>
              <a:rPr lang="fi-FI" sz="2800"/>
              <a:t>Ole rauhallisesti ja toimi valvojan ohjeiden mukaisesti.</a:t>
            </a:r>
          </a:p>
          <a:p>
            <a:r>
              <a:rPr lang="fi-FI" sz="2800"/>
              <a:t>Mahdollinen lisäaika kirjataan ja saat tiedon lisäajasta.</a:t>
            </a:r>
          </a:p>
          <a:p>
            <a:pPr marL="0" indent="0">
              <a:buNone/>
            </a:pP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638369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Kokeen päättäminen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2800"/>
              <a:t>Koetilasta saa poistua aikaisintaan klo 12.00.</a:t>
            </a:r>
          </a:p>
          <a:p>
            <a:r>
              <a:rPr lang="fi-FI" sz="2800"/>
              <a:t>Kun olet valmis, </a:t>
            </a:r>
            <a:r>
              <a:rPr lang="fi-FI" sz="2800" b="1"/>
              <a:t>päätä koe </a:t>
            </a:r>
            <a:r>
              <a:rPr lang="fi-FI" sz="2800"/>
              <a:t>näytön ohjeen mukaan.</a:t>
            </a:r>
          </a:p>
          <a:p>
            <a:r>
              <a:rPr lang="fi-FI" sz="2800"/>
              <a:t>Palauta kaikki käyttämäsi luonnospaperit ja USB-muistitikku valvojalle annettujen ohjeiden mukaisesti.</a:t>
            </a:r>
          </a:p>
          <a:p>
            <a:r>
              <a:rPr lang="fi-FI" sz="2800"/>
              <a:t>Valvoja tarkistaa henkilöllisyyden ja kirjaa poistumisajan.</a:t>
            </a:r>
          </a:p>
          <a:p>
            <a:r>
              <a:rPr lang="fi-FI" sz="2800"/>
              <a:t>Sammuta tietokone ja ota kaikki omat laitteet, tavarat ja roskat mukaan.</a:t>
            </a:r>
          </a:p>
          <a:p>
            <a:r>
              <a:rPr lang="fi-FI" sz="2800"/>
              <a:t>Salista poistutaan pukuhuoneiden kautta.</a:t>
            </a:r>
          </a:p>
        </p:txBody>
      </p:sp>
    </p:spTree>
    <p:extLst>
      <p:ext uri="{BB962C8B-B14F-4D97-AF65-F5344CB8AC3E}">
        <p14:creationId xmlns:p14="http://schemas.microsoft.com/office/powerpoint/2010/main" val="3638443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Jos olet estynyt osallistumasta johonkin kokeeseen, johon olet ilmoittautunut, ilmoitathan poissaolosta hyvissä ajoin rehtorille ja koulusihteerille!</a:t>
            </a:r>
            <a:endParaRPr lang="fi-FI"/>
          </a:p>
          <a:p>
            <a:pPr marL="383540" indent="-383540"/>
            <a:r>
              <a:rPr lang="fi-FI" sz="2800"/>
              <a:t>Jos suoritat kirjoitukset toisella lukiolla (esimerkiksi urheiluseuran vaihtumisen vuoksi), tulee asiasta sopia mahdollisen kirjoituslukion ja Klassikan rehtorin kanssa. Otathan yhteyttä koulusihteeriin ja rehtoriin hyvissä ajoin!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5544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Nimitietojen julkaiseminen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751610"/>
            <a:ext cx="9601200" cy="3581400"/>
          </a:xfrm>
        </p:spPr>
        <p:txBody>
          <a:bodyPr>
            <a:noAutofit/>
          </a:bodyPr>
          <a:lstStyle/>
          <a:p>
            <a:r>
              <a:rPr lang="fi-FI" sz="2800"/>
              <a:t>Sekä lautakunnalla että lukiolla on oikeus antaa ylioppilaiden nimet julkaistaviksi mm. tiedostusvälineille sen jälkeen, kun tietojen oikeellisuus on varmistettu. </a:t>
            </a:r>
          </a:p>
          <a:p>
            <a:r>
              <a:rPr lang="fi-FI" sz="2800"/>
              <a:t>Jos et halua nimeäsi julkaistavaksi, pyydä hyvissä ajoin kirjallisesti sekä lukiotasi että lautakuntaa poistamaan nimesi listasta. </a:t>
            </a:r>
          </a:p>
          <a:p>
            <a:r>
              <a:rPr lang="fi-FI" sz="2800"/>
              <a:t>Jos sinulta puuttuu kurssisuorituksia, et ole ylioppilas eikä nimeäsi mainita listassa. </a:t>
            </a:r>
          </a:p>
          <a:p>
            <a:r>
              <a:rPr lang="fi-FI" sz="2800"/>
              <a:t>Mikäli et halua nimeäsi julkaistavan, ota yhteyttä koulusihteeriin.</a:t>
            </a:r>
          </a:p>
        </p:txBody>
      </p:sp>
    </p:spTree>
    <p:extLst>
      <p:ext uri="{BB962C8B-B14F-4D97-AF65-F5344CB8AC3E}">
        <p14:creationId xmlns:p14="http://schemas.microsoft.com/office/powerpoint/2010/main" val="3945270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ABCD2A-38EF-4902-ADC2-DC56BC9F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Tulokset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55C8E5-6C27-4380-B7AE-A96503A5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Lopulliset tulokset tulevat koululle viimeistään 23.11. </a:t>
            </a:r>
            <a:endParaRPr lang="fi-FI" sz="2800">
              <a:highlight>
                <a:srgbClr val="FFFF00"/>
              </a:highlight>
            </a:endParaRPr>
          </a:p>
          <a:p>
            <a:pPr marL="383540" indent="-383540"/>
            <a:r>
              <a:rPr lang="fi-FI" sz="2800"/>
              <a:t>Kokelas voi tarkastella omia suorituksiaan Opintopolussa.</a:t>
            </a:r>
          </a:p>
        </p:txBody>
      </p:sp>
    </p:spTree>
    <p:extLst>
      <p:ext uri="{BB962C8B-B14F-4D97-AF65-F5344CB8AC3E}">
        <p14:creationId xmlns:p14="http://schemas.microsoft.com/office/powerpoint/2010/main" val="1653607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78D2AC-B68E-4F54-AA64-86FF2E35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Kokeen uusiminen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643B02-74EF-46D9-A18F-01734108C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 b="1">
                <a:ea typeface="+mn-lt"/>
                <a:cs typeface="+mn-lt"/>
              </a:rPr>
              <a:t>Hylätyn kokeen</a:t>
            </a:r>
            <a:r>
              <a:rPr lang="fi-FI" sz="2400">
                <a:ea typeface="+mn-lt"/>
                <a:cs typeface="+mn-lt"/>
              </a:rPr>
              <a:t> saa uusia kolme kertaa välittömästi seuraavien kolmen tutkintokerran aikana. Tutkinnon suorittanut henkilö saa uusia hylätyn kokeen niin monta kertaa kuin haluaa.</a:t>
            </a:r>
          </a:p>
          <a:p>
            <a:pPr marL="383540" indent="-383540"/>
            <a:r>
              <a:rPr lang="fi-FI" sz="2400" b="1">
                <a:ea typeface="+mn-lt"/>
                <a:cs typeface="+mn-lt"/>
              </a:rPr>
              <a:t>Hyväksytyn kokeen</a:t>
            </a:r>
            <a:r>
              <a:rPr lang="fi-FI" sz="2400">
                <a:ea typeface="+mn-lt"/>
                <a:cs typeface="+mn-lt"/>
              </a:rPr>
              <a:t> saa uusia niin monta kertaa kuin haluaa. </a:t>
            </a:r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179480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F1C088-B004-49B5-935E-964BD27E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551EA1-4767-4399-80AB-032A5B5C7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>
                <a:ea typeface="+mn-lt"/>
                <a:cs typeface="+mn-lt"/>
              </a:rPr>
              <a:t>Jos epäilet, että arvostelussa on tapahtunut virhe, saat vaatia lautakunnalta asiaan oikaisua. Hakemus on jätettävä 14 päivän kuluessa siitä, kun sinulla on ollut mahdollisuus saada arvosteltu koesuoritus nähtäväksesi. </a:t>
            </a:r>
          </a:p>
          <a:p>
            <a:pPr marL="383540" indent="-383540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1656838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4A0FF0-C490-4682-84BA-F83BC93AC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Seuraathan tiedotusta!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9541E-208B-43FA-BF4C-0EF0A0420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/>
              <a:t>Päivitämme ohjeita koulun etusivulle ja kalenteriin.</a:t>
            </a:r>
          </a:p>
          <a:p>
            <a:pPr marL="383540" indent="-383540"/>
            <a:r>
              <a:rPr lang="fi-FI" sz="2400"/>
              <a:t>Omia opiskelijoita tiedotamme myös Wilma-viesteillä.</a:t>
            </a:r>
          </a:p>
          <a:p>
            <a:pPr marL="383540" indent="-383540"/>
            <a:r>
              <a:rPr lang="fi-FI" sz="2400"/>
              <a:t>Tutustuthan vielä Ylioppilastutkintolautakunnan ohjeisiin:</a:t>
            </a:r>
          </a:p>
          <a:p>
            <a:pPr lvl="1" indent="-383540"/>
            <a:r>
              <a:rPr lang="fi-FI" sz="2400">
                <a:hlinkClick r:id="rId2"/>
              </a:rPr>
              <a:t>TIEDOTE SYKSYN 2020 YLIOPPILAALLE</a:t>
            </a:r>
            <a:endParaRPr lang="fi-FI" sz="2400" i="0"/>
          </a:p>
          <a:p>
            <a:pPr lvl="1" indent="-383540"/>
            <a:r>
              <a:rPr lang="fi-FI" sz="2400">
                <a:hlinkClick r:id="rId3"/>
              </a:rPr>
              <a:t>DIGITAALINEN YLIOPPILASKOE – OHJE KOKELAILLE</a:t>
            </a:r>
            <a:endParaRPr lang="fi-FI" sz="2400" i="0"/>
          </a:p>
        </p:txBody>
      </p:sp>
    </p:spTree>
    <p:extLst>
      <p:ext uri="{BB962C8B-B14F-4D97-AF65-F5344CB8AC3E}">
        <p14:creationId xmlns:p14="http://schemas.microsoft.com/office/powerpoint/2010/main" val="124546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Sairastuminen ylioppilaskirjoitusten aikana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Tieto rehtorille, apulaisrehtorille tai kansliaan mahdollisimman hyvissä ajoin.</a:t>
            </a:r>
            <a:endParaRPr lang="fi-FI"/>
          </a:p>
          <a:p>
            <a:pPr marL="457200" lvl="1" indent="0">
              <a:buNone/>
              <a:defRPr/>
            </a:pPr>
            <a:r>
              <a:rPr lang="fi-FI"/>
              <a:t>Rehtori Anna-Maija Tiilikainen 044 718 4542</a:t>
            </a:r>
          </a:p>
          <a:p>
            <a:pPr marL="457200" lvl="1" indent="0">
              <a:buNone/>
              <a:defRPr/>
            </a:pPr>
            <a:r>
              <a:rPr lang="fi-FI"/>
              <a:t>Apulaisrehtori Kerttu Happonen	044 718 4549</a:t>
            </a:r>
          </a:p>
          <a:p>
            <a:pPr marL="457200" lvl="1" indent="0">
              <a:buNone/>
              <a:defRPr/>
            </a:pPr>
            <a:endParaRPr lang="fi-FI"/>
          </a:p>
          <a:p>
            <a:pPr marL="457200" lvl="1" indent="0">
              <a:buNone/>
              <a:defRPr/>
            </a:pPr>
            <a:r>
              <a:rPr lang="fi-FI"/>
              <a:t>Kanslia Päivi Savinainen		044 718 4543</a:t>
            </a:r>
          </a:p>
          <a:p>
            <a:pPr marL="457200" lvl="1" indent="0">
              <a:buNone/>
            </a:pPr>
            <a:r>
              <a:rPr lang="fi-FI">
                <a:ea typeface="+mn-lt"/>
                <a:cs typeface="+mn-lt"/>
              </a:rPr>
              <a:t>Apulaisrehtori Inka Kokkonen 044 718 4541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00193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Sairastuminen ylioppilaskirjoitusten aikana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169590"/>
            <a:ext cx="9601200" cy="369781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2400"/>
              <a:t>Jos käyt lääkärissä, toimita lääkärintodistus kansliaan. Lääkärintodistuksessa tulee näkyä sairauden tai vamman vaikutus kokeen suorittamiseen ja sairauden kestoaika. Tarvitset lääkärintodistuksen, </a:t>
            </a:r>
          </a:p>
          <a:p>
            <a:pPr marL="0" indent="0">
              <a:buNone/>
            </a:pPr>
            <a:r>
              <a:rPr lang="fi-FI" sz="2400"/>
              <a:t>a)       jos et sairauden vuoksi pysty tulemaan kirjoituksiin ja haet ilmoittautumisen mitätöintiä </a:t>
            </a:r>
          </a:p>
          <a:p>
            <a:pPr marL="0" indent="0">
              <a:buNone/>
            </a:pPr>
            <a:r>
              <a:rPr lang="fi-FI" sz="2400"/>
              <a:t>b)      jos tulet sairaana kirjoituksiin ja haet sairauden huomioon ottamista arvostelussa. </a:t>
            </a:r>
            <a:endParaRPr lang="fi-FI"/>
          </a:p>
          <a:p>
            <a:pPr marL="0" indent="0">
              <a:buNone/>
            </a:pPr>
            <a:r>
              <a:rPr lang="fi-FI" sz="2400"/>
              <a:t>HUOM! Pistekorotus kohdistuu jatkossa ainoastaan niihin kokeisiin, joiden arvosana ilman lisäpisteitä olisi hylätty.</a:t>
            </a:r>
            <a:endParaRPr lang="fi-FI"/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endParaRPr lang="fi-FI" sz="2400"/>
          </a:p>
          <a:p>
            <a:pPr marL="383540" indent="-383540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41268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15D0CDE-E249-4483-9C27-EAE1B4DB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fi-FI"/>
              <a:t>Otathan selvää ohjeista!</a:t>
            </a:r>
          </a:p>
        </p:txBody>
      </p:sp>
      <p:pic>
        <p:nvPicPr>
          <p:cNvPr id="4" name="Kuva 4" descr="Lähikuva kysymysmerkistä puulattialla seinää vasten">
            <a:extLst>
              <a:ext uri="{FF2B5EF4-FFF2-40B4-BE49-F238E27FC236}">
                <a16:creationId xmlns:a16="http://schemas.microsoft.com/office/drawing/2014/main" id="{A2A3DF46-4D39-4C0B-BC50-5639FD658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5" r="60617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8B0AEB-CA6D-4A6C-ACD5-E3A510C26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200"/>
              <a:t>Opiskelija on vastuussa riittävästä perehtymisestä ylioppilaskokeen ohjeisiin ja niiden noudattamisesta!</a:t>
            </a:r>
          </a:p>
          <a:p>
            <a:pPr marL="383540" indent="-383540"/>
            <a:r>
              <a:rPr lang="fi-FI" sz="2200"/>
              <a:t>Kaikki yo-kirjoituksiin liittyvät määräykset ja ohjeet ovat luettavissa </a:t>
            </a:r>
            <a:r>
              <a:rPr lang="fi-FI" sz="2200" err="1"/>
              <a:t>YTL:n</a:t>
            </a:r>
            <a:r>
              <a:rPr lang="fi-FI" sz="2200"/>
              <a:t> sivuilla:</a:t>
            </a:r>
          </a:p>
          <a:p>
            <a:pPr marL="0" indent="0">
              <a:buNone/>
            </a:pPr>
            <a:r>
              <a:rPr lang="fi-FI" sz="2200">
                <a:hlinkClick r:id="rId3"/>
              </a:rPr>
              <a:t>www.ylioppilastutkinto.fi</a:t>
            </a:r>
            <a:r>
              <a:rPr lang="fi-FI" sz="2200"/>
              <a:t> </a:t>
            </a: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935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Yo-tutkintomaksut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/>
              <a:t>Laskut yo-maksuista tulevat syyskuussa. </a:t>
            </a:r>
            <a:endParaRPr lang="fi-FI" sz="2400">
              <a:highlight>
                <a:srgbClr val="FFFF00"/>
              </a:highlight>
            </a:endParaRPr>
          </a:p>
          <a:p>
            <a:pPr marL="383540" indent="-383540"/>
            <a:r>
              <a:rPr lang="fi-FI" sz="2400"/>
              <a:t>Maksa lasku ajoissa.</a:t>
            </a:r>
          </a:p>
          <a:p>
            <a:pPr marL="383540" indent="-383540"/>
            <a:r>
              <a:rPr lang="fi-FI" sz="2400"/>
              <a:t>Laskussa näkyy mitä aineita kirjoitat syksyllä 2020. Tarkista aineet!</a:t>
            </a:r>
          </a:p>
          <a:p>
            <a:pPr marL="383540" indent="-383540"/>
            <a:r>
              <a:rPr lang="fi-FI" sz="2400"/>
              <a:t>Keväällä siirrettyjen koepäivien aineista ei mene uusintamaksua.</a:t>
            </a:r>
          </a:p>
          <a:p>
            <a:pPr marL="383540" indent="-383540"/>
            <a:r>
              <a:rPr lang="fi-FI" sz="2400"/>
              <a:t>Mikäli sinulla on ongelmia tai kysymyksiä laskuista, ota yhteyttä koulusihteeri Päiviin. </a:t>
            </a:r>
          </a:p>
          <a:p>
            <a:pPr marL="383540" indent="-383540"/>
            <a:r>
              <a:rPr lang="fi-FI" sz="2400"/>
              <a:t>Mikäli maksua ei ole suoritettu, lukio ei anna sinulle päättötodistusta.</a:t>
            </a:r>
          </a:p>
        </p:txBody>
      </p:sp>
    </p:spTree>
    <p:extLst>
      <p:ext uri="{BB962C8B-B14F-4D97-AF65-F5344CB8AC3E}">
        <p14:creationId xmlns:p14="http://schemas.microsoft.com/office/powerpoint/2010/main" val="290686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07D4DFF8-356D-45C5-AE2D-AA0F240A9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784746"/>
              </p:ext>
            </p:extLst>
          </p:nvPr>
        </p:nvGraphicFramePr>
        <p:xfrm>
          <a:off x="734121" y="288073"/>
          <a:ext cx="11150677" cy="6328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161">
                  <a:extLst>
                    <a:ext uri="{9D8B030D-6E8A-4147-A177-3AD203B41FA5}">
                      <a16:colId xmlns:a16="http://schemas.microsoft.com/office/drawing/2014/main" val="1052260544"/>
                    </a:ext>
                  </a:extLst>
                </a:gridCol>
                <a:gridCol w="1542584">
                  <a:extLst>
                    <a:ext uri="{9D8B030D-6E8A-4147-A177-3AD203B41FA5}">
                      <a16:colId xmlns:a16="http://schemas.microsoft.com/office/drawing/2014/main" val="2117754500"/>
                    </a:ext>
                  </a:extLst>
                </a:gridCol>
                <a:gridCol w="1970047">
                  <a:extLst>
                    <a:ext uri="{9D8B030D-6E8A-4147-A177-3AD203B41FA5}">
                      <a16:colId xmlns:a16="http://schemas.microsoft.com/office/drawing/2014/main" val="3620894757"/>
                    </a:ext>
                  </a:extLst>
                </a:gridCol>
                <a:gridCol w="3605561">
                  <a:extLst>
                    <a:ext uri="{9D8B030D-6E8A-4147-A177-3AD203B41FA5}">
                      <a16:colId xmlns:a16="http://schemas.microsoft.com/office/drawing/2014/main" val="3278760215"/>
                    </a:ext>
                  </a:extLst>
                </a:gridCol>
                <a:gridCol w="2636324">
                  <a:extLst>
                    <a:ext uri="{9D8B030D-6E8A-4147-A177-3AD203B41FA5}">
                      <a16:colId xmlns:a16="http://schemas.microsoft.com/office/drawing/2014/main" val="857759871"/>
                    </a:ext>
                  </a:extLst>
                </a:gridCol>
              </a:tblGrid>
              <a:tr h="668337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Päivä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Aika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Paikka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Aihe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HUOM!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9067468"/>
                  </a:ext>
                </a:extLst>
              </a:tr>
              <a:tr h="1138260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Ti 25.8.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12.50–13.30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b="1">
                          <a:effectLst/>
                        </a:rPr>
                        <a:t>Pakollinen</a:t>
                      </a:r>
                      <a:r>
                        <a:rPr lang="fi-FI" sz="2000">
                          <a:effectLst/>
                        </a:rPr>
                        <a:t> yo-info syksyn kirjoituksiin osallistuville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endParaRPr lang="fi-FI" sz="2000">
                        <a:effectLst/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38244"/>
                  </a:ext>
                </a:extLst>
              </a:tr>
              <a:tr h="2495819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latin typeface="Calibri"/>
                        </a:rPr>
                        <a:t>Ma 7.9.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  <a:latin typeface="Calibri"/>
                        </a:rPr>
                        <a:t>Ke 9.9.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latin typeface="Calibri"/>
                        </a:rPr>
                        <a:t>14.30</a:t>
                      </a:r>
                      <a:r>
                        <a:rPr lang="fi-FI" sz="2000" b="0" i="0" u="none" strike="noStrike" noProof="0">
                          <a:effectLst/>
                        </a:rPr>
                        <a:t>–</a:t>
                      </a:r>
                      <a:r>
                        <a:rPr lang="fi-FI" sz="2000">
                          <a:effectLst/>
                          <a:latin typeface="Calibri"/>
                        </a:rPr>
                        <a:t>16.00 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Luokka 203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Digi-tutoreiden piste: oman päätelaitteen </a:t>
                      </a:r>
                      <a:r>
                        <a:rPr lang="fi-FI" sz="2000" err="1">
                          <a:effectLst/>
                        </a:rPr>
                        <a:t>buuttaaminen</a:t>
                      </a:r>
                      <a:r>
                        <a:rPr lang="fi-FI" sz="2000">
                          <a:effectLst/>
                        </a:rPr>
                        <a:t>, omien laitteiden testaaminen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highlight>
                            <a:srgbClr val="FFFF00"/>
                          </a:highlight>
                          <a:latin typeface="Calibri"/>
                        </a:rPr>
                        <a:t>Uudet koneet ja adapterit tulee testata etukäteen! 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  <a:highlight>
                          <a:srgbClr val="FFFF00"/>
                        </a:highlight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  <a:highlight>
                            <a:srgbClr val="FFFF00"/>
                          </a:highlight>
                          <a:latin typeface="Calibri"/>
                        </a:rPr>
                        <a:t>Koululla ei ole vara-adaptereita. </a:t>
                      </a:r>
                      <a:endParaRPr lang="fi-FI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62654"/>
                  </a:ext>
                </a:extLst>
              </a:tr>
              <a:tr h="2025897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Pe 11.9.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13–14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Vapaaehtoinen tutustuminen koejärjestelmään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highlight>
                            <a:srgbClr val="FFFF00"/>
                          </a:highlight>
                          <a:latin typeface="Franklin Gothic Book"/>
                        </a:rPr>
                        <a:t>Ensikertalaiset  paikalle! </a:t>
                      </a:r>
                      <a:endParaRPr lang="fi-FI">
                        <a:highlight>
                          <a:srgbClr val="FFFF00"/>
                        </a:highlight>
                      </a:endParaRP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64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18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2C6CB2E8-67A7-4573-A34F-2C1C7B1E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424119"/>
              </p:ext>
            </p:extLst>
          </p:nvPr>
        </p:nvGraphicFramePr>
        <p:xfrm>
          <a:off x="743414" y="343829"/>
          <a:ext cx="10968920" cy="6077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403">
                  <a:extLst>
                    <a:ext uri="{9D8B030D-6E8A-4147-A177-3AD203B41FA5}">
                      <a16:colId xmlns:a16="http://schemas.microsoft.com/office/drawing/2014/main" val="415159293"/>
                    </a:ext>
                  </a:extLst>
                </a:gridCol>
                <a:gridCol w="1757957">
                  <a:extLst>
                    <a:ext uri="{9D8B030D-6E8A-4147-A177-3AD203B41FA5}">
                      <a16:colId xmlns:a16="http://schemas.microsoft.com/office/drawing/2014/main" val="2888852015"/>
                    </a:ext>
                  </a:extLst>
                </a:gridCol>
                <a:gridCol w="2014326">
                  <a:extLst>
                    <a:ext uri="{9D8B030D-6E8A-4147-A177-3AD203B41FA5}">
                      <a16:colId xmlns:a16="http://schemas.microsoft.com/office/drawing/2014/main" val="1740963856"/>
                    </a:ext>
                  </a:extLst>
                </a:gridCol>
                <a:gridCol w="3625788">
                  <a:extLst>
                    <a:ext uri="{9D8B030D-6E8A-4147-A177-3AD203B41FA5}">
                      <a16:colId xmlns:a16="http://schemas.microsoft.com/office/drawing/2014/main" val="2063031546"/>
                    </a:ext>
                  </a:extLst>
                </a:gridCol>
                <a:gridCol w="2197446">
                  <a:extLst>
                    <a:ext uri="{9D8B030D-6E8A-4147-A177-3AD203B41FA5}">
                      <a16:colId xmlns:a16="http://schemas.microsoft.com/office/drawing/2014/main" val="3258081805"/>
                    </a:ext>
                  </a:extLst>
                </a:gridCol>
              </a:tblGrid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14.9.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kemia, terveystieto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089569"/>
                  </a:ext>
                </a:extLst>
              </a:tr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Ke 16.9.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vieras kieli, pitkä oppimäärä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englanti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9986400"/>
                  </a:ext>
                </a:extLst>
              </a:tr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 17.9.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uskonto, elämänkatsomustieto, yhteiskuntaoppi, maantiede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543731"/>
                  </a:ext>
                </a:extLst>
              </a:tr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Pe 18.9.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äidinkieli ja kirjallisuus, lukutaidon koe 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1269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482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AA0235BF-C9D7-48E1-92DC-50878089A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308171"/>
              </p:ext>
            </p:extLst>
          </p:nvPr>
        </p:nvGraphicFramePr>
        <p:xfrm>
          <a:off x="724829" y="306658"/>
          <a:ext cx="11192807" cy="6281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1436">
                  <a:extLst>
                    <a:ext uri="{9D8B030D-6E8A-4147-A177-3AD203B41FA5}">
                      <a16:colId xmlns:a16="http://schemas.microsoft.com/office/drawing/2014/main" val="254009405"/>
                    </a:ext>
                  </a:extLst>
                </a:gridCol>
                <a:gridCol w="1793839">
                  <a:extLst>
                    <a:ext uri="{9D8B030D-6E8A-4147-A177-3AD203B41FA5}">
                      <a16:colId xmlns:a16="http://schemas.microsoft.com/office/drawing/2014/main" val="1081889692"/>
                    </a:ext>
                  </a:extLst>
                </a:gridCol>
                <a:gridCol w="2055440">
                  <a:extLst>
                    <a:ext uri="{9D8B030D-6E8A-4147-A177-3AD203B41FA5}">
                      <a16:colId xmlns:a16="http://schemas.microsoft.com/office/drawing/2014/main" val="2872293655"/>
                    </a:ext>
                  </a:extLst>
                </a:gridCol>
                <a:gridCol w="3699793">
                  <a:extLst>
                    <a:ext uri="{9D8B030D-6E8A-4147-A177-3AD203B41FA5}">
                      <a16:colId xmlns:a16="http://schemas.microsoft.com/office/drawing/2014/main" val="1331566617"/>
                    </a:ext>
                  </a:extLst>
                </a:gridCol>
                <a:gridCol w="2242299">
                  <a:extLst>
                    <a:ext uri="{9D8B030D-6E8A-4147-A177-3AD203B41FA5}">
                      <a16:colId xmlns:a16="http://schemas.microsoft.com/office/drawing/2014/main" val="4250753101"/>
                    </a:ext>
                  </a:extLst>
                </a:gridCol>
              </a:tblGrid>
              <a:tr h="157046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21.9.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toinen kotimainen kieli, pitkä ja keskipitkä oppimäärä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3347642"/>
                  </a:ext>
                </a:extLst>
              </a:tr>
              <a:tr h="157046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Ti 22.9.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matematiikka, pitkä ja lyhyt oppimäärä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6527659"/>
                  </a:ext>
                </a:extLst>
              </a:tr>
              <a:tr h="157046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 24.9.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biologia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68416"/>
                  </a:ext>
                </a:extLst>
              </a:tr>
              <a:tr h="157046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Pe 25.9.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äidinkieli ja kirjallisuus, kirjoitustaidon koe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1600">
                          <a:effectLst/>
                        </a:rPr>
                        <a:t>Ota mukaan henkilöllisyystodistus, laitteet, kynä, kumi ja eväät! </a:t>
                      </a:r>
                    </a:p>
                    <a:p>
                      <a:pPr rtl="0" fontAlgn="base"/>
                      <a:endParaRPr lang="fi-FI" sz="16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900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64688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3A93D3577CC294CADE844B2B7014311" ma:contentTypeVersion="11" ma:contentTypeDescription="Luo uusi asiakirja." ma:contentTypeScope="" ma:versionID="ecc9e3e7a43c43cb7f1d0aa8a8ae7af8">
  <xsd:schema xmlns:xsd="http://www.w3.org/2001/XMLSchema" xmlns:xs="http://www.w3.org/2001/XMLSchema" xmlns:p="http://schemas.microsoft.com/office/2006/metadata/properties" xmlns:ns2="c227a13c-ef09-4a0f-8cbe-4e2af6772358" xmlns:ns3="4f896113-b1cf-45ed-8d3e-e7517c8d9043" targetNamespace="http://schemas.microsoft.com/office/2006/metadata/properties" ma:root="true" ma:fieldsID="f45a55ac6af6b770637e3da2e035cc56" ns2:_="" ns3:_="">
    <xsd:import namespace="c227a13c-ef09-4a0f-8cbe-4e2af6772358"/>
    <xsd:import namespace="4f896113-b1cf-45ed-8d3e-e7517c8d9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7a13c-ef09-4a0f-8cbe-4e2af67723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96113-b1cf-45ed-8d3e-e7517c8d9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5CBFB7-203E-4A6A-8746-BBC9A72CE0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B11E7A-0736-475F-A2A2-29AF7F604818}">
  <ds:schemaRefs>
    <ds:schemaRef ds:uri="4f896113-b1cf-45ed-8d3e-e7517c8d9043"/>
    <ds:schemaRef ds:uri="c227a13c-ef09-4a0f-8cbe-4e2af67723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A5BC0EA-4603-4E8B-960B-0AEE834EEE6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TF00001241</Template>
  <Application>Microsoft Office PowerPoint</Application>
  <PresentationFormat>Laajakuva</PresentationFormat>
  <Slides>28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28</vt:i4>
      </vt:variant>
    </vt:vector>
  </HeadingPairs>
  <TitlesOfParts>
    <vt:vector size="29" baseType="lpstr">
      <vt:lpstr>Crop</vt:lpstr>
      <vt:lpstr>YO-kirjoitusinfo</vt:lpstr>
      <vt:lpstr>Turvallisuus  (diaa päivitetty 1.9.2020)</vt:lpstr>
      <vt:lpstr>Sairastuminen ylioppilaskirjoitusten aikana</vt:lpstr>
      <vt:lpstr>Sairastuminen ylioppilaskirjoitusten aikana</vt:lpstr>
      <vt:lpstr>Otathan selvää ohjeista!</vt:lpstr>
      <vt:lpstr>Yo-tutkintomaksut</vt:lpstr>
      <vt:lpstr>PowerPoint-esitys</vt:lpstr>
      <vt:lpstr>PowerPoint-esitys</vt:lpstr>
      <vt:lpstr>PowerPoint-esitys</vt:lpstr>
      <vt:lpstr>PowerPoint-esitys</vt:lpstr>
      <vt:lpstr>Valmistautuminen kokeeseen</vt:lpstr>
      <vt:lpstr>Valmistautuminen kokeeseen</vt:lpstr>
      <vt:lpstr>Ota kokeeseen mukaan</vt:lpstr>
      <vt:lpstr>Saliin EI saa tuoda</vt:lpstr>
      <vt:lpstr>Ennen koetta</vt:lpstr>
      <vt:lpstr>Koetilaan saapuminen</vt:lpstr>
      <vt:lpstr>Koetilassa toimiminen</vt:lpstr>
      <vt:lpstr>Omalla paikallasi</vt:lpstr>
      <vt:lpstr>Koetilassa toimiminen</vt:lpstr>
      <vt:lpstr>Koetilanne</vt:lpstr>
      <vt:lpstr>Ongelmia?</vt:lpstr>
      <vt:lpstr>Kokeen päättäminen</vt:lpstr>
      <vt:lpstr>PowerPoint-esitys</vt:lpstr>
      <vt:lpstr>Nimitietojen julkaiseminen</vt:lpstr>
      <vt:lpstr>Tulokset</vt:lpstr>
      <vt:lpstr>Kokeen uusiminen</vt:lpstr>
      <vt:lpstr>Oikaisuvaatimus</vt:lpstr>
      <vt:lpstr>Seuraathan tiedotusta!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YO-kirjoitusinfo</dc:title>
  <dc:creator>Happonen Kerttu</dc:creator>
  <cp:revision>4</cp:revision>
  <dcterms:created xsi:type="dcterms:W3CDTF">2015-09-21T23:24:45Z</dcterms:created>
  <dcterms:modified xsi:type="dcterms:W3CDTF">2020-09-01T12:12:05Z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0x01010073A93D3577CC294CADE844B2B7014311</vt:lpwstr>
  </property>
  <property fmtid="{D5CDD505-2E9C-101B-9397-08002B2CF9AE}" pid="3" name="Order">
    <vt:r8>427100</vt:r8>
  </property>
  <property fmtid="{D5CDD505-2E9C-101B-9397-08002B2CF9AE}" pid="4" name="ComplianceAssetId">
    <vt:lpwstr/>
  </property>
</Properties>
</file>