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  <p:sldMasterId id="2147483660" r:id="rId5"/>
    <p:sldMasterId id="2147483672" r:id="rId6"/>
  </p:sldMasterIdLst>
  <p:sldIdLst>
    <p:sldId id="388" r:id="rId7"/>
    <p:sldId id="256" r:id="rId8"/>
    <p:sldId id="263" r:id="rId9"/>
    <p:sldId id="264" r:id="rId10"/>
    <p:sldId id="275" r:id="rId11"/>
    <p:sldId id="387" r:id="rId12"/>
    <p:sldId id="386" r:id="rId13"/>
    <p:sldId id="389" r:id="rId14"/>
    <p:sldId id="390" r:id="rId15"/>
    <p:sldId id="391" r:id="rId16"/>
  </p:sldIdLst>
  <p:sldSz cx="12192000" cy="6858000"/>
  <p:notesSz cx="6858000" cy="9144000"/>
  <p:defaultTextStyle>
    <a:defPPr>
      <a:defRPr lang="fi-F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83CBE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173A635-B590-F920-B7B3-E76F80651F6B}" v="2" dt="2025-10-29T10:15:00.138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59" d="100"/>
          <a:sy n="59" d="100"/>
        </p:scale>
        <p:origin x="940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slide" Target="slides/slide7.xml"/><Relationship Id="rId18" Type="http://schemas.openxmlformats.org/officeDocument/2006/relationships/viewProps" Target="viewProps.xml"/><Relationship Id="rId3" Type="http://schemas.openxmlformats.org/officeDocument/2006/relationships/customXml" Target="../customXml/item3.xml"/><Relationship Id="rId21" Type="http://schemas.microsoft.com/office/2015/10/relationships/revisionInfo" Target="revisionInfo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0.xml"/><Relationship Id="rId20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5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9.xml"/><Relationship Id="rId10" Type="http://schemas.openxmlformats.org/officeDocument/2006/relationships/slide" Target="slides/slide4.xml"/><Relationship Id="rId19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3.xml"/><Relationship Id="rId14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Otsikko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68E98A7E-308B-4280-A4E0-7EE59A5E311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CBAC7CDB-9330-E888-5179-ECB872BC5FC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/>
              <a:t>Muokkaa alaotsikon perustyyliä napsautt.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37C3E309-D1ED-CF55-266D-55E697C7B1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5AF42A-C986-479F-8FB3-88878CB0B0BA}" type="datetimeFigureOut">
              <a:rPr lang="fi-FI" smtClean="0"/>
              <a:t>17.11.2025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EF143171-6567-55E1-5FEF-AEDE8638C4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5477788C-A2D2-0F88-0502-8648E7995E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08B1B8-F378-479C-88B3-30B5D8A02ED9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84703710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Otsikko ja pystysuor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136A6011-B6FF-6E13-83A5-1B58D948C4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Pystysuoran tekstin paikkamerkki 2">
            <a:extLst>
              <a:ext uri="{FF2B5EF4-FFF2-40B4-BE49-F238E27FC236}">
                <a16:creationId xmlns:a16="http://schemas.microsoft.com/office/drawing/2014/main" id="{3EB19013-BE02-AD65-6425-A0D7C119B02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D8B8E631-3EF9-6234-1C1D-72257DE6BF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5AF42A-C986-479F-8FB3-88878CB0B0BA}" type="datetimeFigureOut">
              <a:rPr lang="fi-FI" smtClean="0"/>
              <a:t>17.11.2025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5BA03100-869C-90E6-2E92-43AD0759CA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5F727254-C98E-B543-D741-C18FD53AC3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08B1B8-F378-479C-88B3-30B5D8A02ED9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6803427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Pystysuora otsikko j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ystysuora otsikko 1">
            <a:extLst>
              <a:ext uri="{FF2B5EF4-FFF2-40B4-BE49-F238E27FC236}">
                <a16:creationId xmlns:a16="http://schemas.microsoft.com/office/drawing/2014/main" id="{683D6607-4B94-2944-718C-6FABC8EF43B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Pystysuoran tekstin paikkamerkki 2">
            <a:extLst>
              <a:ext uri="{FF2B5EF4-FFF2-40B4-BE49-F238E27FC236}">
                <a16:creationId xmlns:a16="http://schemas.microsoft.com/office/drawing/2014/main" id="{B087C51E-15C2-6B96-4C0B-8E0C781FD9A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99E9855B-4650-865B-9BE3-6C85BC2F74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5AF42A-C986-479F-8FB3-88878CB0B0BA}" type="datetimeFigureOut">
              <a:rPr lang="fi-FI" smtClean="0"/>
              <a:t>17.11.2025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4E1A9D94-0268-2743-35A5-8A011DE97D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AFFA031A-AFE9-FC7A-74D4-6F74EEFB3A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08B1B8-F378-479C-88B3-30B5D8A02ED9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60927619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Otsikko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i-FI"/>
              <a:t>Muokkaa perustyyl. napsautt.</a:t>
            </a:r>
          </a:p>
        </p:txBody>
      </p:sp>
      <p:sp>
        <p:nvSpPr>
          <p:cNvPr id="3" name="Alaotsikk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/>
              <a:t>Muokkaa alaotsikon perustyyliä napsautt.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ABAE3-D89C-4001-9AEC-5083F82B749C}" type="datetimeFigureOut">
              <a:rPr lang="fi-FI" smtClean="0"/>
              <a:t>17.11.2025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AEF5D-7FAC-4949-84D2-DA5A9BB3D22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90709916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perustyyl. napsautt.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ABAE3-D89C-4001-9AEC-5083F82B749C}" type="datetimeFigureOut">
              <a:rPr lang="fi-FI" smtClean="0"/>
              <a:t>17.11.2025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AEF5D-7FAC-4949-84D2-DA5A9BB3D22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99172379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Osan ylätunnis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i-FI"/>
              <a:t>Muokkaa perustyyl. napsautt.</a:t>
            </a:r>
          </a:p>
        </p:txBody>
      </p:sp>
      <p:sp>
        <p:nvSpPr>
          <p:cNvPr id="3" name="Tekstin paikkamerkki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ABAE3-D89C-4001-9AEC-5083F82B749C}" type="datetimeFigureOut">
              <a:rPr lang="fi-FI" smtClean="0"/>
              <a:t>17.11.2025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AEF5D-7FAC-4949-84D2-DA5A9BB3D22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43874674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Kaksi sisältökohdet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perustyyl. napsautt.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Sisällön paikkamerkki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Päivämäärän paikkamerkki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ABAE3-D89C-4001-9AEC-5083F82B749C}" type="datetimeFigureOut">
              <a:rPr lang="fi-FI" smtClean="0"/>
              <a:t>17.11.2025</a:t>
            </a:fld>
            <a:endParaRPr lang="fi-FI"/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AEF5D-7FAC-4949-84D2-DA5A9BB3D22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00626059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tai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i-FI"/>
              <a:t>Muokkaa perustyyl. napsautt.</a:t>
            </a:r>
          </a:p>
        </p:txBody>
      </p:sp>
      <p:sp>
        <p:nvSpPr>
          <p:cNvPr id="3" name="Tekstin paikkamerkki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Sisällön paikkamerkki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Tekstin paikkamerkki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6" name="Sisällön paikkamerkki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7" name="Päivämäärän paikkamerkki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ABAE3-D89C-4001-9AEC-5083F82B749C}" type="datetimeFigureOut">
              <a:rPr lang="fi-FI" smtClean="0"/>
              <a:t>17.11.2025</a:t>
            </a:fld>
            <a:endParaRPr lang="fi-FI"/>
          </a:p>
        </p:txBody>
      </p:sp>
      <p:sp>
        <p:nvSpPr>
          <p:cNvPr id="8" name="Alatunnisteen paikkamerk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9" name="Dian numeron paikkamerkki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AEF5D-7FAC-4949-84D2-DA5A9BB3D22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15460491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Vain 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perustyyl. napsautt.</a:t>
            </a:r>
          </a:p>
        </p:txBody>
      </p:sp>
      <p:sp>
        <p:nvSpPr>
          <p:cNvPr id="3" name="Päivämäärän paikkamerkki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ABAE3-D89C-4001-9AEC-5083F82B749C}" type="datetimeFigureOut">
              <a:rPr lang="fi-FI" smtClean="0"/>
              <a:t>17.11.2025</a:t>
            </a:fld>
            <a:endParaRPr lang="fi-FI"/>
          </a:p>
        </p:txBody>
      </p:sp>
      <p:sp>
        <p:nvSpPr>
          <p:cNvPr id="4" name="Alatunnisteen paikkamerk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5" name="Dian numeron paikkamerkki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AEF5D-7FAC-4949-84D2-DA5A9BB3D22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00075627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yhj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äivämäärän paikkamerkki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ABAE3-D89C-4001-9AEC-5083F82B749C}" type="datetimeFigureOut">
              <a:rPr lang="fi-FI" smtClean="0"/>
              <a:t>17.11.2025</a:t>
            </a:fld>
            <a:endParaRPr lang="fi-FI"/>
          </a:p>
        </p:txBody>
      </p:sp>
      <p:sp>
        <p:nvSpPr>
          <p:cNvPr id="3" name="Alatunnisteen paikkamerk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AEF5D-7FAC-4949-84D2-DA5A9BB3D22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96237980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tsikollinen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i-FI"/>
              <a:t>Muokkaa perustyyl. napsautt.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Tekstin paikkamerkki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Päivämäärän paikkamerkki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ABAE3-D89C-4001-9AEC-5083F82B749C}" type="datetimeFigureOut">
              <a:rPr lang="fi-FI" smtClean="0"/>
              <a:t>17.11.2025</a:t>
            </a:fld>
            <a:endParaRPr lang="fi-FI"/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AEF5D-7FAC-4949-84D2-DA5A9BB3D22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8591465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D637B8D6-55FE-F1CC-DABB-E9B5606203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615AADAD-3238-50EC-C8B2-24B5E6CAD31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1B926088-5468-33EB-5325-553D5E55C1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5AF42A-C986-479F-8FB3-88878CB0B0BA}" type="datetimeFigureOut">
              <a:rPr lang="fi-FI" smtClean="0"/>
              <a:t>17.11.2025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946E35FB-0D8D-A92F-2CB6-321F7AEB28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AF30A4E4-E801-A8EE-76C0-B174504D98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08B1B8-F378-479C-88B3-30B5D8A02ED9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93483227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tsikollinen ku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i-FI"/>
              <a:t>Muokkaa perustyyl. napsautt.</a:t>
            </a:r>
          </a:p>
        </p:txBody>
      </p:sp>
      <p:sp>
        <p:nvSpPr>
          <p:cNvPr id="3" name="Kuvan paikkamerkki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i-FI"/>
          </a:p>
        </p:txBody>
      </p:sp>
      <p:sp>
        <p:nvSpPr>
          <p:cNvPr id="4" name="Tekstin paikkamerkki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Päivämäärän paikkamerkki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ABAE3-D89C-4001-9AEC-5083F82B749C}" type="datetimeFigureOut">
              <a:rPr lang="fi-FI" smtClean="0"/>
              <a:t>17.11.2025</a:t>
            </a:fld>
            <a:endParaRPr lang="fi-FI"/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AEF5D-7FAC-4949-84D2-DA5A9BB3D22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81828693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Otsikko ja pystysuor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perustyyl. napsautt.</a:t>
            </a:r>
          </a:p>
        </p:txBody>
      </p:sp>
      <p:sp>
        <p:nvSpPr>
          <p:cNvPr id="3" name="Pystysuoran tekstin paikkamerkki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ABAE3-D89C-4001-9AEC-5083F82B749C}" type="datetimeFigureOut">
              <a:rPr lang="fi-FI" smtClean="0"/>
              <a:t>17.11.2025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AEF5D-7FAC-4949-84D2-DA5A9BB3D22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72972972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Pystysuora otsikko j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ystysuora otsikko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i-FI"/>
              <a:t>Muokkaa perustyyl. napsautt.</a:t>
            </a:r>
          </a:p>
        </p:txBody>
      </p:sp>
      <p:sp>
        <p:nvSpPr>
          <p:cNvPr id="3" name="Pystysuoran tekstin paikkamerkki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ABAE3-D89C-4001-9AEC-5083F82B749C}" type="datetimeFigureOut">
              <a:rPr lang="fi-FI" smtClean="0"/>
              <a:t>17.11.2025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AEF5D-7FAC-4949-84D2-DA5A9BB3D22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03358898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Otsikko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i-FI"/>
              <a:t>Muokkaa perustyyl. napsautt.</a:t>
            </a:r>
          </a:p>
        </p:txBody>
      </p:sp>
      <p:sp>
        <p:nvSpPr>
          <p:cNvPr id="3" name="Alaotsikk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/>
              <a:t>Muokkaa alaotsikon perustyyliä napsautt.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ABAE3-D89C-4001-9AEC-5083F82B749C}" type="datetimeFigureOut">
              <a:rPr lang="fi-FI" smtClean="0"/>
              <a:t>17.11.2025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AEF5D-7FAC-4949-84D2-DA5A9BB3D22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92231477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perustyyl. napsautt.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ABAE3-D89C-4001-9AEC-5083F82B749C}" type="datetimeFigureOut">
              <a:rPr lang="fi-FI" smtClean="0"/>
              <a:t>17.11.2025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AEF5D-7FAC-4949-84D2-DA5A9BB3D22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250993786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Osan ylätunnis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i-FI"/>
              <a:t>Muokkaa perustyyl. napsautt.</a:t>
            </a:r>
          </a:p>
        </p:txBody>
      </p:sp>
      <p:sp>
        <p:nvSpPr>
          <p:cNvPr id="3" name="Tekstin paikkamerkki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ABAE3-D89C-4001-9AEC-5083F82B749C}" type="datetimeFigureOut">
              <a:rPr lang="fi-FI" smtClean="0"/>
              <a:t>17.11.2025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AEF5D-7FAC-4949-84D2-DA5A9BB3D22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59308029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Kaksi sisältökohdet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perustyyl. napsautt.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Sisällön paikkamerkki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Päivämäärän paikkamerkki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ABAE3-D89C-4001-9AEC-5083F82B749C}" type="datetimeFigureOut">
              <a:rPr lang="fi-FI" smtClean="0"/>
              <a:t>17.11.2025</a:t>
            </a:fld>
            <a:endParaRPr lang="fi-FI"/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AEF5D-7FAC-4949-84D2-DA5A9BB3D22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275379761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tai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i-FI"/>
              <a:t>Muokkaa perustyyl. napsautt.</a:t>
            </a:r>
          </a:p>
        </p:txBody>
      </p:sp>
      <p:sp>
        <p:nvSpPr>
          <p:cNvPr id="3" name="Tekstin paikkamerkki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Sisällön paikkamerkki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Tekstin paikkamerkki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6" name="Sisällön paikkamerkki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7" name="Päivämäärän paikkamerkki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ABAE3-D89C-4001-9AEC-5083F82B749C}" type="datetimeFigureOut">
              <a:rPr lang="fi-FI" smtClean="0"/>
              <a:t>17.11.2025</a:t>
            </a:fld>
            <a:endParaRPr lang="fi-FI"/>
          </a:p>
        </p:txBody>
      </p:sp>
      <p:sp>
        <p:nvSpPr>
          <p:cNvPr id="8" name="Alatunnisteen paikkamerk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9" name="Dian numeron paikkamerkki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AEF5D-7FAC-4949-84D2-DA5A9BB3D22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862186400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Vain 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perustyyl. napsautt.</a:t>
            </a:r>
          </a:p>
        </p:txBody>
      </p:sp>
      <p:sp>
        <p:nvSpPr>
          <p:cNvPr id="3" name="Päivämäärän paikkamerkki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ABAE3-D89C-4001-9AEC-5083F82B749C}" type="datetimeFigureOut">
              <a:rPr lang="fi-FI" smtClean="0"/>
              <a:t>17.11.2025</a:t>
            </a:fld>
            <a:endParaRPr lang="fi-FI"/>
          </a:p>
        </p:txBody>
      </p:sp>
      <p:sp>
        <p:nvSpPr>
          <p:cNvPr id="4" name="Alatunnisteen paikkamerk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5" name="Dian numeron paikkamerkki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AEF5D-7FAC-4949-84D2-DA5A9BB3D22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754359569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yhj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äivämäärän paikkamerkki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ABAE3-D89C-4001-9AEC-5083F82B749C}" type="datetimeFigureOut">
              <a:rPr lang="fi-FI" smtClean="0"/>
              <a:t>17.11.2025</a:t>
            </a:fld>
            <a:endParaRPr lang="fi-FI"/>
          </a:p>
        </p:txBody>
      </p:sp>
      <p:sp>
        <p:nvSpPr>
          <p:cNvPr id="3" name="Alatunnisteen paikkamerk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AEF5D-7FAC-4949-84D2-DA5A9BB3D22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9355791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Osan ylätunnis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612B41CA-C946-2359-F610-11CF4EFAF6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FC94A169-D699-77B9-1351-19FE81E415F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862BC424-D254-7C96-BC4E-00D02C0B00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5AF42A-C986-479F-8FB3-88878CB0B0BA}" type="datetimeFigureOut">
              <a:rPr lang="fi-FI" smtClean="0"/>
              <a:t>17.11.2025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E6B1B169-E6E6-24E0-8CA3-855CC5C6A4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A2CF4C52-B341-726B-6CC0-F02545B74F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08B1B8-F378-479C-88B3-30B5D8A02ED9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45209273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tsikollinen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i-FI"/>
              <a:t>Muokkaa perustyyl. napsautt.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Tekstin paikkamerkki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Päivämäärän paikkamerkki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ABAE3-D89C-4001-9AEC-5083F82B749C}" type="datetimeFigureOut">
              <a:rPr lang="fi-FI" smtClean="0"/>
              <a:t>17.11.2025</a:t>
            </a:fld>
            <a:endParaRPr lang="fi-FI"/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AEF5D-7FAC-4949-84D2-DA5A9BB3D22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238868591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tsikollinen ku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i-FI"/>
              <a:t>Muokkaa perustyyl. napsautt.</a:t>
            </a:r>
          </a:p>
        </p:txBody>
      </p:sp>
      <p:sp>
        <p:nvSpPr>
          <p:cNvPr id="3" name="Kuvan paikkamerkki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i-FI"/>
          </a:p>
        </p:txBody>
      </p:sp>
      <p:sp>
        <p:nvSpPr>
          <p:cNvPr id="4" name="Tekstin paikkamerkki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Päivämäärän paikkamerkki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ABAE3-D89C-4001-9AEC-5083F82B749C}" type="datetimeFigureOut">
              <a:rPr lang="fi-FI" smtClean="0"/>
              <a:t>17.11.2025</a:t>
            </a:fld>
            <a:endParaRPr lang="fi-FI"/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AEF5D-7FAC-4949-84D2-DA5A9BB3D22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568779651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Otsikko ja pystysuor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perustyyl. napsautt.</a:t>
            </a:r>
          </a:p>
        </p:txBody>
      </p:sp>
      <p:sp>
        <p:nvSpPr>
          <p:cNvPr id="3" name="Pystysuoran tekstin paikkamerkki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ABAE3-D89C-4001-9AEC-5083F82B749C}" type="datetimeFigureOut">
              <a:rPr lang="fi-FI" smtClean="0"/>
              <a:t>17.11.2025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AEF5D-7FAC-4949-84D2-DA5A9BB3D22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390154862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Pystysuora otsikko j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ystysuora otsikko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i-FI"/>
              <a:t>Muokkaa perustyyl. napsautt.</a:t>
            </a:r>
          </a:p>
        </p:txBody>
      </p:sp>
      <p:sp>
        <p:nvSpPr>
          <p:cNvPr id="3" name="Pystysuoran tekstin paikkamerkki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ABAE3-D89C-4001-9AEC-5083F82B749C}" type="datetimeFigureOut">
              <a:rPr lang="fi-FI" smtClean="0"/>
              <a:t>17.11.2025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AEF5D-7FAC-4949-84D2-DA5A9BB3D22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6561661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Kaksi sisältökohdet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BE9E494-4A66-F46B-C81E-998DB2B6A7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AB78D998-5D93-2307-6685-3F79856D733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Sisällön paikkamerkki 3">
            <a:extLst>
              <a:ext uri="{FF2B5EF4-FFF2-40B4-BE49-F238E27FC236}">
                <a16:creationId xmlns:a16="http://schemas.microsoft.com/office/drawing/2014/main" id="{34A2B655-25E7-696C-03D3-964F254FF85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Päivämäärän paikkamerkki 4">
            <a:extLst>
              <a:ext uri="{FF2B5EF4-FFF2-40B4-BE49-F238E27FC236}">
                <a16:creationId xmlns:a16="http://schemas.microsoft.com/office/drawing/2014/main" id="{886D7255-F668-F6C0-FC9F-240D27EDB7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5AF42A-C986-479F-8FB3-88878CB0B0BA}" type="datetimeFigureOut">
              <a:rPr lang="fi-FI" smtClean="0"/>
              <a:t>17.11.2025</a:t>
            </a:fld>
            <a:endParaRPr lang="fi-FI"/>
          </a:p>
        </p:txBody>
      </p:sp>
      <p:sp>
        <p:nvSpPr>
          <p:cNvPr id="6" name="Alatunnisteen paikkamerkki 5">
            <a:extLst>
              <a:ext uri="{FF2B5EF4-FFF2-40B4-BE49-F238E27FC236}">
                <a16:creationId xmlns:a16="http://schemas.microsoft.com/office/drawing/2014/main" id="{8FECAF9B-0001-F2FD-2FBE-03A0DBE77D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>
            <a:extLst>
              <a:ext uri="{FF2B5EF4-FFF2-40B4-BE49-F238E27FC236}">
                <a16:creationId xmlns:a16="http://schemas.microsoft.com/office/drawing/2014/main" id="{3EDF90DF-54E5-2CEE-3D54-455A706127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08B1B8-F378-479C-88B3-30B5D8A02ED9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6885425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tai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89B2F503-F2C3-54F4-C14C-0EE97BC8D9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112DA745-35EE-9B8A-7387-8497168205E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Sisällön paikkamerkki 3">
            <a:extLst>
              <a:ext uri="{FF2B5EF4-FFF2-40B4-BE49-F238E27FC236}">
                <a16:creationId xmlns:a16="http://schemas.microsoft.com/office/drawing/2014/main" id="{D3DC7A63-7F5B-D14B-C780-8B4A884F65C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Tekstin paikkamerkki 4">
            <a:extLst>
              <a:ext uri="{FF2B5EF4-FFF2-40B4-BE49-F238E27FC236}">
                <a16:creationId xmlns:a16="http://schemas.microsoft.com/office/drawing/2014/main" id="{6E3AEF9D-2A91-2F46-627B-7607A033C49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6" name="Sisällön paikkamerkki 5">
            <a:extLst>
              <a:ext uri="{FF2B5EF4-FFF2-40B4-BE49-F238E27FC236}">
                <a16:creationId xmlns:a16="http://schemas.microsoft.com/office/drawing/2014/main" id="{BC414BB3-8CA7-6C36-2F19-55B2CBFA6E3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7" name="Päivämäärän paikkamerkki 6">
            <a:extLst>
              <a:ext uri="{FF2B5EF4-FFF2-40B4-BE49-F238E27FC236}">
                <a16:creationId xmlns:a16="http://schemas.microsoft.com/office/drawing/2014/main" id="{C0E7C91E-20C1-D625-AF5E-92E12BA0D2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5AF42A-C986-479F-8FB3-88878CB0B0BA}" type="datetimeFigureOut">
              <a:rPr lang="fi-FI" smtClean="0"/>
              <a:t>17.11.2025</a:t>
            </a:fld>
            <a:endParaRPr lang="fi-FI"/>
          </a:p>
        </p:txBody>
      </p:sp>
      <p:sp>
        <p:nvSpPr>
          <p:cNvPr id="8" name="Alatunnisteen paikkamerkki 7">
            <a:extLst>
              <a:ext uri="{FF2B5EF4-FFF2-40B4-BE49-F238E27FC236}">
                <a16:creationId xmlns:a16="http://schemas.microsoft.com/office/drawing/2014/main" id="{9B099374-DE83-7B57-4E6E-8B5B1A21C5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9" name="Dian numeron paikkamerkki 8">
            <a:extLst>
              <a:ext uri="{FF2B5EF4-FFF2-40B4-BE49-F238E27FC236}">
                <a16:creationId xmlns:a16="http://schemas.microsoft.com/office/drawing/2014/main" id="{B2A01ED8-1CEE-DCAF-0D4B-D05ACC3A56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08B1B8-F378-479C-88B3-30B5D8A02ED9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915449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Vain 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9C7BBC82-2174-AC92-A374-7DCCEC79A4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Päivämäärän paikkamerkki 2">
            <a:extLst>
              <a:ext uri="{FF2B5EF4-FFF2-40B4-BE49-F238E27FC236}">
                <a16:creationId xmlns:a16="http://schemas.microsoft.com/office/drawing/2014/main" id="{51F90D4A-BF81-4ECD-B2A9-F24F47F841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5AF42A-C986-479F-8FB3-88878CB0B0BA}" type="datetimeFigureOut">
              <a:rPr lang="fi-FI" smtClean="0"/>
              <a:t>17.11.2025</a:t>
            </a:fld>
            <a:endParaRPr lang="fi-FI"/>
          </a:p>
        </p:txBody>
      </p:sp>
      <p:sp>
        <p:nvSpPr>
          <p:cNvPr id="4" name="Alatunnisteen paikkamerkki 3">
            <a:extLst>
              <a:ext uri="{FF2B5EF4-FFF2-40B4-BE49-F238E27FC236}">
                <a16:creationId xmlns:a16="http://schemas.microsoft.com/office/drawing/2014/main" id="{C3C7CAE5-9E17-921C-ED5D-7FF1A36F03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5" name="Dian numeron paikkamerkki 4">
            <a:extLst>
              <a:ext uri="{FF2B5EF4-FFF2-40B4-BE49-F238E27FC236}">
                <a16:creationId xmlns:a16="http://schemas.microsoft.com/office/drawing/2014/main" id="{58B29DC9-D9E3-A587-9E58-85B0D92DD6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08B1B8-F378-479C-88B3-30B5D8A02ED9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2207907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yhj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äivämäärän paikkamerkki 1">
            <a:extLst>
              <a:ext uri="{FF2B5EF4-FFF2-40B4-BE49-F238E27FC236}">
                <a16:creationId xmlns:a16="http://schemas.microsoft.com/office/drawing/2014/main" id="{7561245B-8447-EA10-8F01-260BD3F1F0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5AF42A-C986-479F-8FB3-88878CB0B0BA}" type="datetimeFigureOut">
              <a:rPr lang="fi-FI" smtClean="0"/>
              <a:t>17.11.2025</a:t>
            </a:fld>
            <a:endParaRPr lang="fi-FI"/>
          </a:p>
        </p:txBody>
      </p:sp>
      <p:sp>
        <p:nvSpPr>
          <p:cNvPr id="3" name="Alatunnisteen paikkamerkki 2">
            <a:extLst>
              <a:ext uri="{FF2B5EF4-FFF2-40B4-BE49-F238E27FC236}">
                <a16:creationId xmlns:a16="http://schemas.microsoft.com/office/drawing/2014/main" id="{A4B6E093-AE3D-01E3-888B-4FD2A6A341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Dian numeron paikkamerkki 3">
            <a:extLst>
              <a:ext uri="{FF2B5EF4-FFF2-40B4-BE49-F238E27FC236}">
                <a16:creationId xmlns:a16="http://schemas.microsoft.com/office/drawing/2014/main" id="{DEAC224C-949E-4E3A-C4A0-6FA22D7DFB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08B1B8-F378-479C-88B3-30B5D8A02ED9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2683152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Kuvatekstillinen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082CCA8B-EBF5-ACAB-B0C6-9001E60BC6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F1996D97-85B1-566A-3A41-67DF87C4D0D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Tekstin paikkamerkki 3">
            <a:extLst>
              <a:ext uri="{FF2B5EF4-FFF2-40B4-BE49-F238E27FC236}">
                <a16:creationId xmlns:a16="http://schemas.microsoft.com/office/drawing/2014/main" id="{A9FFF572-D5E9-ACFC-39D0-0227D90ADFF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Päivämäärän paikkamerkki 4">
            <a:extLst>
              <a:ext uri="{FF2B5EF4-FFF2-40B4-BE49-F238E27FC236}">
                <a16:creationId xmlns:a16="http://schemas.microsoft.com/office/drawing/2014/main" id="{343E1BDE-A5C2-15BE-CEF2-2CFB00087E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5AF42A-C986-479F-8FB3-88878CB0B0BA}" type="datetimeFigureOut">
              <a:rPr lang="fi-FI" smtClean="0"/>
              <a:t>17.11.2025</a:t>
            </a:fld>
            <a:endParaRPr lang="fi-FI"/>
          </a:p>
        </p:txBody>
      </p:sp>
      <p:sp>
        <p:nvSpPr>
          <p:cNvPr id="6" name="Alatunnisteen paikkamerkki 5">
            <a:extLst>
              <a:ext uri="{FF2B5EF4-FFF2-40B4-BE49-F238E27FC236}">
                <a16:creationId xmlns:a16="http://schemas.microsoft.com/office/drawing/2014/main" id="{79166047-55C4-C68E-A9F0-C11F7C0A93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>
            <a:extLst>
              <a:ext uri="{FF2B5EF4-FFF2-40B4-BE49-F238E27FC236}">
                <a16:creationId xmlns:a16="http://schemas.microsoft.com/office/drawing/2014/main" id="{9A8A8B61-2EFE-6E67-22E0-580A7333F2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08B1B8-F378-479C-88B3-30B5D8A02ED9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4095602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uvatekstillinen ku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D30E7807-B725-D456-F590-6AE6639DE4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Kuvan paikkamerkki 2">
            <a:extLst>
              <a:ext uri="{FF2B5EF4-FFF2-40B4-BE49-F238E27FC236}">
                <a16:creationId xmlns:a16="http://schemas.microsoft.com/office/drawing/2014/main" id="{0C30C173-A48B-6A52-9F25-9A506FAF3EE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i-FI"/>
          </a:p>
        </p:txBody>
      </p:sp>
      <p:sp>
        <p:nvSpPr>
          <p:cNvPr id="4" name="Tekstin paikkamerkki 3">
            <a:extLst>
              <a:ext uri="{FF2B5EF4-FFF2-40B4-BE49-F238E27FC236}">
                <a16:creationId xmlns:a16="http://schemas.microsoft.com/office/drawing/2014/main" id="{74C316A3-F700-1DE8-C306-90EDAAF3E3E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Päivämäärän paikkamerkki 4">
            <a:extLst>
              <a:ext uri="{FF2B5EF4-FFF2-40B4-BE49-F238E27FC236}">
                <a16:creationId xmlns:a16="http://schemas.microsoft.com/office/drawing/2014/main" id="{921F9D8C-4106-3C3D-16F7-AC84025436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5AF42A-C986-479F-8FB3-88878CB0B0BA}" type="datetimeFigureOut">
              <a:rPr lang="fi-FI" smtClean="0"/>
              <a:t>17.11.2025</a:t>
            </a:fld>
            <a:endParaRPr lang="fi-FI"/>
          </a:p>
        </p:txBody>
      </p:sp>
      <p:sp>
        <p:nvSpPr>
          <p:cNvPr id="6" name="Alatunnisteen paikkamerkki 5">
            <a:extLst>
              <a:ext uri="{FF2B5EF4-FFF2-40B4-BE49-F238E27FC236}">
                <a16:creationId xmlns:a16="http://schemas.microsoft.com/office/drawing/2014/main" id="{3A806CDB-C582-5ED8-E4B8-116F87A6E1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>
            <a:extLst>
              <a:ext uri="{FF2B5EF4-FFF2-40B4-BE49-F238E27FC236}">
                <a16:creationId xmlns:a16="http://schemas.microsoft.com/office/drawing/2014/main" id="{13327A20-34F1-4FE2-859C-64A05F938A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08B1B8-F378-479C-88B3-30B5D8A02ED9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2019940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on paikkamerkki 1">
            <a:extLst>
              <a:ext uri="{FF2B5EF4-FFF2-40B4-BE49-F238E27FC236}">
                <a16:creationId xmlns:a16="http://schemas.microsoft.com/office/drawing/2014/main" id="{1B661187-2151-E0B3-CC31-54E3450058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66446A93-2877-7A96-857D-5FACFB84620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5EA947CB-2FD6-707B-BD16-4B8F327E158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A5AF42A-C986-479F-8FB3-88878CB0B0BA}" type="datetimeFigureOut">
              <a:rPr lang="fi-FI" smtClean="0"/>
              <a:t>17.11.2025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42BF3B9F-187F-4B2D-B128-8AC1988F752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AB374D1A-019B-3BEA-9137-C790612AA39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308B1B8-F378-479C-88B3-30B5D8A02ED9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3191769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i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on paikkamerkki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i-FI"/>
              <a:t>Muokkaa perustyyl. napsautt.</a:t>
            </a:r>
          </a:p>
        </p:txBody>
      </p:sp>
      <p:sp>
        <p:nvSpPr>
          <p:cNvPr id="3" name="Tekstin paikkamerkki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02ABAE3-D89C-4001-9AEC-5083F82B749C}" type="datetimeFigureOut">
              <a:rPr lang="fi-FI" smtClean="0"/>
              <a:t>17.11.2025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F4AEF5D-7FAC-4949-84D2-DA5A9BB3D22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0763317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i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on paikkamerkki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i-FI"/>
              <a:t>Muokkaa perustyyl. napsautt.</a:t>
            </a:r>
          </a:p>
        </p:txBody>
      </p:sp>
      <p:sp>
        <p:nvSpPr>
          <p:cNvPr id="3" name="Tekstin paikkamerkki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02ABAE3-D89C-4001-9AEC-5083F82B749C}" type="datetimeFigureOut">
              <a:rPr lang="fi-FI" smtClean="0"/>
              <a:t>17.11.2025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F4AEF5D-7FAC-4949-84D2-DA5A9BB3D22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6520909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i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627BBBD9-DD1C-C52B-0C40-A2D5804D28D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85BDB762-E3BC-DE4D-AAB2-2404ED6644A0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-FI"/>
          </a:p>
        </p:txBody>
      </p:sp>
      <p:pic>
        <p:nvPicPr>
          <p:cNvPr id="4" name="Kuva 3">
            <a:extLst>
              <a:ext uri="{FF2B5EF4-FFF2-40B4-BE49-F238E27FC236}">
                <a16:creationId xmlns:a16="http://schemas.microsoft.com/office/drawing/2014/main" id="{5850CE35-15F1-905D-9FBF-EBD6F3CC20B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636765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3E14F4A-8BCF-0078-1F38-ECBCF0A3551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5" name="Rectangle 14">
            <a:extLst>
              <a:ext uri="{FF2B5EF4-FFF2-40B4-BE49-F238E27FC236}">
                <a16:creationId xmlns:a16="http://schemas.microsoft.com/office/drawing/2014/main" id="{3819ADE1-E6D7-DA68-412C-96FDF1C775C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948A6AC9-5D91-C17C-EF3E-6EE3F0C37C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1" y="365125"/>
            <a:ext cx="5251316" cy="1807305"/>
          </a:xfrm>
        </p:spPr>
        <p:txBody>
          <a:bodyPr>
            <a:normAutofit/>
          </a:bodyPr>
          <a:lstStyle/>
          <a:p>
            <a:r>
              <a:rPr lang="en-US" err="1"/>
              <a:t>Palautteita</a:t>
            </a:r>
            <a:r>
              <a:rPr lang="en-US"/>
              <a:t> </a:t>
            </a:r>
            <a:r>
              <a:rPr lang="en-US" err="1"/>
              <a:t>viime</a:t>
            </a:r>
            <a:r>
              <a:rPr lang="en-US"/>
              <a:t> </a:t>
            </a:r>
            <a:r>
              <a:rPr lang="en-US" err="1"/>
              <a:t>kevään</a:t>
            </a:r>
            <a:r>
              <a:rPr lang="en-US"/>
              <a:t> TET-</a:t>
            </a:r>
            <a:r>
              <a:rPr lang="en-US" err="1"/>
              <a:t>viikolta</a:t>
            </a:r>
            <a:endParaRPr lang="fi-FI" err="1"/>
          </a:p>
          <a:p>
            <a:endParaRPr lang="fi-FI" sz="3400"/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61A02AA5-E559-408B-831A-595EA8C4320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43100"/>
            <a:ext cx="5476875" cy="4549775"/>
          </a:xfrm>
        </p:spPr>
        <p:txBody>
          <a:bodyPr vert="horz" lIns="91440" tIns="45720" rIns="91440" bIns="45720" rtlCol="0" anchor="t">
            <a:noAutofit/>
          </a:bodyPr>
          <a:lstStyle/>
          <a:p>
            <a:endParaRPr lang="fi-FI" sz="2000" b="1"/>
          </a:p>
          <a:p>
            <a:endParaRPr lang="fi-FI" sz="2000"/>
          </a:p>
        </p:txBody>
      </p:sp>
      <p:pic>
        <p:nvPicPr>
          <p:cNvPr id="4" name="Kuva 3">
            <a:extLst>
              <a:ext uri="{FF2B5EF4-FFF2-40B4-BE49-F238E27FC236}">
                <a16:creationId xmlns:a16="http://schemas.microsoft.com/office/drawing/2014/main" id="{1C0B58F5-1EB1-BAF8-CADB-E307F10B29F6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7492" r="19472" b="2"/>
          <a:stretch/>
        </p:blipFill>
        <p:spPr>
          <a:xfrm>
            <a:off x="6229215" y="10"/>
            <a:ext cx="5962785" cy="6857990"/>
          </a:xfrm>
          <a:custGeom>
            <a:avLst/>
            <a:gdLst/>
            <a:ahLst/>
            <a:cxnLst/>
            <a:rect l="l" t="t" r="r" b="b"/>
            <a:pathLst>
              <a:path w="5962785" h="6858000">
                <a:moveTo>
                  <a:pt x="1044839" y="0"/>
                </a:moveTo>
                <a:lnTo>
                  <a:pt x="5962785" y="0"/>
                </a:lnTo>
                <a:lnTo>
                  <a:pt x="5962785" y="6858000"/>
                </a:lnTo>
                <a:lnTo>
                  <a:pt x="1469886" y="6858000"/>
                </a:lnTo>
                <a:lnTo>
                  <a:pt x="1416006" y="6823984"/>
                </a:lnTo>
                <a:cubicBezTo>
                  <a:pt x="1356767" y="6787940"/>
                  <a:pt x="1296437" y="6755500"/>
                  <a:pt x="1232473" y="6733873"/>
                </a:cubicBezTo>
                <a:cubicBezTo>
                  <a:pt x="1145250" y="6705037"/>
                  <a:pt x="1060933" y="6654575"/>
                  <a:pt x="1075471" y="6503186"/>
                </a:cubicBezTo>
                <a:cubicBezTo>
                  <a:pt x="1078378" y="6459932"/>
                  <a:pt x="1055118" y="6427493"/>
                  <a:pt x="1020229" y="6438306"/>
                </a:cubicBezTo>
                <a:cubicBezTo>
                  <a:pt x="953358" y="6459932"/>
                  <a:pt x="921375" y="6398656"/>
                  <a:pt x="883579" y="6351798"/>
                </a:cubicBezTo>
                <a:cubicBezTo>
                  <a:pt x="816707" y="6268895"/>
                  <a:pt x="752743" y="6182387"/>
                  <a:pt x="645167" y="6167969"/>
                </a:cubicBezTo>
                <a:cubicBezTo>
                  <a:pt x="665519" y="6103088"/>
                  <a:pt x="700408" y="6110298"/>
                  <a:pt x="732391" y="6124716"/>
                </a:cubicBezTo>
                <a:cubicBezTo>
                  <a:pt x="816707" y="6160761"/>
                  <a:pt x="901023" y="6200410"/>
                  <a:pt x="985339" y="6236455"/>
                </a:cubicBezTo>
                <a:cubicBezTo>
                  <a:pt x="1040581" y="6258081"/>
                  <a:pt x="1095822" y="6290522"/>
                  <a:pt x="1168509" y="6265291"/>
                </a:cubicBezTo>
                <a:cubicBezTo>
                  <a:pt x="1104545" y="6135530"/>
                  <a:pt x="996969" y="6110298"/>
                  <a:pt x="909746" y="6070649"/>
                </a:cubicBezTo>
                <a:cubicBezTo>
                  <a:pt x="802169" y="6020185"/>
                  <a:pt x="738206" y="5926470"/>
                  <a:pt x="659704" y="5818335"/>
                </a:cubicBezTo>
                <a:cubicBezTo>
                  <a:pt x="738206" y="5789500"/>
                  <a:pt x="787632" y="5868798"/>
                  <a:pt x="851597" y="5865193"/>
                </a:cubicBezTo>
                <a:cubicBezTo>
                  <a:pt x="854504" y="5854380"/>
                  <a:pt x="860319" y="5832753"/>
                  <a:pt x="860319" y="5832753"/>
                </a:cubicBezTo>
                <a:cubicBezTo>
                  <a:pt x="755650" y="5775081"/>
                  <a:pt x="709132" y="5666947"/>
                  <a:pt x="691686" y="5533581"/>
                </a:cubicBezTo>
                <a:cubicBezTo>
                  <a:pt x="685872" y="5465095"/>
                  <a:pt x="648075" y="5443468"/>
                  <a:pt x="610278" y="5411029"/>
                </a:cubicBezTo>
                <a:cubicBezTo>
                  <a:pt x="482350" y="5299289"/>
                  <a:pt x="345700" y="5198364"/>
                  <a:pt x="238123" y="5046976"/>
                </a:cubicBezTo>
                <a:cubicBezTo>
                  <a:pt x="363144" y="5064998"/>
                  <a:pt x="461997" y="5165924"/>
                  <a:pt x="592833" y="5209177"/>
                </a:cubicBezTo>
                <a:cubicBezTo>
                  <a:pt x="488165" y="5043371"/>
                  <a:pt x="351514" y="4956864"/>
                  <a:pt x="226494" y="4855939"/>
                </a:cubicBezTo>
                <a:cubicBezTo>
                  <a:pt x="168344" y="4809081"/>
                  <a:pt x="116011" y="4751408"/>
                  <a:pt x="49139" y="4726177"/>
                </a:cubicBezTo>
                <a:cubicBezTo>
                  <a:pt x="25879" y="4718968"/>
                  <a:pt x="-14825" y="4700947"/>
                  <a:pt x="5527" y="4650483"/>
                </a:cubicBezTo>
                <a:cubicBezTo>
                  <a:pt x="22972" y="4607230"/>
                  <a:pt x="54954" y="4621648"/>
                  <a:pt x="84029" y="4632460"/>
                </a:cubicBezTo>
                <a:cubicBezTo>
                  <a:pt x="153807" y="4661296"/>
                  <a:pt x="229401" y="4661296"/>
                  <a:pt x="325347" y="4661296"/>
                </a:cubicBezTo>
                <a:cubicBezTo>
                  <a:pt x="243939" y="4524326"/>
                  <a:pt x="95658" y="4567580"/>
                  <a:pt x="25879" y="4423401"/>
                </a:cubicBezTo>
                <a:cubicBezTo>
                  <a:pt x="113103" y="4398170"/>
                  <a:pt x="179975" y="4448632"/>
                  <a:pt x="249753" y="4459446"/>
                </a:cubicBezTo>
                <a:cubicBezTo>
                  <a:pt x="313718" y="4470259"/>
                  <a:pt x="328254" y="4445028"/>
                  <a:pt x="313718" y="4365729"/>
                </a:cubicBezTo>
                <a:cubicBezTo>
                  <a:pt x="290458" y="4243177"/>
                  <a:pt x="325347" y="4181900"/>
                  <a:pt x="418386" y="4214341"/>
                </a:cubicBezTo>
                <a:cubicBezTo>
                  <a:pt x="505609" y="4246781"/>
                  <a:pt x="514332" y="4199922"/>
                  <a:pt x="491072" y="4131438"/>
                </a:cubicBezTo>
                <a:cubicBezTo>
                  <a:pt x="456183" y="4030512"/>
                  <a:pt x="493979" y="3951214"/>
                  <a:pt x="520147" y="3864706"/>
                </a:cubicBezTo>
                <a:cubicBezTo>
                  <a:pt x="560851" y="3734945"/>
                  <a:pt x="543407" y="3670064"/>
                  <a:pt x="459090" y="3572743"/>
                </a:cubicBezTo>
                <a:cubicBezTo>
                  <a:pt x="409664" y="3518676"/>
                  <a:pt x="360236" y="3471818"/>
                  <a:pt x="290458" y="3424959"/>
                </a:cubicBezTo>
                <a:cubicBezTo>
                  <a:pt x="450368" y="3399728"/>
                  <a:pt x="284643" y="3313221"/>
                  <a:pt x="339884" y="3259153"/>
                </a:cubicBezTo>
                <a:cubicBezTo>
                  <a:pt x="453275" y="3237527"/>
                  <a:pt x="543407" y="3410542"/>
                  <a:pt x="697501" y="3360078"/>
                </a:cubicBezTo>
                <a:cubicBezTo>
                  <a:pt x="511425" y="3212294"/>
                  <a:pt x="302087" y="3165436"/>
                  <a:pt x="165437" y="2967190"/>
                </a:cubicBezTo>
                <a:cubicBezTo>
                  <a:pt x="197419" y="2923937"/>
                  <a:pt x="229401" y="2967190"/>
                  <a:pt x="255568" y="2949167"/>
                </a:cubicBezTo>
                <a:cubicBezTo>
                  <a:pt x="255568" y="2938354"/>
                  <a:pt x="560851" y="3006840"/>
                  <a:pt x="578296" y="2725691"/>
                </a:cubicBezTo>
                <a:cubicBezTo>
                  <a:pt x="584111" y="2725691"/>
                  <a:pt x="589926" y="2725691"/>
                  <a:pt x="595740" y="2714876"/>
                </a:cubicBezTo>
                <a:cubicBezTo>
                  <a:pt x="627722" y="2675228"/>
                  <a:pt x="598648" y="2581510"/>
                  <a:pt x="650982" y="2574301"/>
                </a:cubicBezTo>
                <a:cubicBezTo>
                  <a:pt x="709132" y="2567092"/>
                  <a:pt x="764373" y="2534653"/>
                  <a:pt x="825429" y="2552674"/>
                </a:cubicBezTo>
                <a:cubicBezTo>
                  <a:pt x="871949" y="2567092"/>
                  <a:pt x="921375" y="2585115"/>
                  <a:pt x="970802" y="2585115"/>
                </a:cubicBezTo>
                <a:cubicBezTo>
                  <a:pt x="1023136" y="2585115"/>
                  <a:pt x="1095822" y="2707668"/>
                  <a:pt x="1127805" y="2545465"/>
                </a:cubicBezTo>
                <a:cubicBezTo>
                  <a:pt x="1127805" y="2538257"/>
                  <a:pt x="1217936" y="2556280"/>
                  <a:pt x="1267362" y="2563488"/>
                </a:cubicBezTo>
                <a:cubicBezTo>
                  <a:pt x="1308067" y="2570698"/>
                  <a:pt x="1357494" y="2603137"/>
                  <a:pt x="1386568" y="2538257"/>
                </a:cubicBezTo>
                <a:cubicBezTo>
                  <a:pt x="1401105" y="2498607"/>
                  <a:pt x="1331326" y="2426518"/>
                  <a:pt x="1270270" y="2419309"/>
                </a:cubicBezTo>
                <a:cubicBezTo>
                  <a:pt x="1215029" y="2412101"/>
                  <a:pt x="1159787" y="2404892"/>
                  <a:pt x="1107453" y="2419309"/>
                </a:cubicBezTo>
                <a:cubicBezTo>
                  <a:pt x="1043489" y="2437331"/>
                  <a:pt x="1008599" y="2408495"/>
                  <a:pt x="991154" y="2343615"/>
                </a:cubicBezTo>
                <a:cubicBezTo>
                  <a:pt x="970802" y="2275131"/>
                  <a:pt x="933005" y="2239085"/>
                  <a:pt x="880671" y="2206645"/>
                </a:cubicBezTo>
                <a:cubicBezTo>
                  <a:pt x="752743" y="2127346"/>
                  <a:pt x="630630" y="2033629"/>
                  <a:pt x="491072" y="1986771"/>
                </a:cubicBezTo>
                <a:cubicBezTo>
                  <a:pt x="464905" y="1979562"/>
                  <a:pt x="432923" y="1965145"/>
                  <a:pt x="421293" y="1903868"/>
                </a:cubicBezTo>
                <a:cubicBezTo>
                  <a:pt x="799262" y="1997584"/>
                  <a:pt x="1142342" y="2239085"/>
                  <a:pt x="1531941" y="2224667"/>
                </a:cubicBezTo>
                <a:cubicBezTo>
                  <a:pt x="1427272" y="2148974"/>
                  <a:pt x="1302252" y="2145369"/>
                  <a:pt x="1188861" y="2091301"/>
                </a:cubicBezTo>
                <a:cubicBezTo>
                  <a:pt x="1270270" y="2051652"/>
                  <a:pt x="1345864" y="2094906"/>
                  <a:pt x="1421458" y="2116532"/>
                </a:cubicBezTo>
                <a:cubicBezTo>
                  <a:pt x="1485422" y="2134554"/>
                  <a:pt x="1543571" y="2138160"/>
                  <a:pt x="1549386" y="2026420"/>
                </a:cubicBezTo>
                <a:cubicBezTo>
                  <a:pt x="1549386" y="2015607"/>
                  <a:pt x="1549386" y="2008398"/>
                  <a:pt x="1549386" y="1997584"/>
                </a:cubicBezTo>
                <a:cubicBezTo>
                  <a:pt x="1526126" y="1950727"/>
                  <a:pt x="1494144" y="1929099"/>
                  <a:pt x="1453440" y="1914682"/>
                </a:cubicBezTo>
                <a:cubicBezTo>
                  <a:pt x="1430180" y="1907473"/>
                  <a:pt x="1398198" y="1893056"/>
                  <a:pt x="1398198" y="1860614"/>
                </a:cubicBezTo>
                <a:cubicBezTo>
                  <a:pt x="1401105" y="1738063"/>
                  <a:pt x="1322604" y="1702018"/>
                  <a:pt x="1247011" y="1665972"/>
                </a:cubicBezTo>
                <a:cubicBezTo>
                  <a:pt x="1287715" y="1604696"/>
                  <a:pt x="1322604" y="1647950"/>
                  <a:pt x="1354586" y="1644345"/>
                </a:cubicBezTo>
                <a:cubicBezTo>
                  <a:pt x="1374939" y="1640741"/>
                  <a:pt x="1395290" y="1637138"/>
                  <a:pt x="1395290" y="1604696"/>
                </a:cubicBezTo>
                <a:cubicBezTo>
                  <a:pt x="1395290" y="1579465"/>
                  <a:pt x="1386568" y="1547025"/>
                  <a:pt x="1366216" y="1547025"/>
                </a:cubicBezTo>
                <a:cubicBezTo>
                  <a:pt x="1238288" y="1543420"/>
                  <a:pt x="1165601" y="1370405"/>
                  <a:pt x="1031858" y="1370405"/>
                </a:cubicBezTo>
                <a:cubicBezTo>
                  <a:pt x="950450" y="1370405"/>
                  <a:pt x="1072563" y="1273083"/>
                  <a:pt x="1005692" y="1233435"/>
                </a:cubicBezTo>
                <a:cubicBezTo>
                  <a:pt x="991154" y="1222621"/>
                  <a:pt x="1046396" y="1208203"/>
                  <a:pt x="1069655" y="1211808"/>
                </a:cubicBezTo>
                <a:cubicBezTo>
                  <a:pt x="1092915" y="1215412"/>
                  <a:pt x="1113268" y="1240644"/>
                  <a:pt x="1142342" y="1222621"/>
                </a:cubicBezTo>
                <a:cubicBezTo>
                  <a:pt x="1156879" y="1157741"/>
                  <a:pt x="1119082" y="1132510"/>
                  <a:pt x="1084193" y="1114487"/>
                </a:cubicBezTo>
                <a:cubicBezTo>
                  <a:pt x="1008599" y="1071234"/>
                  <a:pt x="933005" y="1020771"/>
                  <a:pt x="848689" y="1006353"/>
                </a:cubicBezTo>
                <a:cubicBezTo>
                  <a:pt x="819615" y="1002748"/>
                  <a:pt x="802169" y="984726"/>
                  <a:pt x="805077" y="948681"/>
                </a:cubicBezTo>
                <a:cubicBezTo>
                  <a:pt x="810892" y="901822"/>
                  <a:pt x="839967" y="916240"/>
                  <a:pt x="863226" y="919844"/>
                </a:cubicBezTo>
                <a:cubicBezTo>
                  <a:pt x="877764" y="923450"/>
                  <a:pt x="892301" y="934263"/>
                  <a:pt x="906838" y="909031"/>
                </a:cubicBezTo>
                <a:cubicBezTo>
                  <a:pt x="566666" y="653113"/>
                  <a:pt x="386404" y="667532"/>
                  <a:pt x="5527" y="458471"/>
                </a:cubicBezTo>
                <a:cubicBezTo>
                  <a:pt x="89843" y="418822"/>
                  <a:pt x="150900" y="447658"/>
                  <a:pt x="209049" y="454867"/>
                </a:cubicBezTo>
                <a:cubicBezTo>
                  <a:pt x="354422" y="472890"/>
                  <a:pt x="264290" y="505329"/>
                  <a:pt x="409664" y="526956"/>
                </a:cubicBezTo>
                <a:cubicBezTo>
                  <a:pt x="479443" y="537770"/>
                  <a:pt x="543407" y="573815"/>
                  <a:pt x="621908" y="516143"/>
                </a:cubicBezTo>
                <a:cubicBezTo>
                  <a:pt x="674242" y="476494"/>
                  <a:pt x="758558" y="519747"/>
                  <a:pt x="822522" y="552188"/>
                </a:cubicBezTo>
                <a:cubicBezTo>
                  <a:pt x="874856" y="581024"/>
                  <a:pt x="927190" y="588232"/>
                  <a:pt x="996969" y="552188"/>
                </a:cubicBezTo>
                <a:cubicBezTo>
                  <a:pt x="933005" y="530562"/>
                  <a:pt x="883579" y="512539"/>
                  <a:pt x="834151" y="498120"/>
                </a:cubicBezTo>
                <a:cubicBezTo>
                  <a:pt x="793447" y="487307"/>
                  <a:pt x="770187" y="462076"/>
                  <a:pt x="773095" y="408008"/>
                </a:cubicBezTo>
                <a:cubicBezTo>
                  <a:pt x="773095" y="379172"/>
                  <a:pt x="764373" y="339523"/>
                  <a:pt x="793447" y="325106"/>
                </a:cubicBezTo>
                <a:cubicBezTo>
                  <a:pt x="816707" y="310688"/>
                  <a:pt x="848689" y="325106"/>
                  <a:pt x="860319" y="350336"/>
                </a:cubicBezTo>
                <a:cubicBezTo>
                  <a:pt x="874856" y="397195"/>
                  <a:pt x="889393" y="440449"/>
                  <a:pt x="938820" y="444054"/>
                </a:cubicBezTo>
                <a:cubicBezTo>
                  <a:pt x="1005692" y="451262"/>
                  <a:pt x="967894" y="422426"/>
                  <a:pt x="956265" y="386381"/>
                </a:cubicBezTo>
                <a:cubicBezTo>
                  <a:pt x="944635" y="346733"/>
                  <a:pt x="979525" y="335919"/>
                  <a:pt x="1002784" y="343127"/>
                </a:cubicBezTo>
                <a:cubicBezTo>
                  <a:pt x="1090008" y="375569"/>
                  <a:pt x="1180139" y="317897"/>
                  <a:pt x="1270270" y="364755"/>
                </a:cubicBezTo>
                <a:cubicBezTo>
                  <a:pt x="1247011" y="249411"/>
                  <a:pt x="1197583" y="198949"/>
                  <a:pt x="1092915" y="180926"/>
                </a:cubicBezTo>
                <a:cubicBezTo>
                  <a:pt x="1055118" y="177322"/>
                  <a:pt x="1014414" y="184530"/>
                  <a:pt x="979525" y="152090"/>
                </a:cubicBezTo>
                <a:cubicBezTo>
                  <a:pt x="959172" y="134068"/>
                  <a:pt x="938820" y="112441"/>
                  <a:pt x="953358" y="76396"/>
                </a:cubicBezTo>
                <a:cubicBezTo>
                  <a:pt x="962080" y="51165"/>
                  <a:pt x="985339" y="51165"/>
                  <a:pt x="1005692" y="58373"/>
                </a:cubicBezTo>
                <a:cubicBezTo>
                  <a:pt x="1090008" y="98023"/>
                  <a:pt x="1180139" y="108837"/>
                  <a:pt x="1267362" y="123254"/>
                </a:cubicBezTo>
                <a:cubicBezTo>
                  <a:pt x="1281900" y="126859"/>
                  <a:pt x="1296437" y="134068"/>
                  <a:pt x="1310975" y="98023"/>
                </a:cubicBezTo>
                <a:cubicBezTo>
                  <a:pt x="1260095" y="81803"/>
                  <a:pt x="1209941" y="62879"/>
                  <a:pt x="1159787" y="43505"/>
                </a:cubicBezTo>
                <a:close/>
              </a:path>
            </a:pathLst>
          </a:cu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2988D41F-A0DA-FE7C-4CE3-3B519985BBDF}"/>
              </a:ext>
            </a:extLst>
          </p:cNvPr>
          <p:cNvSpPr txBox="1"/>
          <p:nvPr/>
        </p:nvSpPr>
        <p:spPr>
          <a:xfrm>
            <a:off x="129654" y="1972102"/>
            <a:ext cx="3323230" cy="1477328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fi-FI" b="1"/>
              <a:t>Pääsin tutustumaan haluamaani ammattiin ja opin paljon uutta sekä sain lisää varmuutta tulevaisuuden työpaikasta.</a:t>
            </a:r>
            <a:r>
              <a:rPr lang="fi-FI"/>
              <a:t> </a:t>
            </a:r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93FD255-98BB-183E-5A90-77FEB9DBA8DB}"/>
              </a:ext>
            </a:extLst>
          </p:cNvPr>
          <p:cNvSpPr txBox="1"/>
          <p:nvPr/>
        </p:nvSpPr>
        <p:spPr>
          <a:xfrm>
            <a:off x="3882789" y="2188192"/>
            <a:ext cx="2220036" cy="92333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b="1" err="1">
                <a:solidFill>
                  <a:srgbClr val="0070C0"/>
                </a:solidFill>
              </a:rPr>
              <a:t>Opin</a:t>
            </a:r>
            <a:r>
              <a:rPr lang="en-US" b="1">
                <a:solidFill>
                  <a:srgbClr val="0070C0"/>
                </a:solidFill>
              </a:rPr>
              <a:t> </a:t>
            </a:r>
            <a:r>
              <a:rPr lang="en-US" b="1" err="1">
                <a:solidFill>
                  <a:srgbClr val="0070C0"/>
                </a:solidFill>
              </a:rPr>
              <a:t>kaikkea</a:t>
            </a:r>
            <a:r>
              <a:rPr lang="en-US" b="1">
                <a:solidFill>
                  <a:srgbClr val="0070C0"/>
                </a:solidFill>
              </a:rPr>
              <a:t> </a:t>
            </a:r>
            <a:r>
              <a:rPr lang="en-US" b="1" err="1">
                <a:solidFill>
                  <a:srgbClr val="0070C0"/>
                </a:solidFill>
              </a:rPr>
              <a:t>uutta</a:t>
            </a:r>
            <a:r>
              <a:rPr lang="en-US" b="1">
                <a:solidFill>
                  <a:srgbClr val="0070C0"/>
                </a:solidFill>
              </a:rPr>
              <a:t> </a:t>
            </a:r>
            <a:r>
              <a:rPr lang="en-US" b="1" err="1">
                <a:solidFill>
                  <a:srgbClr val="0070C0"/>
                </a:solidFill>
              </a:rPr>
              <a:t>työhön</a:t>
            </a:r>
            <a:r>
              <a:rPr lang="en-US" b="1">
                <a:solidFill>
                  <a:srgbClr val="0070C0"/>
                </a:solidFill>
              </a:rPr>
              <a:t> </a:t>
            </a:r>
            <a:r>
              <a:rPr lang="en-US" b="1" err="1">
                <a:solidFill>
                  <a:srgbClr val="0070C0"/>
                </a:solidFill>
              </a:rPr>
              <a:t>liittyvää</a:t>
            </a:r>
            <a:r>
              <a:rPr lang="en-US" b="1">
                <a:solidFill>
                  <a:srgbClr val="0070C0"/>
                </a:solidFill>
              </a:rPr>
              <a:t> ja </a:t>
            </a:r>
            <a:r>
              <a:rPr lang="en-US" b="1" err="1">
                <a:solidFill>
                  <a:srgbClr val="0070C0"/>
                </a:solidFill>
              </a:rPr>
              <a:t>vähän</a:t>
            </a:r>
            <a:r>
              <a:rPr lang="en-US" b="1">
                <a:solidFill>
                  <a:srgbClr val="0070C0"/>
                </a:solidFill>
              </a:rPr>
              <a:t> </a:t>
            </a:r>
            <a:r>
              <a:rPr lang="en-US" b="1" err="1">
                <a:solidFill>
                  <a:srgbClr val="0070C0"/>
                </a:solidFill>
              </a:rPr>
              <a:t>itsestänikin</a:t>
            </a:r>
            <a:r>
              <a:rPr lang="en-US" b="1">
                <a:solidFill>
                  <a:srgbClr val="0070C0"/>
                </a:solidFill>
              </a:rPr>
              <a:t>.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34E3D3C-A51E-0916-9F67-7046CB531454}"/>
              </a:ext>
            </a:extLst>
          </p:cNvPr>
          <p:cNvSpPr txBox="1"/>
          <p:nvPr/>
        </p:nvSpPr>
        <p:spPr>
          <a:xfrm>
            <a:off x="3473357" y="3712191"/>
            <a:ext cx="2845557" cy="230832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endParaRPr lang="fi-FI" b="1"/>
          </a:p>
          <a:p>
            <a:endParaRPr lang="fi-FI" b="1"/>
          </a:p>
          <a:p>
            <a:endParaRPr lang="fi-FI" b="1" i="1"/>
          </a:p>
          <a:p>
            <a:r>
              <a:rPr lang="fi-FI" b="1" i="1"/>
              <a:t>Innovaatiopäivät olivat tosi hyödyllisiä, sillä ne antoivat maistiaisia oman yrityksen perustamisen vaiheista.</a:t>
            </a:r>
            <a:endParaRPr lang="en-US" b="1" i="1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38675AB-B911-7493-2EE6-D95916CD8F17}"/>
              </a:ext>
            </a:extLst>
          </p:cNvPr>
          <p:cNvSpPr txBox="1"/>
          <p:nvPr/>
        </p:nvSpPr>
        <p:spPr>
          <a:xfrm>
            <a:off x="425356" y="3132162"/>
            <a:ext cx="2618095" cy="2585323"/>
          </a:xfrm>
          <a:prstGeom prst="rect">
            <a:avLst/>
          </a:prstGeom>
          <a:noFill/>
          <a:ln>
            <a:noFill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endParaRPr lang="fi-FI"/>
          </a:p>
          <a:p>
            <a:endParaRPr lang="fi-FI"/>
          </a:p>
          <a:p>
            <a:r>
              <a:rPr lang="fi-FI" b="1">
                <a:solidFill>
                  <a:srgbClr val="7030A0"/>
                </a:solidFill>
                <a:latin typeface="Sitka Text"/>
              </a:rPr>
              <a:t>Opin, että haluan todella lääkäriksi. Olin tutustumassa lääkärin ammattiin, ja ajatus haaveestani olla lääkäri todella vahvistui.</a:t>
            </a:r>
            <a:r>
              <a:rPr lang="en-US" b="1">
                <a:solidFill>
                  <a:srgbClr val="7030A0"/>
                </a:solidFill>
                <a:latin typeface="Sitka Text"/>
              </a:rPr>
              <a:t> 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778DEAE-BCC2-048A-2DCC-3C27968A2723}"/>
              </a:ext>
            </a:extLst>
          </p:cNvPr>
          <p:cNvSpPr txBox="1"/>
          <p:nvPr/>
        </p:nvSpPr>
        <p:spPr>
          <a:xfrm>
            <a:off x="2870580" y="3423988"/>
            <a:ext cx="3755408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fi-FI"/>
              <a:t>Opin, että välillä työ on raskasta.</a:t>
            </a:r>
            <a:r>
              <a:rPr lang="en-US"/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289153912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6" name="Rectangle 15">
            <a:extLst>
              <a:ext uri="{FF2B5EF4-FFF2-40B4-BE49-F238E27FC236}">
                <a16:creationId xmlns:a16="http://schemas.microsoft.com/office/drawing/2014/main" id="{E91DC736-0EF8-4F87-9146-EBF1D2EE4D3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Kuva 4">
            <a:extLst>
              <a:ext uri="{FF2B5EF4-FFF2-40B4-BE49-F238E27FC236}">
                <a16:creationId xmlns:a16="http://schemas.microsoft.com/office/drawing/2014/main" id="{6D5B6E62-CFF6-0F8E-AD6F-8B02FC63404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8489" r="21416" b="9090"/>
          <a:stretch/>
        </p:blipFill>
        <p:spPr>
          <a:xfrm>
            <a:off x="3523488" y="10"/>
            <a:ext cx="8668512" cy="6857990"/>
          </a:xfrm>
          <a:prstGeom prst="rect">
            <a:avLst/>
          </a:prstGeom>
        </p:spPr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id="{097CD68E-23E3-4007-8847-CD0944C4F7B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756601" cy="6858000"/>
          </a:xfrm>
          <a:prstGeom prst="rect">
            <a:avLst/>
          </a:prstGeom>
          <a:gradFill>
            <a:gsLst>
              <a:gs pos="58000">
                <a:schemeClr val="bg1"/>
              </a:gs>
              <a:gs pos="35000">
                <a:schemeClr val="bg1">
                  <a:alpha val="79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02202A63-EB02-4266-D98E-A66DAE6C0CE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77981" y="1122363"/>
            <a:ext cx="4023360" cy="3204134"/>
          </a:xfrm>
        </p:spPr>
        <p:txBody>
          <a:bodyPr anchor="b">
            <a:normAutofit fontScale="90000"/>
          </a:bodyPr>
          <a:lstStyle/>
          <a:p>
            <a:pPr algn="l"/>
            <a:r>
              <a:rPr lang="fi-FI" sz="4800" b="1"/>
              <a:t>TYKO-VIIKKO</a:t>
            </a:r>
            <a:br>
              <a:rPr lang="fi-FI" sz="4800"/>
            </a:br>
            <a:r>
              <a:rPr lang="fi-FI" sz="4800"/>
              <a:t>= </a:t>
            </a:r>
            <a:r>
              <a:rPr lang="fi-FI" sz="4400"/>
              <a:t>Työelämä- ja korkeakouluviikko</a:t>
            </a:r>
            <a:br>
              <a:rPr lang="fi-FI" sz="4400"/>
            </a:br>
            <a:br>
              <a:rPr lang="fi-FI" sz="4800"/>
            </a:br>
            <a:r>
              <a:rPr lang="fi-FI" sz="4800" b="1"/>
              <a:t>info 30.10.</a:t>
            </a:r>
            <a:r>
              <a:rPr lang="fi-FI" sz="4800" b="1">
                <a:ea typeface="Calibri Light"/>
                <a:cs typeface="Calibri Light"/>
              </a:rPr>
              <a:t>2025</a:t>
            </a:r>
            <a:endParaRPr lang="fi-FI" sz="4800" b="1"/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A580AD02-D17C-582A-2B2E-06E6F243531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77980" y="4872922"/>
            <a:ext cx="4023359" cy="1208141"/>
          </a:xfrm>
        </p:spPr>
        <p:txBody>
          <a:bodyPr>
            <a:normAutofit/>
          </a:bodyPr>
          <a:lstStyle/>
          <a:p>
            <a:pPr algn="l"/>
            <a:r>
              <a:rPr lang="fi-FI" sz="2000"/>
              <a:t>Työelämäviikko </a:t>
            </a:r>
          </a:p>
          <a:p>
            <a:pPr algn="l"/>
            <a:r>
              <a:rPr lang="fi-FI" sz="2000"/>
              <a:t>ensimmäisen vuoden opiskelijoille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AF2F604E-43BE-4DC3-B983-E071523364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759921" y="346791"/>
            <a:ext cx="146304" cy="7040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08C9B587-E65E-4B52-B37C-ABEBB6E879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1029" y="4546920"/>
            <a:ext cx="3977640" cy="18288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5708431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51" name="Rectangle 50">
            <a:extLst>
              <a:ext uri="{FF2B5EF4-FFF2-40B4-BE49-F238E27FC236}">
                <a16:creationId xmlns:a16="http://schemas.microsoft.com/office/drawing/2014/main" id="{D009D6D5-DAC2-4A8B-A17A-E206B9012D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3A54AAF-70ED-434F-BB00-3124A8517A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1" y="365125"/>
            <a:ext cx="5251316" cy="1807305"/>
          </a:xfrm>
        </p:spPr>
        <p:txBody>
          <a:bodyPr>
            <a:normAutofit/>
          </a:bodyPr>
          <a:lstStyle/>
          <a:p>
            <a:r>
              <a:rPr lang="en-US" b="1" err="1">
                <a:ea typeface="Calibri Light"/>
                <a:cs typeface="Calibri Light"/>
              </a:rPr>
              <a:t>Miksi</a:t>
            </a:r>
            <a:r>
              <a:rPr lang="en-US" b="1">
                <a:ea typeface="Calibri Light"/>
                <a:cs typeface="Calibri Light"/>
              </a:rPr>
              <a:t> </a:t>
            </a:r>
            <a:r>
              <a:rPr lang="en-US" b="1" err="1">
                <a:ea typeface="Calibri Light"/>
                <a:cs typeface="Calibri Light"/>
              </a:rPr>
              <a:t>järjestämme</a:t>
            </a:r>
            <a:br>
              <a:rPr lang="en-US" b="1">
                <a:ea typeface="Calibri Light"/>
                <a:cs typeface="Calibri Light"/>
              </a:rPr>
            </a:br>
            <a:r>
              <a:rPr lang="en-US" b="1">
                <a:ea typeface="Calibri Light"/>
                <a:cs typeface="Calibri Light"/>
              </a:rPr>
              <a:t>TYKO-</a:t>
            </a:r>
            <a:r>
              <a:rPr lang="en-US" b="1" err="1">
                <a:ea typeface="Calibri Light"/>
                <a:cs typeface="Calibri Light"/>
              </a:rPr>
              <a:t>viikon</a:t>
            </a:r>
            <a:r>
              <a:rPr lang="en-US" b="1">
                <a:ea typeface="Calibri Light"/>
                <a:cs typeface="Calibri Light"/>
              </a:rPr>
              <a:t>?</a:t>
            </a:r>
            <a:endParaRPr lang="en-US" b="1"/>
          </a:p>
        </p:txBody>
      </p:sp>
      <p:sp>
        <p:nvSpPr>
          <p:cNvPr id="23" name="Content Placeholder 2">
            <a:extLst>
              <a:ext uri="{FF2B5EF4-FFF2-40B4-BE49-F238E27FC236}">
                <a16:creationId xmlns:a16="http://schemas.microsoft.com/office/drawing/2014/main" id="{FCBA0C35-0E83-70E3-0899-4F54E25DC02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7176" y="2333297"/>
            <a:ext cx="6076950" cy="4159578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0" marR="0" lvl="0" indent="0" defTabSz="914400" rtl="0" eaLnBrk="1" fontAlgn="auto" latinLnBrk="0" hangingPunct="1">
              <a:spcBef>
                <a:spcPts val="1000"/>
              </a:spcBef>
              <a:spcAft>
                <a:spcPts val="0"/>
              </a:spcAft>
              <a:buClrTx/>
              <a:buSzTx/>
              <a:buNone/>
              <a:tabLst/>
              <a:defRPr/>
            </a:pPr>
            <a:r>
              <a:rPr kumimoji="0" lang="fi-FI" sz="18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Calibri" panose="020F0502020204030204"/>
                <a:ea typeface="Calibri"/>
                <a:cs typeface="Calibri"/>
              </a:rPr>
              <a:t>Opetussuunnitelma ja lukiolaki</a:t>
            </a:r>
          </a:p>
          <a:p>
            <a:pPr marL="685800" marR="0" lvl="1" indent="-228600" defTabSz="914400" rtl="0" eaLnBrk="1" fontAlgn="auto" latinLnBrk="0" hangingPunct="1"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i-FI" sz="1800" b="0" i="1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Calibri" panose="020F0502020204030204"/>
                <a:ea typeface="+mn-lt"/>
                <a:cs typeface="Calibri" panose="020F0502020204030204"/>
              </a:rPr>
              <a:t>Opiskelijan </a:t>
            </a:r>
            <a:r>
              <a:rPr kumimoji="0" lang="fi-FI" sz="1800" b="1" i="1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Calibri" panose="020F0502020204030204"/>
                <a:ea typeface="+mn-lt"/>
                <a:cs typeface="Calibri" panose="020F0502020204030204"/>
              </a:rPr>
              <a:t>yrittäjyys- ja työelämävalmiuksia syvennetään </a:t>
            </a:r>
            <a:r>
              <a:rPr kumimoji="0" lang="fi-FI" sz="1800" b="0" i="1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Calibri" panose="020F0502020204030204"/>
                <a:ea typeface="+mn-lt"/>
                <a:cs typeface="Calibri" panose="020F0502020204030204"/>
              </a:rPr>
              <a:t>eri oppiaineissa osana opintojaksoja ja opiskelujen ohjausta sekä muissa lukion toiminnoissa </a:t>
            </a:r>
            <a:r>
              <a:rPr kumimoji="0" lang="fi-FI" sz="1800" b="1" i="1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Calibri" panose="020F0502020204030204"/>
                <a:ea typeface="+mn-lt"/>
                <a:cs typeface="Calibri" panose="020F0502020204030204"/>
              </a:rPr>
              <a:t>kehittämällä erityisesti monipuolisia lukion ja työelämän sekä lukion, yritysten ja kolmannen sektorin välisiä yhteistyömuotoja</a:t>
            </a:r>
            <a:r>
              <a:rPr kumimoji="0" lang="fi-FI" sz="1800" b="0" i="1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Calibri" panose="020F0502020204030204"/>
                <a:ea typeface="+mn-lt"/>
                <a:cs typeface="Calibri" panose="020F0502020204030204"/>
              </a:rPr>
              <a:t>.</a:t>
            </a:r>
            <a:r>
              <a:rPr kumimoji="0" lang="fi-FI" sz="18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Calibri" panose="020F0502020204030204"/>
                <a:ea typeface="+mn-lt"/>
                <a:cs typeface="Calibri" panose="020F0502020204030204"/>
              </a:rPr>
              <a:t>  (LOPS2021)</a:t>
            </a:r>
            <a:endParaRPr kumimoji="0" lang="fi-FI" sz="18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Calibri" panose="020F0502020204030204"/>
              <a:ea typeface="Calibri"/>
              <a:cs typeface="Calibri"/>
            </a:endParaRPr>
          </a:p>
          <a:p>
            <a:pPr marL="685800" marR="0" lvl="1" indent="-228600" defTabSz="914400" rtl="0" eaLnBrk="1" fontAlgn="auto" latinLnBrk="0" hangingPunct="1"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i-FI" sz="1800" b="0" i="1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Calibri" panose="020F0502020204030204"/>
                <a:ea typeface="+mn-lt"/>
                <a:cs typeface="Calibri" panose="020F0502020204030204"/>
              </a:rPr>
              <a:t>Koulutuksen järjestäjän </a:t>
            </a:r>
            <a:r>
              <a:rPr kumimoji="0" lang="fi-FI" sz="1800" b="1" i="1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Calibri" panose="020F0502020204030204"/>
                <a:ea typeface="+mn-lt"/>
                <a:cs typeface="Calibri" panose="020F0502020204030204"/>
              </a:rPr>
              <a:t>tulee olla yhteistyössä </a:t>
            </a:r>
            <a:r>
              <a:rPr kumimoji="0" lang="fi-FI" sz="1800" b="0" i="1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Calibri" panose="020F0502020204030204"/>
                <a:ea typeface="+mn-lt"/>
                <a:cs typeface="Calibri" panose="020F0502020204030204"/>
              </a:rPr>
              <a:t>perusopetuksen, lukiokoulutuksen, ammatillisen koulutuksen, vapaan sivistystyön oppilaitosten ja muiden koulutuksen järjestäjien, </a:t>
            </a:r>
            <a:r>
              <a:rPr kumimoji="0" lang="fi-FI" sz="1800" b="1" i="1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Calibri" panose="020F0502020204030204"/>
                <a:ea typeface="+mn-lt"/>
                <a:cs typeface="Calibri" panose="020F0502020204030204"/>
              </a:rPr>
              <a:t>korkeakoulujen sekä työ- ja elinkeinoelämän toimijoiden kanssa</a:t>
            </a:r>
            <a:r>
              <a:rPr kumimoji="0" lang="fi-FI" sz="1800" b="0" i="1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Calibri" panose="020F0502020204030204"/>
                <a:ea typeface="+mn-lt"/>
                <a:cs typeface="Calibri" panose="020F0502020204030204"/>
              </a:rPr>
              <a:t>. </a:t>
            </a:r>
            <a:r>
              <a:rPr kumimoji="0" lang="fi-FI" sz="18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Calibri" panose="020F0502020204030204"/>
                <a:ea typeface="+mn-lt"/>
                <a:cs typeface="Calibri" panose="020F0502020204030204"/>
              </a:rPr>
              <a:t>(Lukiolaki 8§)</a:t>
            </a:r>
            <a:endParaRPr kumimoji="0" lang="fi-FI" sz="18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Calibri" panose="020F0502020204030204"/>
              <a:ea typeface="Calibri"/>
              <a:cs typeface="Calibri"/>
            </a:endParaRPr>
          </a:p>
          <a:p>
            <a:pPr marL="0" indent="0">
              <a:buNone/>
            </a:pPr>
            <a:r>
              <a:rPr lang="en-US" sz="1800" b="1">
                <a:solidFill>
                  <a:srgbClr val="FF0000"/>
                </a:solidFill>
                <a:ea typeface="Calibri"/>
                <a:cs typeface="Calibri"/>
              </a:rPr>
              <a:t>-&gt; </a:t>
            </a:r>
            <a:r>
              <a:rPr lang="en-US" sz="1800" b="1" err="1">
                <a:solidFill>
                  <a:srgbClr val="FF0000"/>
                </a:solidFill>
                <a:ea typeface="Calibri"/>
                <a:cs typeface="Calibri"/>
              </a:rPr>
              <a:t>Työelämä</a:t>
            </a:r>
            <a:r>
              <a:rPr lang="en-US" sz="1800" b="1">
                <a:solidFill>
                  <a:srgbClr val="FF0000"/>
                </a:solidFill>
                <a:ea typeface="Calibri"/>
                <a:cs typeface="Calibri"/>
              </a:rPr>
              <a:t>- ja </a:t>
            </a:r>
            <a:r>
              <a:rPr lang="en-US" sz="1800" b="1" err="1">
                <a:solidFill>
                  <a:srgbClr val="FF0000"/>
                </a:solidFill>
                <a:ea typeface="Calibri"/>
                <a:cs typeface="Calibri"/>
              </a:rPr>
              <a:t>korkeakouluviikko</a:t>
            </a:r>
            <a:r>
              <a:rPr lang="en-US" sz="1800" b="1">
                <a:solidFill>
                  <a:srgbClr val="FF0000"/>
                </a:solidFill>
                <a:ea typeface="Calibri"/>
                <a:cs typeface="Calibri"/>
              </a:rPr>
              <a:t> </a:t>
            </a:r>
            <a:r>
              <a:rPr lang="en-US" sz="1800" err="1">
                <a:solidFill>
                  <a:srgbClr val="FF0000"/>
                </a:solidFill>
                <a:ea typeface="Calibri"/>
                <a:cs typeface="Calibri"/>
              </a:rPr>
              <a:t>mahdollistaa</a:t>
            </a:r>
            <a:r>
              <a:rPr lang="en-US" sz="1800">
                <a:solidFill>
                  <a:srgbClr val="FF0000"/>
                </a:solidFill>
                <a:ea typeface="Calibri"/>
                <a:cs typeface="Calibri"/>
              </a:rPr>
              <a:t> </a:t>
            </a:r>
            <a:r>
              <a:rPr lang="en-US" sz="1800" err="1">
                <a:solidFill>
                  <a:srgbClr val="FF0000"/>
                </a:solidFill>
                <a:ea typeface="Calibri"/>
                <a:cs typeface="Calibri"/>
              </a:rPr>
              <a:t>työelämä</a:t>
            </a:r>
            <a:r>
              <a:rPr lang="en-US" sz="1800">
                <a:solidFill>
                  <a:srgbClr val="FF0000"/>
                </a:solidFill>
                <a:ea typeface="Calibri"/>
                <a:cs typeface="Calibri"/>
              </a:rPr>
              <a:t>- ja </a:t>
            </a:r>
            <a:r>
              <a:rPr lang="en-US" sz="1800" err="1">
                <a:solidFill>
                  <a:srgbClr val="FF0000"/>
                </a:solidFill>
                <a:ea typeface="Calibri"/>
                <a:cs typeface="Calibri"/>
              </a:rPr>
              <a:t>korkeakoulututustuminen</a:t>
            </a:r>
            <a:r>
              <a:rPr lang="en-US" sz="1800">
                <a:solidFill>
                  <a:srgbClr val="FF0000"/>
                </a:solidFill>
                <a:ea typeface="Calibri"/>
                <a:cs typeface="Calibri"/>
              </a:rPr>
              <a:t> </a:t>
            </a:r>
            <a:r>
              <a:rPr lang="en-US" sz="1800" err="1">
                <a:solidFill>
                  <a:srgbClr val="FF0000"/>
                </a:solidFill>
                <a:ea typeface="Calibri"/>
                <a:cs typeface="Calibri"/>
              </a:rPr>
              <a:t>kaikille</a:t>
            </a:r>
            <a:r>
              <a:rPr lang="en-US" sz="1800">
                <a:solidFill>
                  <a:srgbClr val="FF0000"/>
                </a:solidFill>
                <a:ea typeface="Calibri"/>
                <a:cs typeface="Calibri"/>
              </a:rPr>
              <a:t> </a:t>
            </a:r>
            <a:r>
              <a:rPr lang="en-US" sz="1800" err="1">
                <a:solidFill>
                  <a:srgbClr val="FF0000"/>
                </a:solidFill>
                <a:ea typeface="Calibri"/>
                <a:cs typeface="Calibri"/>
              </a:rPr>
              <a:t>Kuopion</a:t>
            </a:r>
            <a:r>
              <a:rPr lang="en-US" sz="1800">
                <a:solidFill>
                  <a:srgbClr val="FF0000"/>
                </a:solidFill>
                <a:ea typeface="Calibri"/>
                <a:cs typeface="Calibri"/>
              </a:rPr>
              <a:t> </a:t>
            </a:r>
            <a:r>
              <a:rPr lang="en-US" sz="1800" err="1">
                <a:solidFill>
                  <a:srgbClr val="FF0000"/>
                </a:solidFill>
                <a:ea typeface="Calibri"/>
                <a:cs typeface="Calibri"/>
              </a:rPr>
              <a:t>lukiolaisille</a:t>
            </a:r>
            <a:r>
              <a:rPr lang="en-US" sz="1800">
                <a:solidFill>
                  <a:srgbClr val="FF0000"/>
                </a:solidFill>
                <a:ea typeface="Calibri"/>
                <a:cs typeface="Calibri"/>
              </a:rPr>
              <a:t> </a:t>
            </a:r>
            <a:r>
              <a:rPr lang="en-US" sz="1800" err="1">
                <a:solidFill>
                  <a:srgbClr val="FF0000"/>
                </a:solidFill>
                <a:ea typeface="Calibri"/>
                <a:cs typeface="Calibri"/>
              </a:rPr>
              <a:t>tasapuolisesti</a:t>
            </a:r>
            <a:r>
              <a:rPr lang="en-US" sz="1800">
                <a:solidFill>
                  <a:srgbClr val="FF0000"/>
                </a:solidFill>
                <a:ea typeface="Calibri"/>
                <a:cs typeface="Calibri"/>
              </a:rPr>
              <a:t>.</a:t>
            </a:r>
          </a:p>
        </p:txBody>
      </p:sp>
      <p:pic>
        <p:nvPicPr>
          <p:cNvPr id="3" name="Kuva 2">
            <a:extLst>
              <a:ext uri="{FF2B5EF4-FFF2-40B4-BE49-F238E27FC236}">
                <a16:creationId xmlns:a16="http://schemas.microsoft.com/office/drawing/2014/main" id="{55B7B9A3-4899-AA9E-E98B-FEBA519A5BAB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7492" r="19472" b="2"/>
          <a:stretch/>
        </p:blipFill>
        <p:spPr>
          <a:xfrm>
            <a:off x="6229215" y="10"/>
            <a:ext cx="5962785" cy="6857990"/>
          </a:xfrm>
          <a:custGeom>
            <a:avLst/>
            <a:gdLst/>
            <a:ahLst/>
            <a:cxnLst/>
            <a:rect l="l" t="t" r="r" b="b"/>
            <a:pathLst>
              <a:path w="5962785" h="6858000">
                <a:moveTo>
                  <a:pt x="1044839" y="0"/>
                </a:moveTo>
                <a:lnTo>
                  <a:pt x="5962785" y="0"/>
                </a:lnTo>
                <a:lnTo>
                  <a:pt x="5962785" y="6858000"/>
                </a:lnTo>
                <a:lnTo>
                  <a:pt x="1469886" y="6858000"/>
                </a:lnTo>
                <a:lnTo>
                  <a:pt x="1416006" y="6823984"/>
                </a:lnTo>
                <a:cubicBezTo>
                  <a:pt x="1356767" y="6787940"/>
                  <a:pt x="1296437" y="6755500"/>
                  <a:pt x="1232473" y="6733873"/>
                </a:cubicBezTo>
                <a:cubicBezTo>
                  <a:pt x="1145250" y="6705037"/>
                  <a:pt x="1060933" y="6654575"/>
                  <a:pt x="1075471" y="6503186"/>
                </a:cubicBezTo>
                <a:cubicBezTo>
                  <a:pt x="1078378" y="6459932"/>
                  <a:pt x="1055118" y="6427493"/>
                  <a:pt x="1020229" y="6438306"/>
                </a:cubicBezTo>
                <a:cubicBezTo>
                  <a:pt x="953358" y="6459932"/>
                  <a:pt x="921375" y="6398656"/>
                  <a:pt x="883579" y="6351798"/>
                </a:cubicBezTo>
                <a:cubicBezTo>
                  <a:pt x="816707" y="6268895"/>
                  <a:pt x="752743" y="6182387"/>
                  <a:pt x="645167" y="6167969"/>
                </a:cubicBezTo>
                <a:cubicBezTo>
                  <a:pt x="665519" y="6103088"/>
                  <a:pt x="700408" y="6110298"/>
                  <a:pt x="732391" y="6124716"/>
                </a:cubicBezTo>
                <a:cubicBezTo>
                  <a:pt x="816707" y="6160761"/>
                  <a:pt x="901023" y="6200410"/>
                  <a:pt x="985339" y="6236455"/>
                </a:cubicBezTo>
                <a:cubicBezTo>
                  <a:pt x="1040581" y="6258081"/>
                  <a:pt x="1095822" y="6290522"/>
                  <a:pt x="1168509" y="6265291"/>
                </a:cubicBezTo>
                <a:cubicBezTo>
                  <a:pt x="1104545" y="6135530"/>
                  <a:pt x="996969" y="6110298"/>
                  <a:pt x="909746" y="6070649"/>
                </a:cubicBezTo>
                <a:cubicBezTo>
                  <a:pt x="802169" y="6020185"/>
                  <a:pt x="738206" y="5926470"/>
                  <a:pt x="659704" y="5818335"/>
                </a:cubicBezTo>
                <a:cubicBezTo>
                  <a:pt x="738206" y="5789500"/>
                  <a:pt x="787632" y="5868798"/>
                  <a:pt x="851597" y="5865193"/>
                </a:cubicBezTo>
                <a:cubicBezTo>
                  <a:pt x="854504" y="5854380"/>
                  <a:pt x="860319" y="5832753"/>
                  <a:pt x="860319" y="5832753"/>
                </a:cubicBezTo>
                <a:cubicBezTo>
                  <a:pt x="755650" y="5775081"/>
                  <a:pt x="709132" y="5666947"/>
                  <a:pt x="691686" y="5533581"/>
                </a:cubicBezTo>
                <a:cubicBezTo>
                  <a:pt x="685872" y="5465095"/>
                  <a:pt x="648075" y="5443468"/>
                  <a:pt x="610278" y="5411029"/>
                </a:cubicBezTo>
                <a:cubicBezTo>
                  <a:pt x="482350" y="5299289"/>
                  <a:pt x="345700" y="5198364"/>
                  <a:pt x="238123" y="5046976"/>
                </a:cubicBezTo>
                <a:cubicBezTo>
                  <a:pt x="363144" y="5064998"/>
                  <a:pt x="461997" y="5165924"/>
                  <a:pt x="592833" y="5209177"/>
                </a:cubicBezTo>
                <a:cubicBezTo>
                  <a:pt x="488165" y="5043371"/>
                  <a:pt x="351514" y="4956864"/>
                  <a:pt x="226494" y="4855939"/>
                </a:cubicBezTo>
                <a:cubicBezTo>
                  <a:pt x="168344" y="4809081"/>
                  <a:pt x="116011" y="4751408"/>
                  <a:pt x="49139" y="4726177"/>
                </a:cubicBezTo>
                <a:cubicBezTo>
                  <a:pt x="25879" y="4718968"/>
                  <a:pt x="-14825" y="4700947"/>
                  <a:pt x="5527" y="4650483"/>
                </a:cubicBezTo>
                <a:cubicBezTo>
                  <a:pt x="22972" y="4607230"/>
                  <a:pt x="54954" y="4621648"/>
                  <a:pt x="84029" y="4632460"/>
                </a:cubicBezTo>
                <a:cubicBezTo>
                  <a:pt x="153807" y="4661296"/>
                  <a:pt x="229401" y="4661296"/>
                  <a:pt x="325347" y="4661296"/>
                </a:cubicBezTo>
                <a:cubicBezTo>
                  <a:pt x="243939" y="4524326"/>
                  <a:pt x="95658" y="4567580"/>
                  <a:pt x="25879" y="4423401"/>
                </a:cubicBezTo>
                <a:cubicBezTo>
                  <a:pt x="113103" y="4398170"/>
                  <a:pt x="179975" y="4448632"/>
                  <a:pt x="249753" y="4459446"/>
                </a:cubicBezTo>
                <a:cubicBezTo>
                  <a:pt x="313718" y="4470259"/>
                  <a:pt x="328254" y="4445028"/>
                  <a:pt x="313718" y="4365729"/>
                </a:cubicBezTo>
                <a:cubicBezTo>
                  <a:pt x="290458" y="4243177"/>
                  <a:pt x="325347" y="4181900"/>
                  <a:pt x="418386" y="4214341"/>
                </a:cubicBezTo>
                <a:cubicBezTo>
                  <a:pt x="505609" y="4246781"/>
                  <a:pt x="514332" y="4199922"/>
                  <a:pt x="491072" y="4131438"/>
                </a:cubicBezTo>
                <a:cubicBezTo>
                  <a:pt x="456183" y="4030512"/>
                  <a:pt x="493979" y="3951214"/>
                  <a:pt x="520147" y="3864706"/>
                </a:cubicBezTo>
                <a:cubicBezTo>
                  <a:pt x="560851" y="3734945"/>
                  <a:pt x="543407" y="3670064"/>
                  <a:pt x="459090" y="3572743"/>
                </a:cubicBezTo>
                <a:cubicBezTo>
                  <a:pt x="409664" y="3518676"/>
                  <a:pt x="360236" y="3471818"/>
                  <a:pt x="290458" y="3424959"/>
                </a:cubicBezTo>
                <a:cubicBezTo>
                  <a:pt x="450368" y="3399728"/>
                  <a:pt x="284643" y="3313221"/>
                  <a:pt x="339884" y="3259153"/>
                </a:cubicBezTo>
                <a:cubicBezTo>
                  <a:pt x="453275" y="3237527"/>
                  <a:pt x="543407" y="3410542"/>
                  <a:pt x="697501" y="3360078"/>
                </a:cubicBezTo>
                <a:cubicBezTo>
                  <a:pt x="511425" y="3212294"/>
                  <a:pt x="302087" y="3165436"/>
                  <a:pt x="165437" y="2967190"/>
                </a:cubicBezTo>
                <a:cubicBezTo>
                  <a:pt x="197419" y="2923937"/>
                  <a:pt x="229401" y="2967190"/>
                  <a:pt x="255568" y="2949167"/>
                </a:cubicBezTo>
                <a:cubicBezTo>
                  <a:pt x="255568" y="2938354"/>
                  <a:pt x="560851" y="3006840"/>
                  <a:pt x="578296" y="2725691"/>
                </a:cubicBezTo>
                <a:cubicBezTo>
                  <a:pt x="584111" y="2725691"/>
                  <a:pt x="589926" y="2725691"/>
                  <a:pt x="595740" y="2714876"/>
                </a:cubicBezTo>
                <a:cubicBezTo>
                  <a:pt x="627722" y="2675228"/>
                  <a:pt x="598648" y="2581510"/>
                  <a:pt x="650982" y="2574301"/>
                </a:cubicBezTo>
                <a:cubicBezTo>
                  <a:pt x="709132" y="2567092"/>
                  <a:pt x="764373" y="2534653"/>
                  <a:pt x="825429" y="2552674"/>
                </a:cubicBezTo>
                <a:cubicBezTo>
                  <a:pt x="871949" y="2567092"/>
                  <a:pt x="921375" y="2585115"/>
                  <a:pt x="970802" y="2585115"/>
                </a:cubicBezTo>
                <a:cubicBezTo>
                  <a:pt x="1023136" y="2585115"/>
                  <a:pt x="1095822" y="2707668"/>
                  <a:pt x="1127805" y="2545465"/>
                </a:cubicBezTo>
                <a:cubicBezTo>
                  <a:pt x="1127805" y="2538257"/>
                  <a:pt x="1217936" y="2556280"/>
                  <a:pt x="1267362" y="2563488"/>
                </a:cubicBezTo>
                <a:cubicBezTo>
                  <a:pt x="1308067" y="2570698"/>
                  <a:pt x="1357494" y="2603137"/>
                  <a:pt x="1386568" y="2538257"/>
                </a:cubicBezTo>
                <a:cubicBezTo>
                  <a:pt x="1401105" y="2498607"/>
                  <a:pt x="1331326" y="2426518"/>
                  <a:pt x="1270270" y="2419309"/>
                </a:cubicBezTo>
                <a:cubicBezTo>
                  <a:pt x="1215029" y="2412101"/>
                  <a:pt x="1159787" y="2404892"/>
                  <a:pt x="1107453" y="2419309"/>
                </a:cubicBezTo>
                <a:cubicBezTo>
                  <a:pt x="1043489" y="2437331"/>
                  <a:pt x="1008599" y="2408495"/>
                  <a:pt x="991154" y="2343615"/>
                </a:cubicBezTo>
                <a:cubicBezTo>
                  <a:pt x="970802" y="2275131"/>
                  <a:pt x="933005" y="2239085"/>
                  <a:pt x="880671" y="2206645"/>
                </a:cubicBezTo>
                <a:cubicBezTo>
                  <a:pt x="752743" y="2127346"/>
                  <a:pt x="630630" y="2033629"/>
                  <a:pt x="491072" y="1986771"/>
                </a:cubicBezTo>
                <a:cubicBezTo>
                  <a:pt x="464905" y="1979562"/>
                  <a:pt x="432923" y="1965145"/>
                  <a:pt x="421293" y="1903868"/>
                </a:cubicBezTo>
                <a:cubicBezTo>
                  <a:pt x="799262" y="1997584"/>
                  <a:pt x="1142342" y="2239085"/>
                  <a:pt x="1531941" y="2224667"/>
                </a:cubicBezTo>
                <a:cubicBezTo>
                  <a:pt x="1427272" y="2148974"/>
                  <a:pt x="1302252" y="2145369"/>
                  <a:pt x="1188861" y="2091301"/>
                </a:cubicBezTo>
                <a:cubicBezTo>
                  <a:pt x="1270270" y="2051652"/>
                  <a:pt x="1345864" y="2094906"/>
                  <a:pt x="1421458" y="2116532"/>
                </a:cubicBezTo>
                <a:cubicBezTo>
                  <a:pt x="1485422" y="2134554"/>
                  <a:pt x="1543571" y="2138160"/>
                  <a:pt x="1549386" y="2026420"/>
                </a:cubicBezTo>
                <a:cubicBezTo>
                  <a:pt x="1549386" y="2015607"/>
                  <a:pt x="1549386" y="2008398"/>
                  <a:pt x="1549386" y="1997584"/>
                </a:cubicBezTo>
                <a:cubicBezTo>
                  <a:pt x="1526126" y="1950727"/>
                  <a:pt x="1494144" y="1929099"/>
                  <a:pt x="1453440" y="1914682"/>
                </a:cubicBezTo>
                <a:cubicBezTo>
                  <a:pt x="1430180" y="1907473"/>
                  <a:pt x="1398198" y="1893056"/>
                  <a:pt x="1398198" y="1860614"/>
                </a:cubicBezTo>
                <a:cubicBezTo>
                  <a:pt x="1401105" y="1738063"/>
                  <a:pt x="1322604" y="1702018"/>
                  <a:pt x="1247011" y="1665972"/>
                </a:cubicBezTo>
                <a:cubicBezTo>
                  <a:pt x="1287715" y="1604696"/>
                  <a:pt x="1322604" y="1647950"/>
                  <a:pt x="1354586" y="1644345"/>
                </a:cubicBezTo>
                <a:cubicBezTo>
                  <a:pt x="1374939" y="1640741"/>
                  <a:pt x="1395290" y="1637138"/>
                  <a:pt x="1395290" y="1604696"/>
                </a:cubicBezTo>
                <a:cubicBezTo>
                  <a:pt x="1395290" y="1579465"/>
                  <a:pt x="1386568" y="1547025"/>
                  <a:pt x="1366216" y="1547025"/>
                </a:cubicBezTo>
                <a:cubicBezTo>
                  <a:pt x="1238288" y="1543420"/>
                  <a:pt x="1165601" y="1370405"/>
                  <a:pt x="1031858" y="1370405"/>
                </a:cubicBezTo>
                <a:cubicBezTo>
                  <a:pt x="950450" y="1370405"/>
                  <a:pt x="1072563" y="1273083"/>
                  <a:pt x="1005692" y="1233435"/>
                </a:cubicBezTo>
                <a:cubicBezTo>
                  <a:pt x="991154" y="1222621"/>
                  <a:pt x="1046396" y="1208203"/>
                  <a:pt x="1069655" y="1211808"/>
                </a:cubicBezTo>
                <a:cubicBezTo>
                  <a:pt x="1092915" y="1215412"/>
                  <a:pt x="1113268" y="1240644"/>
                  <a:pt x="1142342" y="1222621"/>
                </a:cubicBezTo>
                <a:cubicBezTo>
                  <a:pt x="1156879" y="1157741"/>
                  <a:pt x="1119082" y="1132510"/>
                  <a:pt x="1084193" y="1114487"/>
                </a:cubicBezTo>
                <a:cubicBezTo>
                  <a:pt x="1008599" y="1071234"/>
                  <a:pt x="933005" y="1020771"/>
                  <a:pt x="848689" y="1006353"/>
                </a:cubicBezTo>
                <a:cubicBezTo>
                  <a:pt x="819615" y="1002748"/>
                  <a:pt x="802169" y="984726"/>
                  <a:pt x="805077" y="948681"/>
                </a:cubicBezTo>
                <a:cubicBezTo>
                  <a:pt x="810892" y="901822"/>
                  <a:pt x="839967" y="916240"/>
                  <a:pt x="863226" y="919844"/>
                </a:cubicBezTo>
                <a:cubicBezTo>
                  <a:pt x="877764" y="923450"/>
                  <a:pt x="892301" y="934263"/>
                  <a:pt x="906838" y="909031"/>
                </a:cubicBezTo>
                <a:cubicBezTo>
                  <a:pt x="566666" y="653113"/>
                  <a:pt x="386404" y="667532"/>
                  <a:pt x="5527" y="458471"/>
                </a:cubicBezTo>
                <a:cubicBezTo>
                  <a:pt x="89843" y="418822"/>
                  <a:pt x="150900" y="447658"/>
                  <a:pt x="209049" y="454867"/>
                </a:cubicBezTo>
                <a:cubicBezTo>
                  <a:pt x="354422" y="472890"/>
                  <a:pt x="264290" y="505329"/>
                  <a:pt x="409664" y="526956"/>
                </a:cubicBezTo>
                <a:cubicBezTo>
                  <a:pt x="479443" y="537770"/>
                  <a:pt x="543407" y="573815"/>
                  <a:pt x="621908" y="516143"/>
                </a:cubicBezTo>
                <a:cubicBezTo>
                  <a:pt x="674242" y="476494"/>
                  <a:pt x="758558" y="519747"/>
                  <a:pt x="822522" y="552188"/>
                </a:cubicBezTo>
                <a:cubicBezTo>
                  <a:pt x="874856" y="581024"/>
                  <a:pt x="927190" y="588232"/>
                  <a:pt x="996969" y="552188"/>
                </a:cubicBezTo>
                <a:cubicBezTo>
                  <a:pt x="933005" y="530562"/>
                  <a:pt x="883579" y="512539"/>
                  <a:pt x="834151" y="498120"/>
                </a:cubicBezTo>
                <a:cubicBezTo>
                  <a:pt x="793447" y="487307"/>
                  <a:pt x="770187" y="462076"/>
                  <a:pt x="773095" y="408008"/>
                </a:cubicBezTo>
                <a:cubicBezTo>
                  <a:pt x="773095" y="379172"/>
                  <a:pt x="764373" y="339523"/>
                  <a:pt x="793447" y="325106"/>
                </a:cubicBezTo>
                <a:cubicBezTo>
                  <a:pt x="816707" y="310688"/>
                  <a:pt x="848689" y="325106"/>
                  <a:pt x="860319" y="350336"/>
                </a:cubicBezTo>
                <a:cubicBezTo>
                  <a:pt x="874856" y="397195"/>
                  <a:pt x="889393" y="440449"/>
                  <a:pt x="938820" y="444054"/>
                </a:cubicBezTo>
                <a:cubicBezTo>
                  <a:pt x="1005692" y="451262"/>
                  <a:pt x="967894" y="422426"/>
                  <a:pt x="956265" y="386381"/>
                </a:cubicBezTo>
                <a:cubicBezTo>
                  <a:pt x="944635" y="346733"/>
                  <a:pt x="979525" y="335919"/>
                  <a:pt x="1002784" y="343127"/>
                </a:cubicBezTo>
                <a:cubicBezTo>
                  <a:pt x="1090008" y="375569"/>
                  <a:pt x="1180139" y="317897"/>
                  <a:pt x="1270270" y="364755"/>
                </a:cubicBezTo>
                <a:cubicBezTo>
                  <a:pt x="1247011" y="249411"/>
                  <a:pt x="1197583" y="198949"/>
                  <a:pt x="1092915" y="180926"/>
                </a:cubicBezTo>
                <a:cubicBezTo>
                  <a:pt x="1055118" y="177322"/>
                  <a:pt x="1014414" y="184530"/>
                  <a:pt x="979525" y="152090"/>
                </a:cubicBezTo>
                <a:cubicBezTo>
                  <a:pt x="959172" y="134068"/>
                  <a:pt x="938820" y="112441"/>
                  <a:pt x="953358" y="76396"/>
                </a:cubicBezTo>
                <a:cubicBezTo>
                  <a:pt x="962080" y="51165"/>
                  <a:pt x="985339" y="51165"/>
                  <a:pt x="1005692" y="58373"/>
                </a:cubicBezTo>
                <a:cubicBezTo>
                  <a:pt x="1090008" y="98023"/>
                  <a:pt x="1180139" y="108837"/>
                  <a:pt x="1267362" y="123254"/>
                </a:cubicBezTo>
                <a:cubicBezTo>
                  <a:pt x="1281900" y="126859"/>
                  <a:pt x="1296437" y="134068"/>
                  <a:pt x="1310975" y="98023"/>
                </a:cubicBezTo>
                <a:cubicBezTo>
                  <a:pt x="1260095" y="81803"/>
                  <a:pt x="1209941" y="62879"/>
                  <a:pt x="1159787" y="43505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182352090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4" name="Rectangle 23">
            <a:extLst>
              <a:ext uri="{FF2B5EF4-FFF2-40B4-BE49-F238E27FC236}">
                <a16:creationId xmlns:a16="http://schemas.microsoft.com/office/drawing/2014/main" id="{D009D6D5-DAC2-4A8B-A17A-E206B9012D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9C93CC0-C08B-CDBA-E2C0-A840EDC8D9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1" y="365125"/>
            <a:ext cx="5251316" cy="1807305"/>
          </a:xfrm>
        </p:spPr>
        <p:txBody>
          <a:bodyPr>
            <a:normAutofit/>
          </a:bodyPr>
          <a:lstStyle/>
          <a:p>
            <a:r>
              <a:rPr lang="en-US" b="1">
                <a:ea typeface="Calibri Light"/>
                <a:cs typeface="Calibri Light"/>
              </a:rPr>
              <a:t>TYKO-</a:t>
            </a:r>
            <a:r>
              <a:rPr lang="en-US" b="1" err="1">
                <a:ea typeface="Calibri Light"/>
                <a:cs typeface="Calibri Light"/>
              </a:rPr>
              <a:t>viikon</a:t>
            </a:r>
            <a:r>
              <a:rPr lang="en-US" b="1">
                <a:ea typeface="Calibri Light"/>
                <a:cs typeface="Calibri Light"/>
              </a:rPr>
              <a:t> </a:t>
            </a:r>
            <a:r>
              <a:rPr lang="en-US" b="1" err="1">
                <a:ea typeface="Calibri Light"/>
                <a:cs typeface="Calibri Light"/>
              </a:rPr>
              <a:t>ajankohta</a:t>
            </a:r>
            <a:br>
              <a:rPr lang="en-US" b="1">
                <a:ea typeface="Calibri Light"/>
                <a:cs typeface="Calibri Light"/>
              </a:rPr>
            </a:br>
            <a:endParaRPr lang="en-US" b="1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652952-489F-8DBC-8558-44E1A7D9D67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76425"/>
            <a:ext cx="5524500" cy="4300538"/>
          </a:xfrm>
        </p:spPr>
        <p:txBody>
          <a:bodyPr vert="horz" lIns="91440" tIns="45720" rIns="91440" bIns="45720" rtlCol="0" anchor="t">
            <a:normAutofit lnSpcReduction="10000"/>
          </a:bodyPr>
          <a:lstStyle/>
          <a:p>
            <a:r>
              <a:rPr lang="en-US" sz="2400" err="1">
                <a:ea typeface="Calibri"/>
                <a:cs typeface="Calibri"/>
              </a:rPr>
              <a:t>Viikko</a:t>
            </a:r>
            <a:r>
              <a:rPr lang="en-US" sz="2400">
                <a:ea typeface="Calibri"/>
                <a:cs typeface="Calibri"/>
              </a:rPr>
              <a:t> 16 (13.-17.4.2026)</a:t>
            </a:r>
          </a:p>
          <a:p>
            <a:r>
              <a:rPr lang="en-US" sz="2400" err="1">
                <a:ea typeface="Calibri"/>
                <a:cs typeface="Calibri"/>
              </a:rPr>
              <a:t>Kaikkien</a:t>
            </a:r>
            <a:r>
              <a:rPr lang="en-US" sz="2400">
                <a:ea typeface="Calibri"/>
                <a:cs typeface="Calibri"/>
              </a:rPr>
              <a:t> </a:t>
            </a:r>
            <a:r>
              <a:rPr lang="en-US" sz="2400" err="1">
                <a:ea typeface="Calibri"/>
                <a:cs typeface="Calibri"/>
              </a:rPr>
              <a:t>Kuopion</a:t>
            </a:r>
            <a:r>
              <a:rPr lang="en-US" sz="2400">
                <a:ea typeface="Calibri"/>
                <a:cs typeface="Calibri"/>
              </a:rPr>
              <a:t> </a:t>
            </a:r>
            <a:r>
              <a:rPr lang="en-US" sz="2400" err="1">
                <a:ea typeface="Calibri"/>
                <a:cs typeface="Calibri"/>
              </a:rPr>
              <a:t>lukioiden</a:t>
            </a:r>
            <a:r>
              <a:rPr lang="en-US" sz="2400">
                <a:ea typeface="Calibri"/>
                <a:cs typeface="Calibri"/>
              </a:rPr>
              <a:t> 1. </a:t>
            </a:r>
            <a:r>
              <a:rPr lang="en-US" sz="2400" err="1">
                <a:ea typeface="Calibri"/>
                <a:cs typeface="Calibri"/>
              </a:rPr>
              <a:t>vuoden</a:t>
            </a:r>
            <a:r>
              <a:rPr lang="en-US" sz="2400">
                <a:ea typeface="Calibri"/>
                <a:cs typeface="Calibri"/>
              </a:rPr>
              <a:t> </a:t>
            </a:r>
            <a:r>
              <a:rPr lang="en-US" sz="2400" err="1">
                <a:ea typeface="Calibri"/>
                <a:cs typeface="Calibri"/>
              </a:rPr>
              <a:t>opiskelijat</a:t>
            </a:r>
            <a:r>
              <a:rPr lang="en-US" sz="2400">
                <a:ea typeface="Calibri"/>
                <a:cs typeface="Calibri"/>
              </a:rPr>
              <a:t> </a:t>
            </a:r>
            <a:r>
              <a:rPr lang="en-US" sz="2400" err="1">
                <a:ea typeface="Calibri"/>
                <a:cs typeface="Calibri"/>
              </a:rPr>
              <a:t>osallistuvat</a:t>
            </a:r>
            <a:r>
              <a:rPr lang="en-US" sz="2400">
                <a:ea typeface="Calibri"/>
                <a:cs typeface="Calibri"/>
              </a:rPr>
              <a:t> </a:t>
            </a:r>
            <a:r>
              <a:rPr lang="en-US" sz="2400" b="1" err="1">
                <a:ea typeface="Calibri"/>
                <a:cs typeface="Calibri"/>
              </a:rPr>
              <a:t>työelämäviikolle</a:t>
            </a:r>
            <a:r>
              <a:rPr lang="en-US" sz="2400" b="1">
                <a:ea typeface="Calibri"/>
                <a:cs typeface="Calibri"/>
              </a:rPr>
              <a:t>.</a:t>
            </a:r>
          </a:p>
          <a:p>
            <a:r>
              <a:rPr lang="fi-FI" sz="2400">
                <a:ea typeface="Calibri"/>
                <a:cs typeface="Calibri"/>
              </a:rPr>
              <a:t>Viikon aikana ei ole tavallisia opintojakson oppitunteja.</a:t>
            </a:r>
          </a:p>
          <a:p>
            <a:r>
              <a:rPr lang="en-US" sz="2400">
                <a:ea typeface="Calibri"/>
                <a:cs typeface="Calibri"/>
              </a:rPr>
              <a:t>TYKO-</a:t>
            </a:r>
            <a:r>
              <a:rPr lang="en-US" sz="2400" err="1">
                <a:ea typeface="Calibri"/>
                <a:cs typeface="Calibri"/>
              </a:rPr>
              <a:t>viikolla</a:t>
            </a:r>
            <a:r>
              <a:rPr lang="en-US" sz="2400">
                <a:ea typeface="Calibri"/>
                <a:cs typeface="Calibri"/>
              </a:rPr>
              <a:t> on </a:t>
            </a:r>
            <a:r>
              <a:rPr lang="en-US" sz="2400" err="1">
                <a:ea typeface="Calibri"/>
                <a:cs typeface="Calibri"/>
              </a:rPr>
              <a:t>oma</a:t>
            </a:r>
            <a:r>
              <a:rPr lang="en-US" sz="2400">
                <a:ea typeface="Calibri"/>
                <a:cs typeface="Calibri"/>
              </a:rPr>
              <a:t> </a:t>
            </a:r>
            <a:r>
              <a:rPr lang="en-US" sz="2400" err="1">
                <a:ea typeface="Calibri"/>
                <a:cs typeface="Calibri"/>
              </a:rPr>
              <a:t>lukujärjestys</a:t>
            </a:r>
            <a:r>
              <a:rPr lang="en-US" sz="2400">
                <a:ea typeface="Calibri"/>
                <a:cs typeface="Calibri"/>
              </a:rPr>
              <a:t>.</a:t>
            </a:r>
          </a:p>
          <a:p>
            <a:r>
              <a:rPr lang="en-US" sz="2400" err="1">
                <a:ea typeface="Calibri"/>
                <a:cs typeface="Calibri"/>
              </a:rPr>
              <a:t>Toimintaa</a:t>
            </a:r>
            <a:r>
              <a:rPr lang="en-US" sz="2400">
                <a:ea typeface="Calibri"/>
                <a:cs typeface="Calibri"/>
              </a:rPr>
              <a:t> on </a:t>
            </a:r>
            <a:r>
              <a:rPr lang="en-US" sz="2400" err="1">
                <a:ea typeface="Calibri"/>
                <a:cs typeface="Calibri"/>
              </a:rPr>
              <a:t>muuallakin</a:t>
            </a:r>
            <a:r>
              <a:rPr lang="en-US" sz="2400">
                <a:ea typeface="Calibri"/>
                <a:cs typeface="Calibri"/>
              </a:rPr>
              <a:t> </a:t>
            </a:r>
            <a:r>
              <a:rPr lang="en-US" sz="2400" err="1">
                <a:ea typeface="Calibri"/>
                <a:cs typeface="Calibri"/>
              </a:rPr>
              <a:t>kuin</a:t>
            </a:r>
            <a:r>
              <a:rPr lang="en-US" sz="2400">
                <a:ea typeface="Calibri"/>
                <a:cs typeface="Calibri"/>
              </a:rPr>
              <a:t> </a:t>
            </a:r>
            <a:r>
              <a:rPr lang="en-US" sz="2400" err="1">
                <a:ea typeface="Calibri"/>
                <a:cs typeface="Calibri"/>
              </a:rPr>
              <a:t>omalla</a:t>
            </a:r>
            <a:r>
              <a:rPr lang="en-US" sz="2400">
                <a:ea typeface="Calibri"/>
                <a:cs typeface="Calibri"/>
              </a:rPr>
              <a:t> </a:t>
            </a:r>
            <a:r>
              <a:rPr lang="en-US" sz="2400" err="1">
                <a:ea typeface="Calibri"/>
                <a:cs typeface="Calibri"/>
              </a:rPr>
              <a:t>lukiolla</a:t>
            </a:r>
            <a:r>
              <a:rPr lang="en-US" sz="2400">
                <a:ea typeface="Calibri"/>
                <a:cs typeface="Calibri"/>
              </a:rPr>
              <a:t>.</a:t>
            </a:r>
          </a:p>
          <a:p>
            <a:r>
              <a:rPr lang="en-US" sz="2400">
                <a:ea typeface="Calibri"/>
                <a:cs typeface="Calibri"/>
              </a:rPr>
              <a:t>TYKO-</a:t>
            </a:r>
            <a:r>
              <a:rPr lang="en-US" sz="2400" err="1">
                <a:ea typeface="Calibri"/>
                <a:cs typeface="Calibri"/>
              </a:rPr>
              <a:t>viikosta</a:t>
            </a:r>
            <a:r>
              <a:rPr lang="en-US" sz="2400">
                <a:ea typeface="Calibri"/>
                <a:cs typeface="Calibri"/>
              </a:rPr>
              <a:t> </a:t>
            </a:r>
            <a:r>
              <a:rPr lang="en-US" sz="2400" err="1">
                <a:ea typeface="Calibri"/>
                <a:cs typeface="Calibri"/>
              </a:rPr>
              <a:t>saat</a:t>
            </a:r>
            <a:r>
              <a:rPr lang="en-US" sz="2400">
                <a:ea typeface="Calibri"/>
                <a:cs typeface="Calibri"/>
              </a:rPr>
              <a:t> 2 op.</a:t>
            </a:r>
          </a:p>
          <a:p>
            <a:r>
              <a:rPr lang="en-US" sz="2400" b="1">
                <a:ea typeface="Calibri"/>
                <a:cs typeface="Calibri"/>
              </a:rPr>
              <a:t>TYKO-</a:t>
            </a:r>
            <a:r>
              <a:rPr lang="en-US" sz="2400" b="1" err="1">
                <a:ea typeface="Calibri"/>
                <a:cs typeface="Calibri"/>
              </a:rPr>
              <a:t>viikolle</a:t>
            </a:r>
            <a:r>
              <a:rPr lang="en-US" sz="2400" b="1">
                <a:ea typeface="Calibri"/>
                <a:cs typeface="Calibri"/>
              </a:rPr>
              <a:t> </a:t>
            </a:r>
            <a:r>
              <a:rPr lang="en-US" sz="2400" b="1" err="1">
                <a:ea typeface="Calibri"/>
                <a:cs typeface="Calibri"/>
              </a:rPr>
              <a:t>ei</a:t>
            </a:r>
            <a:r>
              <a:rPr lang="en-US" sz="2400" b="1">
                <a:ea typeface="Calibri"/>
                <a:cs typeface="Calibri"/>
              </a:rPr>
              <a:t> </a:t>
            </a:r>
            <a:r>
              <a:rPr lang="en-US" sz="2400" b="1" err="1">
                <a:ea typeface="Calibri"/>
                <a:cs typeface="Calibri"/>
              </a:rPr>
              <a:t>lähtökohtaisesti</a:t>
            </a:r>
            <a:r>
              <a:rPr lang="en-US" sz="2400" b="1">
                <a:ea typeface="Calibri"/>
                <a:cs typeface="Calibri"/>
              </a:rPr>
              <a:t> </a:t>
            </a:r>
            <a:r>
              <a:rPr lang="en-US" sz="2400" b="1" err="1">
                <a:ea typeface="Calibri"/>
                <a:cs typeface="Calibri"/>
              </a:rPr>
              <a:t>myönnetä</a:t>
            </a:r>
            <a:r>
              <a:rPr lang="en-US" sz="2400" b="1">
                <a:ea typeface="Calibri"/>
                <a:cs typeface="Calibri"/>
              </a:rPr>
              <a:t> </a:t>
            </a:r>
            <a:r>
              <a:rPr lang="en-US" sz="2400" b="1" err="1">
                <a:ea typeface="Calibri"/>
                <a:cs typeface="Calibri"/>
              </a:rPr>
              <a:t>poissaoloja</a:t>
            </a:r>
            <a:r>
              <a:rPr lang="en-US" sz="2400" b="1">
                <a:ea typeface="Calibri"/>
                <a:cs typeface="Calibri"/>
              </a:rPr>
              <a:t>.</a:t>
            </a:r>
          </a:p>
          <a:p>
            <a:endParaRPr lang="en-US" sz="1900">
              <a:ea typeface="Calibri"/>
              <a:cs typeface="Calibri"/>
            </a:endParaRPr>
          </a:p>
        </p:txBody>
      </p:sp>
      <p:pic>
        <p:nvPicPr>
          <p:cNvPr id="4" name="Kuva 3">
            <a:extLst>
              <a:ext uri="{FF2B5EF4-FFF2-40B4-BE49-F238E27FC236}">
                <a16:creationId xmlns:a16="http://schemas.microsoft.com/office/drawing/2014/main" id="{D934646B-BA44-84C7-03D2-B6057712C1A1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7667" r="9297" b="2"/>
          <a:stretch/>
        </p:blipFill>
        <p:spPr>
          <a:xfrm>
            <a:off x="6229215" y="10"/>
            <a:ext cx="5962785" cy="6857990"/>
          </a:xfrm>
          <a:custGeom>
            <a:avLst/>
            <a:gdLst/>
            <a:ahLst/>
            <a:cxnLst/>
            <a:rect l="l" t="t" r="r" b="b"/>
            <a:pathLst>
              <a:path w="5962785" h="6858000">
                <a:moveTo>
                  <a:pt x="1044839" y="0"/>
                </a:moveTo>
                <a:lnTo>
                  <a:pt x="5962785" y="0"/>
                </a:lnTo>
                <a:lnTo>
                  <a:pt x="5962785" y="6858000"/>
                </a:lnTo>
                <a:lnTo>
                  <a:pt x="1469886" y="6858000"/>
                </a:lnTo>
                <a:lnTo>
                  <a:pt x="1416006" y="6823984"/>
                </a:lnTo>
                <a:cubicBezTo>
                  <a:pt x="1356767" y="6787940"/>
                  <a:pt x="1296437" y="6755500"/>
                  <a:pt x="1232473" y="6733873"/>
                </a:cubicBezTo>
                <a:cubicBezTo>
                  <a:pt x="1145250" y="6705037"/>
                  <a:pt x="1060933" y="6654575"/>
                  <a:pt x="1075471" y="6503186"/>
                </a:cubicBezTo>
                <a:cubicBezTo>
                  <a:pt x="1078378" y="6459932"/>
                  <a:pt x="1055118" y="6427493"/>
                  <a:pt x="1020229" y="6438306"/>
                </a:cubicBezTo>
                <a:cubicBezTo>
                  <a:pt x="953358" y="6459932"/>
                  <a:pt x="921375" y="6398656"/>
                  <a:pt x="883579" y="6351798"/>
                </a:cubicBezTo>
                <a:cubicBezTo>
                  <a:pt x="816707" y="6268895"/>
                  <a:pt x="752743" y="6182387"/>
                  <a:pt x="645167" y="6167969"/>
                </a:cubicBezTo>
                <a:cubicBezTo>
                  <a:pt x="665519" y="6103088"/>
                  <a:pt x="700408" y="6110298"/>
                  <a:pt x="732391" y="6124716"/>
                </a:cubicBezTo>
                <a:cubicBezTo>
                  <a:pt x="816707" y="6160761"/>
                  <a:pt x="901023" y="6200410"/>
                  <a:pt x="985339" y="6236455"/>
                </a:cubicBezTo>
                <a:cubicBezTo>
                  <a:pt x="1040581" y="6258081"/>
                  <a:pt x="1095822" y="6290522"/>
                  <a:pt x="1168509" y="6265291"/>
                </a:cubicBezTo>
                <a:cubicBezTo>
                  <a:pt x="1104545" y="6135530"/>
                  <a:pt x="996969" y="6110298"/>
                  <a:pt x="909746" y="6070649"/>
                </a:cubicBezTo>
                <a:cubicBezTo>
                  <a:pt x="802169" y="6020185"/>
                  <a:pt x="738206" y="5926470"/>
                  <a:pt x="659704" y="5818335"/>
                </a:cubicBezTo>
                <a:cubicBezTo>
                  <a:pt x="738206" y="5789500"/>
                  <a:pt x="787632" y="5868798"/>
                  <a:pt x="851597" y="5865193"/>
                </a:cubicBezTo>
                <a:cubicBezTo>
                  <a:pt x="854504" y="5854380"/>
                  <a:pt x="860319" y="5832753"/>
                  <a:pt x="860319" y="5832753"/>
                </a:cubicBezTo>
                <a:cubicBezTo>
                  <a:pt x="755650" y="5775081"/>
                  <a:pt x="709132" y="5666947"/>
                  <a:pt x="691686" y="5533581"/>
                </a:cubicBezTo>
                <a:cubicBezTo>
                  <a:pt x="685872" y="5465095"/>
                  <a:pt x="648075" y="5443468"/>
                  <a:pt x="610278" y="5411029"/>
                </a:cubicBezTo>
                <a:cubicBezTo>
                  <a:pt x="482350" y="5299289"/>
                  <a:pt x="345700" y="5198364"/>
                  <a:pt x="238123" y="5046976"/>
                </a:cubicBezTo>
                <a:cubicBezTo>
                  <a:pt x="363144" y="5064998"/>
                  <a:pt x="461997" y="5165924"/>
                  <a:pt x="592833" y="5209177"/>
                </a:cubicBezTo>
                <a:cubicBezTo>
                  <a:pt x="488165" y="5043371"/>
                  <a:pt x="351514" y="4956864"/>
                  <a:pt x="226494" y="4855939"/>
                </a:cubicBezTo>
                <a:cubicBezTo>
                  <a:pt x="168344" y="4809081"/>
                  <a:pt x="116011" y="4751408"/>
                  <a:pt x="49139" y="4726177"/>
                </a:cubicBezTo>
                <a:cubicBezTo>
                  <a:pt x="25879" y="4718968"/>
                  <a:pt x="-14825" y="4700947"/>
                  <a:pt x="5527" y="4650483"/>
                </a:cubicBezTo>
                <a:cubicBezTo>
                  <a:pt x="22972" y="4607230"/>
                  <a:pt x="54954" y="4621648"/>
                  <a:pt x="84029" y="4632460"/>
                </a:cubicBezTo>
                <a:cubicBezTo>
                  <a:pt x="153807" y="4661296"/>
                  <a:pt x="229401" y="4661296"/>
                  <a:pt x="325347" y="4661296"/>
                </a:cubicBezTo>
                <a:cubicBezTo>
                  <a:pt x="243939" y="4524326"/>
                  <a:pt x="95658" y="4567580"/>
                  <a:pt x="25879" y="4423401"/>
                </a:cubicBezTo>
                <a:cubicBezTo>
                  <a:pt x="113103" y="4398170"/>
                  <a:pt x="179975" y="4448632"/>
                  <a:pt x="249753" y="4459446"/>
                </a:cubicBezTo>
                <a:cubicBezTo>
                  <a:pt x="313718" y="4470259"/>
                  <a:pt x="328254" y="4445028"/>
                  <a:pt x="313718" y="4365729"/>
                </a:cubicBezTo>
                <a:cubicBezTo>
                  <a:pt x="290458" y="4243177"/>
                  <a:pt x="325347" y="4181900"/>
                  <a:pt x="418386" y="4214341"/>
                </a:cubicBezTo>
                <a:cubicBezTo>
                  <a:pt x="505609" y="4246781"/>
                  <a:pt x="514332" y="4199922"/>
                  <a:pt x="491072" y="4131438"/>
                </a:cubicBezTo>
                <a:cubicBezTo>
                  <a:pt x="456183" y="4030512"/>
                  <a:pt x="493979" y="3951214"/>
                  <a:pt x="520147" y="3864706"/>
                </a:cubicBezTo>
                <a:cubicBezTo>
                  <a:pt x="560851" y="3734945"/>
                  <a:pt x="543407" y="3670064"/>
                  <a:pt x="459090" y="3572743"/>
                </a:cubicBezTo>
                <a:cubicBezTo>
                  <a:pt x="409664" y="3518676"/>
                  <a:pt x="360236" y="3471818"/>
                  <a:pt x="290458" y="3424959"/>
                </a:cubicBezTo>
                <a:cubicBezTo>
                  <a:pt x="450368" y="3399728"/>
                  <a:pt x="284643" y="3313221"/>
                  <a:pt x="339884" y="3259153"/>
                </a:cubicBezTo>
                <a:cubicBezTo>
                  <a:pt x="453275" y="3237527"/>
                  <a:pt x="543407" y="3410542"/>
                  <a:pt x="697501" y="3360078"/>
                </a:cubicBezTo>
                <a:cubicBezTo>
                  <a:pt x="511425" y="3212294"/>
                  <a:pt x="302087" y="3165436"/>
                  <a:pt x="165437" y="2967190"/>
                </a:cubicBezTo>
                <a:cubicBezTo>
                  <a:pt x="197419" y="2923937"/>
                  <a:pt x="229401" y="2967190"/>
                  <a:pt x="255568" y="2949167"/>
                </a:cubicBezTo>
                <a:cubicBezTo>
                  <a:pt x="255568" y="2938354"/>
                  <a:pt x="560851" y="3006840"/>
                  <a:pt x="578296" y="2725691"/>
                </a:cubicBezTo>
                <a:cubicBezTo>
                  <a:pt x="584111" y="2725691"/>
                  <a:pt x="589926" y="2725691"/>
                  <a:pt x="595740" y="2714876"/>
                </a:cubicBezTo>
                <a:cubicBezTo>
                  <a:pt x="627722" y="2675228"/>
                  <a:pt x="598648" y="2581510"/>
                  <a:pt x="650982" y="2574301"/>
                </a:cubicBezTo>
                <a:cubicBezTo>
                  <a:pt x="709132" y="2567092"/>
                  <a:pt x="764373" y="2534653"/>
                  <a:pt x="825429" y="2552674"/>
                </a:cubicBezTo>
                <a:cubicBezTo>
                  <a:pt x="871949" y="2567092"/>
                  <a:pt x="921375" y="2585115"/>
                  <a:pt x="970802" y="2585115"/>
                </a:cubicBezTo>
                <a:cubicBezTo>
                  <a:pt x="1023136" y="2585115"/>
                  <a:pt x="1095822" y="2707668"/>
                  <a:pt x="1127805" y="2545465"/>
                </a:cubicBezTo>
                <a:cubicBezTo>
                  <a:pt x="1127805" y="2538257"/>
                  <a:pt x="1217936" y="2556280"/>
                  <a:pt x="1267362" y="2563488"/>
                </a:cubicBezTo>
                <a:cubicBezTo>
                  <a:pt x="1308067" y="2570698"/>
                  <a:pt x="1357494" y="2603137"/>
                  <a:pt x="1386568" y="2538257"/>
                </a:cubicBezTo>
                <a:cubicBezTo>
                  <a:pt x="1401105" y="2498607"/>
                  <a:pt x="1331326" y="2426518"/>
                  <a:pt x="1270270" y="2419309"/>
                </a:cubicBezTo>
                <a:cubicBezTo>
                  <a:pt x="1215029" y="2412101"/>
                  <a:pt x="1159787" y="2404892"/>
                  <a:pt x="1107453" y="2419309"/>
                </a:cubicBezTo>
                <a:cubicBezTo>
                  <a:pt x="1043489" y="2437331"/>
                  <a:pt x="1008599" y="2408495"/>
                  <a:pt x="991154" y="2343615"/>
                </a:cubicBezTo>
                <a:cubicBezTo>
                  <a:pt x="970802" y="2275131"/>
                  <a:pt x="933005" y="2239085"/>
                  <a:pt x="880671" y="2206645"/>
                </a:cubicBezTo>
                <a:cubicBezTo>
                  <a:pt x="752743" y="2127346"/>
                  <a:pt x="630630" y="2033629"/>
                  <a:pt x="491072" y="1986771"/>
                </a:cubicBezTo>
                <a:cubicBezTo>
                  <a:pt x="464905" y="1979562"/>
                  <a:pt x="432923" y="1965145"/>
                  <a:pt x="421293" y="1903868"/>
                </a:cubicBezTo>
                <a:cubicBezTo>
                  <a:pt x="799262" y="1997584"/>
                  <a:pt x="1142342" y="2239085"/>
                  <a:pt x="1531941" y="2224667"/>
                </a:cubicBezTo>
                <a:cubicBezTo>
                  <a:pt x="1427272" y="2148974"/>
                  <a:pt x="1302252" y="2145369"/>
                  <a:pt x="1188861" y="2091301"/>
                </a:cubicBezTo>
                <a:cubicBezTo>
                  <a:pt x="1270270" y="2051652"/>
                  <a:pt x="1345864" y="2094906"/>
                  <a:pt x="1421458" y="2116532"/>
                </a:cubicBezTo>
                <a:cubicBezTo>
                  <a:pt x="1485422" y="2134554"/>
                  <a:pt x="1543571" y="2138160"/>
                  <a:pt x="1549386" y="2026420"/>
                </a:cubicBezTo>
                <a:cubicBezTo>
                  <a:pt x="1549386" y="2015607"/>
                  <a:pt x="1549386" y="2008398"/>
                  <a:pt x="1549386" y="1997584"/>
                </a:cubicBezTo>
                <a:cubicBezTo>
                  <a:pt x="1526126" y="1950727"/>
                  <a:pt x="1494144" y="1929099"/>
                  <a:pt x="1453440" y="1914682"/>
                </a:cubicBezTo>
                <a:cubicBezTo>
                  <a:pt x="1430180" y="1907473"/>
                  <a:pt x="1398198" y="1893056"/>
                  <a:pt x="1398198" y="1860614"/>
                </a:cubicBezTo>
                <a:cubicBezTo>
                  <a:pt x="1401105" y="1738063"/>
                  <a:pt x="1322604" y="1702018"/>
                  <a:pt x="1247011" y="1665972"/>
                </a:cubicBezTo>
                <a:cubicBezTo>
                  <a:pt x="1287715" y="1604696"/>
                  <a:pt x="1322604" y="1647950"/>
                  <a:pt x="1354586" y="1644345"/>
                </a:cubicBezTo>
                <a:cubicBezTo>
                  <a:pt x="1374939" y="1640741"/>
                  <a:pt x="1395290" y="1637138"/>
                  <a:pt x="1395290" y="1604696"/>
                </a:cubicBezTo>
                <a:cubicBezTo>
                  <a:pt x="1395290" y="1579465"/>
                  <a:pt x="1386568" y="1547025"/>
                  <a:pt x="1366216" y="1547025"/>
                </a:cubicBezTo>
                <a:cubicBezTo>
                  <a:pt x="1238288" y="1543420"/>
                  <a:pt x="1165601" y="1370405"/>
                  <a:pt x="1031858" y="1370405"/>
                </a:cubicBezTo>
                <a:cubicBezTo>
                  <a:pt x="950450" y="1370405"/>
                  <a:pt x="1072563" y="1273083"/>
                  <a:pt x="1005692" y="1233435"/>
                </a:cubicBezTo>
                <a:cubicBezTo>
                  <a:pt x="991154" y="1222621"/>
                  <a:pt x="1046396" y="1208203"/>
                  <a:pt x="1069655" y="1211808"/>
                </a:cubicBezTo>
                <a:cubicBezTo>
                  <a:pt x="1092915" y="1215412"/>
                  <a:pt x="1113268" y="1240644"/>
                  <a:pt x="1142342" y="1222621"/>
                </a:cubicBezTo>
                <a:cubicBezTo>
                  <a:pt x="1156879" y="1157741"/>
                  <a:pt x="1119082" y="1132510"/>
                  <a:pt x="1084193" y="1114487"/>
                </a:cubicBezTo>
                <a:cubicBezTo>
                  <a:pt x="1008599" y="1071234"/>
                  <a:pt x="933005" y="1020771"/>
                  <a:pt x="848689" y="1006353"/>
                </a:cubicBezTo>
                <a:cubicBezTo>
                  <a:pt x="819615" y="1002748"/>
                  <a:pt x="802169" y="984726"/>
                  <a:pt x="805077" y="948681"/>
                </a:cubicBezTo>
                <a:cubicBezTo>
                  <a:pt x="810892" y="901822"/>
                  <a:pt x="839967" y="916240"/>
                  <a:pt x="863226" y="919844"/>
                </a:cubicBezTo>
                <a:cubicBezTo>
                  <a:pt x="877764" y="923450"/>
                  <a:pt x="892301" y="934263"/>
                  <a:pt x="906838" y="909031"/>
                </a:cubicBezTo>
                <a:cubicBezTo>
                  <a:pt x="566666" y="653113"/>
                  <a:pt x="386404" y="667532"/>
                  <a:pt x="5527" y="458471"/>
                </a:cubicBezTo>
                <a:cubicBezTo>
                  <a:pt x="89843" y="418822"/>
                  <a:pt x="150900" y="447658"/>
                  <a:pt x="209049" y="454867"/>
                </a:cubicBezTo>
                <a:cubicBezTo>
                  <a:pt x="354422" y="472890"/>
                  <a:pt x="264290" y="505329"/>
                  <a:pt x="409664" y="526956"/>
                </a:cubicBezTo>
                <a:cubicBezTo>
                  <a:pt x="479443" y="537770"/>
                  <a:pt x="543407" y="573815"/>
                  <a:pt x="621908" y="516143"/>
                </a:cubicBezTo>
                <a:cubicBezTo>
                  <a:pt x="674242" y="476494"/>
                  <a:pt x="758558" y="519747"/>
                  <a:pt x="822522" y="552188"/>
                </a:cubicBezTo>
                <a:cubicBezTo>
                  <a:pt x="874856" y="581024"/>
                  <a:pt x="927190" y="588232"/>
                  <a:pt x="996969" y="552188"/>
                </a:cubicBezTo>
                <a:cubicBezTo>
                  <a:pt x="933005" y="530562"/>
                  <a:pt x="883579" y="512539"/>
                  <a:pt x="834151" y="498120"/>
                </a:cubicBezTo>
                <a:cubicBezTo>
                  <a:pt x="793447" y="487307"/>
                  <a:pt x="770187" y="462076"/>
                  <a:pt x="773095" y="408008"/>
                </a:cubicBezTo>
                <a:cubicBezTo>
                  <a:pt x="773095" y="379172"/>
                  <a:pt x="764373" y="339523"/>
                  <a:pt x="793447" y="325106"/>
                </a:cubicBezTo>
                <a:cubicBezTo>
                  <a:pt x="816707" y="310688"/>
                  <a:pt x="848689" y="325106"/>
                  <a:pt x="860319" y="350336"/>
                </a:cubicBezTo>
                <a:cubicBezTo>
                  <a:pt x="874856" y="397195"/>
                  <a:pt x="889393" y="440449"/>
                  <a:pt x="938820" y="444054"/>
                </a:cubicBezTo>
                <a:cubicBezTo>
                  <a:pt x="1005692" y="451262"/>
                  <a:pt x="967894" y="422426"/>
                  <a:pt x="956265" y="386381"/>
                </a:cubicBezTo>
                <a:cubicBezTo>
                  <a:pt x="944635" y="346733"/>
                  <a:pt x="979525" y="335919"/>
                  <a:pt x="1002784" y="343127"/>
                </a:cubicBezTo>
                <a:cubicBezTo>
                  <a:pt x="1090008" y="375569"/>
                  <a:pt x="1180139" y="317897"/>
                  <a:pt x="1270270" y="364755"/>
                </a:cubicBezTo>
                <a:cubicBezTo>
                  <a:pt x="1247011" y="249411"/>
                  <a:pt x="1197583" y="198949"/>
                  <a:pt x="1092915" y="180926"/>
                </a:cubicBezTo>
                <a:cubicBezTo>
                  <a:pt x="1055118" y="177322"/>
                  <a:pt x="1014414" y="184530"/>
                  <a:pt x="979525" y="152090"/>
                </a:cubicBezTo>
                <a:cubicBezTo>
                  <a:pt x="959172" y="134068"/>
                  <a:pt x="938820" y="112441"/>
                  <a:pt x="953358" y="76396"/>
                </a:cubicBezTo>
                <a:cubicBezTo>
                  <a:pt x="962080" y="51165"/>
                  <a:pt x="985339" y="51165"/>
                  <a:pt x="1005692" y="58373"/>
                </a:cubicBezTo>
                <a:cubicBezTo>
                  <a:pt x="1090008" y="98023"/>
                  <a:pt x="1180139" y="108837"/>
                  <a:pt x="1267362" y="123254"/>
                </a:cubicBezTo>
                <a:cubicBezTo>
                  <a:pt x="1281900" y="126859"/>
                  <a:pt x="1296437" y="134068"/>
                  <a:pt x="1310975" y="98023"/>
                </a:cubicBezTo>
                <a:cubicBezTo>
                  <a:pt x="1260095" y="81803"/>
                  <a:pt x="1209941" y="62879"/>
                  <a:pt x="1159787" y="43505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370130968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4" name="Rectangle 23">
            <a:extLst>
              <a:ext uri="{FF2B5EF4-FFF2-40B4-BE49-F238E27FC236}">
                <a16:creationId xmlns:a16="http://schemas.microsoft.com/office/drawing/2014/main" id="{04812C46-200A-4DEB-A05E-3ED6C68C23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9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Kuva 3">
            <a:extLst>
              <a:ext uri="{FF2B5EF4-FFF2-40B4-BE49-F238E27FC236}">
                <a16:creationId xmlns:a16="http://schemas.microsoft.com/office/drawing/2014/main" id="{67ED2DEB-49E4-15E3-CF22-A6B7EE53C97D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1006" r="2986" b="2"/>
          <a:stretch/>
        </p:blipFill>
        <p:spPr>
          <a:xfrm>
            <a:off x="2522356" y="10"/>
            <a:ext cx="9669642" cy="6857990"/>
          </a:xfrm>
          <a:prstGeom prst="rect">
            <a:avLst/>
          </a:prstGeom>
        </p:spPr>
      </p:pic>
      <p:sp>
        <p:nvSpPr>
          <p:cNvPr id="26" name="Rectangle 25">
            <a:extLst>
              <a:ext uri="{FF2B5EF4-FFF2-40B4-BE49-F238E27FC236}">
                <a16:creationId xmlns:a16="http://schemas.microsoft.com/office/drawing/2014/main" id="{D1EA859B-E555-4109-94F3-6700E046E0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7390263" cy="68580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14E08F4-9737-1594-57A7-384C4F8EC7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850" y="365125"/>
            <a:ext cx="4752975" cy="1899912"/>
          </a:xfrm>
        </p:spPr>
        <p:txBody>
          <a:bodyPr>
            <a:normAutofit fontScale="90000"/>
          </a:bodyPr>
          <a:lstStyle/>
          <a:p>
            <a:r>
              <a:rPr lang="en-US" sz="2800" b="1" err="1">
                <a:cs typeface="Calibri Light"/>
              </a:rPr>
              <a:t>Ensimmäisen</a:t>
            </a:r>
            <a:r>
              <a:rPr lang="en-US" sz="2800" b="1">
                <a:cs typeface="Calibri Light"/>
              </a:rPr>
              <a:t> </a:t>
            </a:r>
            <a:br>
              <a:rPr lang="en-US" sz="2800" b="1">
                <a:cs typeface="Calibri Light"/>
              </a:rPr>
            </a:br>
            <a:r>
              <a:rPr lang="en-US" sz="2800" b="1" err="1">
                <a:cs typeface="Calibri Light"/>
              </a:rPr>
              <a:t>vuoden</a:t>
            </a:r>
            <a:r>
              <a:rPr lang="en-US" sz="2800" b="1">
                <a:cs typeface="Calibri Light"/>
              </a:rPr>
              <a:t> </a:t>
            </a:r>
            <a:r>
              <a:rPr lang="en-US" sz="2800" b="1" err="1">
                <a:cs typeface="Calibri Light"/>
              </a:rPr>
              <a:t>opiskelija</a:t>
            </a:r>
            <a:r>
              <a:rPr lang="en-US" sz="2800" b="1">
                <a:cs typeface="Calibri Light"/>
              </a:rPr>
              <a:t> </a:t>
            </a:r>
            <a:r>
              <a:rPr lang="en-US" sz="2800" b="1" err="1">
                <a:cs typeface="Calibri Light"/>
              </a:rPr>
              <a:t>osallistuu</a:t>
            </a:r>
            <a:br>
              <a:rPr lang="en-US" sz="2800" b="1">
                <a:cs typeface="Calibri Light"/>
              </a:rPr>
            </a:br>
            <a:r>
              <a:rPr lang="en-US" sz="2800" b="1" err="1">
                <a:cs typeface="Calibri Light"/>
              </a:rPr>
              <a:t>työelämäviikkoon</a:t>
            </a:r>
            <a:r>
              <a:rPr lang="en-US" sz="2800" b="1">
                <a:cs typeface="Calibri Light"/>
              </a:rPr>
              <a:t> ja </a:t>
            </a:r>
            <a:r>
              <a:rPr lang="en-US" sz="2800" b="1" err="1">
                <a:cs typeface="Calibri Light"/>
              </a:rPr>
              <a:t>tutustuu</a:t>
            </a:r>
            <a:r>
              <a:rPr lang="en-US" sz="2800" b="1">
                <a:cs typeface="Calibri Light"/>
              </a:rPr>
              <a:t> </a:t>
            </a:r>
            <a:r>
              <a:rPr lang="en-US" sz="2800" b="1" err="1">
                <a:cs typeface="Calibri Light"/>
              </a:rPr>
              <a:t>työelämään</a:t>
            </a:r>
            <a:br>
              <a:rPr lang="en-US" sz="2200" b="1">
                <a:cs typeface="Calibri Light"/>
              </a:rPr>
            </a:br>
            <a:endParaRPr lang="en-US" sz="2200" b="1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0B0312E-9D7A-ED09-87CE-15AD40D50D1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0500" y="2057400"/>
            <a:ext cx="5644243" cy="4321629"/>
          </a:xfrm>
        </p:spPr>
        <p:txBody>
          <a:bodyPr vert="horz" lIns="91440" tIns="45720" rIns="91440" bIns="45720" rtlCol="0" anchor="t">
            <a:normAutofit fontScale="92500" lnSpcReduction="20000"/>
          </a:bodyPr>
          <a:lstStyle/>
          <a:p>
            <a:r>
              <a:rPr lang="en-US" sz="2000" err="1">
                <a:highlight>
                  <a:srgbClr val="FFFF00"/>
                </a:highlight>
              </a:rPr>
              <a:t>Vaihtoehto</a:t>
            </a:r>
            <a:r>
              <a:rPr lang="en-US" sz="2000">
                <a:highlight>
                  <a:srgbClr val="FFFF00"/>
                </a:highlight>
              </a:rPr>
              <a:t> 1: </a:t>
            </a:r>
            <a:r>
              <a:rPr lang="en-US" sz="2000" b="1" err="1"/>
              <a:t>Opiskelija</a:t>
            </a:r>
            <a:r>
              <a:rPr lang="en-US" sz="2000" b="1"/>
              <a:t> </a:t>
            </a:r>
            <a:r>
              <a:rPr lang="en-US" sz="2000" b="1" err="1"/>
              <a:t>etsii</a:t>
            </a:r>
            <a:r>
              <a:rPr lang="en-US" sz="2000"/>
              <a:t> </a:t>
            </a:r>
            <a:r>
              <a:rPr lang="en-US" sz="2000" b="1" err="1"/>
              <a:t>itselleen</a:t>
            </a:r>
            <a:r>
              <a:rPr lang="en-US" sz="2000" b="1"/>
              <a:t> </a:t>
            </a:r>
            <a:r>
              <a:rPr lang="en-US" sz="2000" b="1" err="1"/>
              <a:t>työelämään</a:t>
            </a:r>
            <a:r>
              <a:rPr lang="en-US" sz="2000" b="1"/>
              <a:t> </a:t>
            </a:r>
            <a:r>
              <a:rPr lang="en-US" sz="2000" b="1" err="1"/>
              <a:t>tutustumispaikan</a:t>
            </a:r>
            <a:r>
              <a:rPr lang="en-US" sz="2000"/>
              <a:t> ja </a:t>
            </a:r>
            <a:r>
              <a:rPr lang="en-US" sz="2000" err="1"/>
              <a:t>tutustuu</a:t>
            </a:r>
            <a:r>
              <a:rPr lang="en-US" sz="2000"/>
              <a:t> </a:t>
            </a:r>
            <a:r>
              <a:rPr lang="en-US" sz="2000" err="1"/>
              <a:t>työtehtäviin</a:t>
            </a:r>
            <a:r>
              <a:rPr lang="en-US" sz="2000"/>
              <a:t> </a:t>
            </a:r>
            <a:r>
              <a:rPr lang="en-US" sz="2000" err="1"/>
              <a:t>kahden</a:t>
            </a:r>
            <a:r>
              <a:rPr lang="en-US" sz="2000"/>
              <a:t> </a:t>
            </a:r>
            <a:r>
              <a:rPr lang="en-US" sz="2000" err="1"/>
              <a:t>päivän</a:t>
            </a:r>
            <a:r>
              <a:rPr lang="en-US" sz="2000"/>
              <a:t> </a:t>
            </a:r>
            <a:r>
              <a:rPr lang="en-US" sz="2000" err="1"/>
              <a:t>ajan</a:t>
            </a:r>
            <a:r>
              <a:rPr lang="en-US" sz="2000"/>
              <a:t> (6h + 6h)</a:t>
            </a:r>
            <a:endParaRPr lang="en-US" sz="2000">
              <a:cs typeface="Calibri"/>
            </a:endParaRPr>
          </a:p>
          <a:p>
            <a:pPr lvl="1"/>
            <a:r>
              <a:rPr lang="en-US" sz="2000" err="1"/>
              <a:t>Moodlessa</a:t>
            </a:r>
            <a:r>
              <a:rPr lang="en-US" sz="2000"/>
              <a:t> </a:t>
            </a:r>
            <a:r>
              <a:rPr lang="en-US" sz="2000" err="1"/>
              <a:t>tehtäviä</a:t>
            </a:r>
            <a:r>
              <a:rPr lang="en-US" sz="2000"/>
              <a:t> </a:t>
            </a:r>
            <a:r>
              <a:rPr lang="en-US" sz="2000" err="1"/>
              <a:t>liittyen</a:t>
            </a:r>
            <a:r>
              <a:rPr lang="en-US" sz="2000"/>
              <a:t> </a:t>
            </a:r>
            <a:r>
              <a:rPr lang="en-US" sz="2000" err="1"/>
              <a:t>työpaikaan</a:t>
            </a:r>
            <a:endParaRPr lang="en-US" sz="2000"/>
          </a:p>
          <a:p>
            <a:pPr marL="457200" lvl="1" indent="0">
              <a:buNone/>
            </a:pPr>
            <a:endParaRPr lang="en-US" sz="2000"/>
          </a:p>
          <a:p>
            <a:r>
              <a:rPr lang="en-US" sz="2000" err="1">
                <a:highlight>
                  <a:srgbClr val="FFFF00"/>
                </a:highlight>
              </a:rPr>
              <a:t>Vaihtoehto</a:t>
            </a:r>
            <a:r>
              <a:rPr lang="en-US" sz="2000">
                <a:highlight>
                  <a:srgbClr val="FFFF00"/>
                </a:highlight>
              </a:rPr>
              <a:t> 2: </a:t>
            </a:r>
            <a:r>
              <a:rPr lang="en-US" sz="2000" b="1" err="1"/>
              <a:t>Opiskelija</a:t>
            </a:r>
            <a:r>
              <a:rPr lang="en-US" sz="2000" b="1"/>
              <a:t> </a:t>
            </a:r>
            <a:r>
              <a:rPr lang="en-US" sz="2000" b="1" err="1"/>
              <a:t>osallistuu</a:t>
            </a:r>
            <a:r>
              <a:rPr lang="en-US" sz="2000" b="1"/>
              <a:t> </a:t>
            </a:r>
            <a:r>
              <a:rPr lang="en-US" sz="2000" b="1" err="1"/>
              <a:t>ohjattuun</a:t>
            </a:r>
            <a:r>
              <a:rPr lang="en-US" sz="2000" b="1"/>
              <a:t>, </a:t>
            </a:r>
            <a:r>
              <a:rPr lang="en-US" sz="2000" b="1" err="1"/>
              <a:t>koulun</a:t>
            </a:r>
            <a:r>
              <a:rPr lang="en-US" sz="2000" b="1"/>
              <a:t> </a:t>
            </a:r>
            <a:r>
              <a:rPr lang="en-US" sz="2000" b="1" err="1"/>
              <a:t>järjestämään</a:t>
            </a:r>
            <a:r>
              <a:rPr lang="en-US" sz="2000" b="1"/>
              <a:t> </a:t>
            </a:r>
            <a:r>
              <a:rPr lang="en-US" sz="2000" b="1" err="1"/>
              <a:t>työelämään</a:t>
            </a:r>
            <a:r>
              <a:rPr lang="en-US" sz="2000" b="1"/>
              <a:t> </a:t>
            </a:r>
            <a:r>
              <a:rPr lang="en-US" sz="2000" b="1" err="1"/>
              <a:t>tutustumiseen</a:t>
            </a:r>
            <a:r>
              <a:rPr lang="en-US" sz="2000" b="1"/>
              <a:t> </a:t>
            </a:r>
            <a:r>
              <a:rPr lang="en-US" sz="2000" err="1"/>
              <a:t>kahden</a:t>
            </a:r>
            <a:r>
              <a:rPr lang="en-US" sz="2000"/>
              <a:t> </a:t>
            </a:r>
            <a:r>
              <a:rPr lang="en-US" sz="2000" err="1"/>
              <a:t>päivän</a:t>
            </a:r>
            <a:r>
              <a:rPr lang="en-US" sz="2000"/>
              <a:t> </a:t>
            </a:r>
            <a:r>
              <a:rPr lang="en-US" sz="2000" err="1"/>
              <a:t>ajan</a:t>
            </a:r>
            <a:endParaRPr lang="en-US" sz="2000">
              <a:cs typeface="Calibri"/>
            </a:endParaRPr>
          </a:p>
          <a:p>
            <a:r>
              <a:rPr lang="en-US" sz="2000" err="1">
                <a:ea typeface="Calibri"/>
                <a:cs typeface="Calibri"/>
              </a:rPr>
              <a:t>Näistä</a:t>
            </a:r>
            <a:r>
              <a:rPr lang="en-US" sz="2000">
                <a:ea typeface="Calibri"/>
                <a:cs typeface="Calibri"/>
              </a:rPr>
              <a:t> </a:t>
            </a:r>
            <a:r>
              <a:rPr lang="en-US" sz="2000" err="1">
                <a:ea typeface="Calibri"/>
                <a:cs typeface="Calibri"/>
              </a:rPr>
              <a:t>vaihtoehdoista</a:t>
            </a:r>
            <a:r>
              <a:rPr lang="en-US" sz="2000">
                <a:ea typeface="Calibri"/>
                <a:cs typeface="Calibri"/>
              </a:rPr>
              <a:t> </a:t>
            </a:r>
            <a:r>
              <a:rPr lang="en-US" sz="2000" err="1">
                <a:ea typeface="Calibri"/>
                <a:cs typeface="Calibri"/>
              </a:rPr>
              <a:t>tietoa</a:t>
            </a:r>
            <a:r>
              <a:rPr lang="en-US" sz="2000">
                <a:ea typeface="Calibri"/>
                <a:cs typeface="Calibri"/>
              </a:rPr>
              <a:t> </a:t>
            </a:r>
            <a:r>
              <a:rPr lang="en-US" sz="2000" err="1">
                <a:ea typeface="Calibri"/>
                <a:cs typeface="Calibri"/>
              </a:rPr>
              <a:t>tammikuussa</a:t>
            </a:r>
            <a:r>
              <a:rPr lang="en-US" sz="2000">
                <a:ea typeface="Calibri"/>
                <a:cs typeface="Calibri"/>
              </a:rPr>
              <a:t> 2026</a:t>
            </a:r>
          </a:p>
          <a:p>
            <a:pPr lvl="1"/>
            <a:r>
              <a:rPr lang="en-US" sz="2000" err="1"/>
              <a:t>Moodlessa</a:t>
            </a:r>
            <a:r>
              <a:rPr lang="en-US" sz="2000"/>
              <a:t> </a:t>
            </a:r>
            <a:r>
              <a:rPr lang="en-US" sz="2000" err="1"/>
              <a:t>tehtäviä</a:t>
            </a:r>
            <a:r>
              <a:rPr lang="en-US" sz="2000"/>
              <a:t> </a:t>
            </a:r>
            <a:r>
              <a:rPr lang="en-US" sz="2000" err="1"/>
              <a:t>liittyen</a:t>
            </a:r>
            <a:r>
              <a:rPr lang="en-US" sz="2000"/>
              <a:t> </a:t>
            </a:r>
            <a:r>
              <a:rPr lang="en-US" sz="2000" err="1"/>
              <a:t>työpaikkaan</a:t>
            </a:r>
            <a:endParaRPr lang="en-US" sz="2000"/>
          </a:p>
          <a:p>
            <a:pPr marL="457200" lvl="1" indent="0">
              <a:buNone/>
            </a:pPr>
            <a:endParaRPr lang="fi-FI" sz="2300">
              <a:solidFill>
                <a:srgbClr val="FF0000"/>
              </a:solidFill>
            </a:endParaRPr>
          </a:p>
          <a:p>
            <a:pPr marL="457200" lvl="1" indent="0">
              <a:buNone/>
            </a:pPr>
            <a:r>
              <a:rPr lang="fi-FI" sz="2300">
                <a:solidFill>
                  <a:srgbClr val="FF0000"/>
                </a:solidFill>
              </a:rPr>
              <a:t>HUOMAA ero yläkoulun </a:t>
            </a:r>
            <a:r>
              <a:rPr lang="fi-FI" sz="2300" err="1">
                <a:solidFill>
                  <a:srgbClr val="FF0000"/>
                </a:solidFill>
              </a:rPr>
              <a:t>TETtiin</a:t>
            </a:r>
            <a:r>
              <a:rPr lang="fi-FI" sz="2300">
                <a:solidFill>
                  <a:srgbClr val="FF0000"/>
                </a:solidFill>
              </a:rPr>
              <a:t>: tutustutaan </a:t>
            </a:r>
            <a:r>
              <a:rPr lang="fi-FI" sz="2300" b="1">
                <a:solidFill>
                  <a:srgbClr val="FF0000"/>
                </a:solidFill>
              </a:rPr>
              <a:t>asiantuntijatehtäviin.</a:t>
            </a:r>
          </a:p>
          <a:p>
            <a:pPr marL="457200" lvl="1" indent="0">
              <a:buNone/>
            </a:pPr>
            <a:r>
              <a:rPr lang="fi-FI" sz="2300">
                <a:solidFill>
                  <a:srgbClr val="FF0000"/>
                </a:solidFill>
                <a:ea typeface="Calibri"/>
                <a:cs typeface="Calibri"/>
              </a:rPr>
              <a:t>Näitä ovat esim. opettajan, toimitusjohtajan, toimittajan, juristin, myymäläpäällikön, kirjastotyöntekijän, tutkijan, insinöörin, rakennusmestarin jne. työt</a:t>
            </a:r>
          </a:p>
          <a:p>
            <a:pPr lvl="1"/>
            <a:endParaRPr lang="en-US" sz="1600"/>
          </a:p>
        </p:txBody>
      </p:sp>
    </p:spTree>
    <p:extLst>
      <p:ext uri="{BB962C8B-B14F-4D97-AF65-F5344CB8AC3E}">
        <p14:creationId xmlns:p14="http://schemas.microsoft.com/office/powerpoint/2010/main" val="351100007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kstiruutu 7">
            <a:extLst>
              <a:ext uri="{FF2B5EF4-FFF2-40B4-BE49-F238E27FC236}">
                <a16:creationId xmlns:a16="http://schemas.microsoft.com/office/drawing/2014/main" id="{86F14978-B8C9-A903-564B-8096E98E1AD4}"/>
              </a:ext>
            </a:extLst>
          </p:cNvPr>
          <p:cNvSpPr txBox="1"/>
          <p:nvPr/>
        </p:nvSpPr>
        <p:spPr>
          <a:xfrm>
            <a:off x="260922" y="584"/>
            <a:ext cx="11670159" cy="923330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5400" b="0" i="0" u="none" strike="noStrike" kern="120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ptos" panose="020B0004020202020204"/>
                <a:ea typeface="+mn-ea"/>
                <a:cs typeface="+mn-cs"/>
              </a:rPr>
              <a:t>Kohti työelämäviikkoa </a:t>
            </a:r>
            <a:endParaRPr kumimoji="0" lang="fi-FI" sz="1800" b="0" i="0" u="none" strike="noStrike" kern="1200" cap="none" spc="0" normalizeH="0" baseline="0" noProof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Aptos" panose="020B0004020202020204"/>
              <a:ea typeface="+mn-ea"/>
              <a:cs typeface="+mn-cs"/>
            </a:endParaRPr>
          </a:p>
        </p:txBody>
      </p:sp>
      <p:sp>
        <p:nvSpPr>
          <p:cNvPr id="3" name="Tekstiruutu 2">
            <a:extLst>
              <a:ext uri="{FF2B5EF4-FFF2-40B4-BE49-F238E27FC236}">
                <a16:creationId xmlns:a16="http://schemas.microsoft.com/office/drawing/2014/main" id="{F810072C-4101-1916-3CD1-6E5CCA7C3307}"/>
              </a:ext>
            </a:extLst>
          </p:cNvPr>
          <p:cNvSpPr txBox="1"/>
          <p:nvPr/>
        </p:nvSpPr>
        <p:spPr>
          <a:xfrm>
            <a:off x="677591" y="1040569"/>
            <a:ext cx="1283172" cy="400110"/>
          </a:xfrm>
          <a:prstGeom prst="rect">
            <a:avLst/>
          </a:prstGeom>
          <a:noFill/>
        </p:spPr>
        <p:txBody>
          <a:bodyPr wrap="none" lIns="91440" tIns="45720" rIns="91440" bIns="45720" rtlCol="0" anchor="t">
            <a:spAutoFit/>
          </a:bodyPr>
          <a:lstStyle/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2000" b="1" i="0" u="none" strike="noStrike" kern="1200" cap="none" spc="0" normalizeH="0" baseline="0" noProof="0">
                <a:ln>
                  <a:noFill/>
                </a:ln>
                <a:solidFill>
                  <a:srgbClr val="0F9ED5"/>
                </a:solidFill>
                <a:effectLst/>
                <a:uLnTx/>
                <a:uFillTx/>
                <a:latin typeface="Aptos" panose="020B0004020202020204"/>
                <a:ea typeface="+mn-ea"/>
                <a:cs typeface="Calibri"/>
              </a:rPr>
              <a:t>RO 30.10.</a:t>
            </a:r>
          </a:p>
        </p:txBody>
      </p:sp>
      <p:sp>
        <p:nvSpPr>
          <p:cNvPr id="4" name="Tekstiruutu 3">
            <a:extLst>
              <a:ext uri="{FF2B5EF4-FFF2-40B4-BE49-F238E27FC236}">
                <a16:creationId xmlns:a16="http://schemas.microsoft.com/office/drawing/2014/main" id="{82F2078B-C7EC-DC1F-AD86-AAA257D1C93E}"/>
              </a:ext>
            </a:extLst>
          </p:cNvPr>
          <p:cNvSpPr txBox="1"/>
          <p:nvPr/>
        </p:nvSpPr>
        <p:spPr>
          <a:xfrm>
            <a:off x="644393" y="2714367"/>
            <a:ext cx="1296715" cy="1200329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200" b="1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/>
                <a:ea typeface="Calibri"/>
                <a:cs typeface="Calibri"/>
              </a:rPr>
              <a:t>TYKO:n</a:t>
            </a:r>
            <a:r>
              <a:rPr kumimoji="0" lang="fi-FI" sz="1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/>
                <a:ea typeface="Calibri"/>
                <a:cs typeface="Calibri"/>
              </a:rPr>
              <a:t> esittely</a:t>
            </a:r>
          </a:p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/>
                <a:ea typeface="Calibri"/>
                <a:cs typeface="Calibri"/>
              </a:rPr>
              <a:t>Ryhmänohjauksessa. </a:t>
            </a:r>
            <a:r>
              <a:rPr kumimoji="0" lang="fi-FI" sz="1200" b="1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ptos" panose="020B0004020202020204"/>
                <a:ea typeface="Calibri"/>
                <a:cs typeface="Calibri"/>
              </a:rPr>
              <a:t>Wilma-viesti 2.12. opiskelijoille ja huoltajille.</a:t>
            </a:r>
          </a:p>
        </p:txBody>
      </p:sp>
      <p:sp>
        <p:nvSpPr>
          <p:cNvPr id="11" name="Suorakulmio: Pyöristetyt kulmat 10">
            <a:extLst>
              <a:ext uri="{FF2B5EF4-FFF2-40B4-BE49-F238E27FC236}">
                <a16:creationId xmlns:a16="http://schemas.microsoft.com/office/drawing/2014/main" id="{74C38950-EE59-D6E7-704B-C4A039AEC0D6}"/>
              </a:ext>
            </a:extLst>
          </p:cNvPr>
          <p:cNvSpPr/>
          <p:nvPr/>
        </p:nvSpPr>
        <p:spPr>
          <a:xfrm>
            <a:off x="796948" y="1581151"/>
            <a:ext cx="1033025" cy="1081852"/>
          </a:xfrm>
          <a:prstGeom prst="roundRect">
            <a:avLst/>
          </a:prstGeom>
          <a:ln w="57150"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lIns="91440" tIns="45720" rIns="91440" bIns="45720" rtlCol="0" anchor="ctr"/>
          <a:lstStyle/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4800" b="0" i="0" u="none" strike="noStrike" kern="1200" cap="none" spc="0" normalizeH="0" baseline="0" noProof="0">
                <a:ln>
                  <a:noFill/>
                </a:ln>
                <a:solidFill>
                  <a:srgbClr val="156082">
                    <a:lumMod val="40000"/>
                    <a:lumOff val="60000"/>
                  </a:srgbClr>
                </a:solidFill>
                <a:effectLst/>
                <a:uLnTx/>
                <a:uFillTx/>
                <a:latin typeface="Rockwell"/>
                <a:ea typeface="Calibri"/>
                <a:cs typeface="Calibri"/>
              </a:rPr>
              <a:t>1</a:t>
            </a:r>
          </a:p>
        </p:txBody>
      </p:sp>
      <p:sp>
        <p:nvSpPr>
          <p:cNvPr id="14" name="Suorakulmio: Pyöristetyt kulmat 13">
            <a:extLst>
              <a:ext uri="{FF2B5EF4-FFF2-40B4-BE49-F238E27FC236}">
                <a16:creationId xmlns:a16="http://schemas.microsoft.com/office/drawing/2014/main" id="{6F718C83-8D21-D763-0BA3-31BA62C25AFB}"/>
              </a:ext>
            </a:extLst>
          </p:cNvPr>
          <p:cNvSpPr/>
          <p:nvPr/>
        </p:nvSpPr>
        <p:spPr>
          <a:xfrm>
            <a:off x="5747412" y="1602606"/>
            <a:ext cx="1101945" cy="1081852"/>
          </a:xfrm>
          <a:prstGeom prst="roundRect">
            <a:avLst/>
          </a:prstGeom>
          <a:ln w="57150"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lIns="91440" tIns="45720" rIns="91440" bIns="45720" rtlCol="0" anchor="ctr"/>
          <a:lstStyle/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48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Rockwell"/>
                <a:ea typeface="+mn-ea"/>
                <a:cs typeface="+mn-cs"/>
              </a:rPr>
              <a:t>4</a:t>
            </a:r>
          </a:p>
        </p:txBody>
      </p:sp>
      <p:sp>
        <p:nvSpPr>
          <p:cNvPr id="17" name="Suorakulmio: Pyöristetyt kulmat 16">
            <a:extLst>
              <a:ext uri="{FF2B5EF4-FFF2-40B4-BE49-F238E27FC236}">
                <a16:creationId xmlns:a16="http://schemas.microsoft.com/office/drawing/2014/main" id="{B3DBE765-750B-E32E-8E9E-E1181E90820A}"/>
              </a:ext>
            </a:extLst>
          </p:cNvPr>
          <p:cNvSpPr/>
          <p:nvPr/>
        </p:nvSpPr>
        <p:spPr>
          <a:xfrm>
            <a:off x="4051892" y="1575610"/>
            <a:ext cx="1103842" cy="1081852"/>
          </a:xfrm>
          <a:prstGeom prst="roundRect">
            <a:avLst/>
          </a:prstGeom>
          <a:ln w="57150"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lIns="91440" tIns="45720" rIns="91440" bIns="45720" rtlCol="0" anchor="ctr"/>
          <a:lstStyle/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4800" b="0" i="0" u="none" strike="noStrike" kern="1200" cap="none" spc="0" normalizeH="0" baseline="0" noProof="0">
                <a:ln>
                  <a:noFill/>
                </a:ln>
                <a:solidFill>
                  <a:srgbClr val="156082">
                    <a:lumMod val="40000"/>
                    <a:lumOff val="60000"/>
                  </a:srgbClr>
                </a:solidFill>
                <a:effectLst/>
                <a:uLnTx/>
                <a:uFillTx/>
                <a:latin typeface="Rockwell"/>
                <a:ea typeface="+mn-ea"/>
                <a:cs typeface="+mn-cs"/>
              </a:rPr>
              <a:t>3</a:t>
            </a:r>
          </a:p>
        </p:txBody>
      </p:sp>
      <p:sp>
        <p:nvSpPr>
          <p:cNvPr id="2" name="Tekstiruutu 14">
            <a:extLst>
              <a:ext uri="{FF2B5EF4-FFF2-40B4-BE49-F238E27FC236}">
                <a16:creationId xmlns:a16="http://schemas.microsoft.com/office/drawing/2014/main" id="{DE774A7E-397D-1101-678B-2350BD9F1C09}"/>
              </a:ext>
            </a:extLst>
          </p:cNvPr>
          <p:cNvSpPr txBox="1"/>
          <p:nvPr/>
        </p:nvSpPr>
        <p:spPr>
          <a:xfrm>
            <a:off x="4030354" y="1143859"/>
            <a:ext cx="1146917" cy="400110"/>
          </a:xfrm>
          <a:prstGeom prst="rect">
            <a:avLst/>
          </a:prstGeom>
          <a:noFill/>
        </p:spPr>
        <p:txBody>
          <a:bodyPr wrap="none" lIns="91440" tIns="45720" rIns="91440" bIns="45720" rtlCol="0" anchor="t">
            <a:spAutoFit/>
          </a:bodyPr>
          <a:lstStyle>
            <a:defPPr>
              <a:defRPr lang="fi-FI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2000" b="1" i="0" u="none" strike="noStrike" kern="1200" cap="none" spc="0" normalizeH="0" baseline="0" noProof="0">
                <a:ln>
                  <a:noFill/>
                </a:ln>
                <a:solidFill>
                  <a:srgbClr val="0F9ED5"/>
                </a:solidFill>
                <a:effectLst/>
                <a:uLnTx/>
                <a:uFillTx/>
                <a:latin typeface="Aptos" panose="020B0004020202020204"/>
                <a:ea typeface="+mn-ea"/>
                <a:cs typeface="Calibri"/>
              </a:rPr>
              <a:t>RO 10.2.</a:t>
            </a:r>
            <a:endParaRPr kumimoji="0" lang="fi-FI" sz="1800" b="0" i="0" u="none" strike="noStrike" kern="1200" cap="none" spc="0" normalizeH="0" baseline="0" noProof="0">
              <a:ln>
                <a:noFill/>
              </a:ln>
              <a:solidFill>
                <a:srgbClr val="0F9ED5"/>
              </a:solidFill>
              <a:effectLst/>
              <a:uLnTx/>
              <a:uFillTx/>
              <a:latin typeface="Aptos" panose="020B0004020202020204"/>
              <a:ea typeface="+mn-ea"/>
              <a:cs typeface="+mn-cs"/>
            </a:endParaRPr>
          </a:p>
        </p:txBody>
      </p:sp>
      <p:sp>
        <p:nvSpPr>
          <p:cNvPr id="6" name="Tekstiruutu 18">
            <a:extLst>
              <a:ext uri="{FF2B5EF4-FFF2-40B4-BE49-F238E27FC236}">
                <a16:creationId xmlns:a16="http://schemas.microsoft.com/office/drawing/2014/main" id="{3EE80D2F-5272-CF10-5CFE-D0357CC778A4}"/>
              </a:ext>
            </a:extLst>
          </p:cNvPr>
          <p:cNvSpPr txBox="1"/>
          <p:nvPr/>
        </p:nvSpPr>
        <p:spPr>
          <a:xfrm>
            <a:off x="2326763" y="1117787"/>
            <a:ext cx="1146917" cy="400110"/>
          </a:xfrm>
          <a:prstGeom prst="rect">
            <a:avLst/>
          </a:prstGeom>
          <a:noFill/>
        </p:spPr>
        <p:txBody>
          <a:bodyPr wrap="none" lIns="91440" tIns="45720" rIns="91440" bIns="45720" rtlCol="0" anchor="t">
            <a:spAutoFit/>
          </a:bodyPr>
          <a:lstStyle>
            <a:defPPr>
              <a:defRPr lang="fi-FI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2000" b="1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ptos" panose="020B0004020202020204"/>
                <a:ea typeface="+mn-ea"/>
                <a:cs typeface="+mn-cs"/>
              </a:rPr>
              <a:t>RO 20.1.</a:t>
            </a:r>
          </a:p>
        </p:txBody>
      </p:sp>
      <p:sp>
        <p:nvSpPr>
          <p:cNvPr id="7" name="Tekstiruutu 19">
            <a:extLst>
              <a:ext uri="{FF2B5EF4-FFF2-40B4-BE49-F238E27FC236}">
                <a16:creationId xmlns:a16="http://schemas.microsoft.com/office/drawing/2014/main" id="{A0A38BDB-4149-732B-A33B-5AB100EAFF62}"/>
              </a:ext>
            </a:extLst>
          </p:cNvPr>
          <p:cNvSpPr txBox="1"/>
          <p:nvPr/>
        </p:nvSpPr>
        <p:spPr>
          <a:xfrm>
            <a:off x="7457532" y="1093805"/>
            <a:ext cx="1146917" cy="400110"/>
          </a:xfrm>
          <a:prstGeom prst="rect">
            <a:avLst/>
          </a:prstGeom>
          <a:noFill/>
        </p:spPr>
        <p:txBody>
          <a:bodyPr wrap="none" lIns="91440" tIns="45720" rIns="91440" bIns="45720" rtlCol="0" anchor="t">
            <a:spAutoFit/>
          </a:bodyPr>
          <a:lstStyle>
            <a:defPPr>
              <a:defRPr lang="fi-FI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2000" b="1" i="0" u="none" strike="noStrike" kern="1200" cap="none" spc="0" normalizeH="0" baseline="0" noProof="0">
                <a:ln>
                  <a:noFill/>
                </a:ln>
                <a:solidFill>
                  <a:srgbClr val="0F9ED5"/>
                </a:solidFill>
                <a:effectLst/>
                <a:uLnTx/>
                <a:uFillTx/>
                <a:latin typeface="Aptos" panose="020B0004020202020204"/>
                <a:ea typeface="+mn-ea"/>
                <a:cs typeface="Calibri"/>
              </a:rPr>
              <a:t>RO 12.3.</a:t>
            </a:r>
          </a:p>
        </p:txBody>
      </p:sp>
      <p:sp>
        <p:nvSpPr>
          <p:cNvPr id="9" name="Tekstiruutu 20">
            <a:extLst>
              <a:ext uri="{FF2B5EF4-FFF2-40B4-BE49-F238E27FC236}">
                <a16:creationId xmlns:a16="http://schemas.microsoft.com/office/drawing/2014/main" id="{29FD6AAF-9D99-78CE-93B4-330FC8BABFED}"/>
              </a:ext>
            </a:extLst>
          </p:cNvPr>
          <p:cNvSpPr txBox="1"/>
          <p:nvPr/>
        </p:nvSpPr>
        <p:spPr>
          <a:xfrm>
            <a:off x="8823402" y="1117787"/>
            <a:ext cx="1117614" cy="400110"/>
          </a:xfrm>
          <a:prstGeom prst="rect">
            <a:avLst/>
          </a:prstGeom>
          <a:noFill/>
        </p:spPr>
        <p:txBody>
          <a:bodyPr wrap="none" lIns="91440" tIns="45720" rIns="91440" bIns="45720" rtlCol="0" anchor="t">
            <a:spAutoFit/>
          </a:bodyPr>
          <a:lstStyle>
            <a:defPPr>
              <a:defRPr lang="fi-FI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2000" b="1" i="0" u="none" strike="noStrike" kern="1200" cap="none" spc="0" normalizeH="0" baseline="0" noProof="0">
                <a:ln>
                  <a:noFill/>
                </a:ln>
                <a:solidFill>
                  <a:srgbClr val="0F9ED5"/>
                </a:solidFill>
                <a:effectLst/>
                <a:uLnTx/>
                <a:uFillTx/>
                <a:latin typeface="Aptos" panose="020B0004020202020204"/>
                <a:ea typeface="+mn-ea"/>
                <a:cs typeface="Calibri"/>
              </a:rPr>
              <a:t>       </a:t>
            </a:r>
            <a:r>
              <a:rPr kumimoji="0" lang="fi-FI" sz="20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ptos" panose="020B0004020202020204"/>
                <a:ea typeface="+mn-ea"/>
                <a:cs typeface="Calibri"/>
              </a:rPr>
              <a:t>17.3.</a:t>
            </a:r>
          </a:p>
        </p:txBody>
      </p:sp>
      <p:sp>
        <p:nvSpPr>
          <p:cNvPr id="10" name="Tekstiruutu 21">
            <a:extLst>
              <a:ext uri="{FF2B5EF4-FFF2-40B4-BE49-F238E27FC236}">
                <a16:creationId xmlns:a16="http://schemas.microsoft.com/office/drawing/2014/main" id="{EDDEC0F9-C2A1-0644-AAA1-A59FA5594984}"/>
              </a:ext>
            </a:extLst>
          </p:cNvPr>
          <p:cNvSpPr txBox="1"/>
          <p:nvPr/>
        </p:nvSpPr>
        <p:spPr>
          <a:xfrm>
            <a:off x="10522855" y="1022093"/>
            <a:ext cx="747320" cy="400110"/>
          </a:xfrm>
          <a:prstGeom prst="rect">
            <a:avLst/>
          </a:prstGeom>
          <a:noFill/>
        </p:spPr>
        <p:txBody>
          <a:bodyPr wrap="none" lIns="91440" tIns="45720" rIns="91440" bIns="45720" rtlCol="0" anchor="t">
            <a:spAutoFit/>
          </a:bodyPr>
          <a:lstStyle>
            <a:defPPr>
              <a:defRPr lang="fi-FI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2000" b="1" i="0" u="none" strike="noStrike" kern="1200" cap="none" spc="0" normalizeH="0" baseline="0" noProof="0">
                <a:ln>
                  <a:noFill/>
                </a:ln>
                <a:solidFill>
                  <a:srgbClr val="0F9ED5"/>
                </a:solidFill>
                <a:effectLst/>
                <a:uLnTx/>
                <a:uFillTx/>
                <a:latin typeface="Aptos" panose="020B0004020202020204"/>
                <a:ea typeface="+mn-ea"/>
                <a:cs typeface="+mn-cs"/>
              </a:rPr>
              <a:t>10.4.</a:t>
            </a:r>
          </a:p>
        </p:txBody>
      </p:sp>
      <p:sp>
        <p:nvSpPr>
          <p:cNvPr id="23" name="Tekstiruutu 24">
            <a:extLst>
              <a:ext uri="{FF2B5EF4-FFF2-40B4-BE49-F238E27FC236}">
                <a16:creationId xmlns:a16="http://schemas.microsoft.com/office/drawing/2014/main" id="{73CF170A-A14E-A6CB-3ABB-CA7B4F2E967F}"/>
              </a:ext>
            </a:extLst>
          </p:cNvPr>
          <p:cNvSpPr txBox="1"/>
          <p:nvPr/>
        </p:nvSpPr>
        <p:spPr>
          <a:xfrm>
            <a:off x="3780897" y="2774510"/>
            <a:ext cx="1525168" cy="144655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>
            <a:defPPr>
              <a:defRPr lang="fi-FI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/>
                <a:ea typeface="+mn-ea"/>
                <a:cs typeface="+mn-cs"/>
              </a:rPr>
              <a:t>Ohjatut TET-paikat. Neuvotaan niihin ilmoittautuminen. Ohjevideo.  ilmoittautuminen avautuu klo 16.</a:t>
            </a:r>
            <a:endParaRPr kumimoji="0" lang="fi-FI" sz="12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/>
              <a:ea typeface="Calibri"/>
              <a:cs typeface="Calibri"/>
            </a:endParaRPr>
          </a:p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i-FI" sz="16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/>
              <a:ea typeface="+mn-ea"/>
              <a:cs typeface="+mn-cs"/>
            </a:endParaRPr>
          </a:p>
        </p:txBody>
      </p:sp>
      <p:sp>
        <p:nvSpPr>
          <p:cNvPr id="31" name="Tekstiruutu 25">
            <a:extLst>
              <a:ext uri="{FF2B5EF4-FFF2-40B4-BE49-F238E27FC236}">
                <a16:creationId xmlns:a16="http://schemas.microsoft.com/office/drawing/2014/main" id="{2DFB3E1E-79EB-24F5-0322-D605BC2D6228}"/>
              </a:ext>
            </a:extLst>
          </p:cNvPr>
          <p:cNvSpPr txBox="1"/>
          <p:nvPr/>
        </p:nvSpPr>
        <p:spPr>
          <a:xfrm>
            <a:off x="2263676" y="2769378"/>
            <a:ext cx="1419427" cy="138499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>
            <a:defPPr>
              <a:defRPr lang="fi-FI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/>
                <a:ea typeface="+mn-ea"/>
                <a:cs typeface="+mn-cs"/>
              </a:rPr>
              <a:t>Alkuinfo.</a:t>
            </a:r>
            <a:endParaRPr kumimoji="0" lang="en-US" sz="12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/>
              <a:ea typeface="+mn-ea"/>
              <a:cs typeface="+mn-cs"/>
            </a:endParaRPr>
          </a:p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/>
                <a:ea typeface="+mn-ea"/>
                <a:cs typeface="+mn-cs"/>
              </a:rPr>
              <a:t>Työnhaun ohjeistus ja</a:t>
            </a:r>
            <a:endParaRPr kumimoji="0" lang="fi-FI" sz="12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/>
              <a:ea typeface="Calibri"/>
              <a:cs typeface="Calibri"/>
            </a:endParaRPr>
          </a:p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/>
                <a:ea typeface="+mn-ea"/>
                <a:cs typeface="+mn-cs"/>
              </a:rPr>
              <a:t>Kirjautuminen</a:t>
            </a:r>
            <a:endParaRPr kumimoji="0" lang="fi-FI" sz="12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/>
              <a:ea typeface="Calibri"/>
              <a:cs typeface="Calibri"/>
            </a:endParaRPr>
          </a:p>
          <a:p>
            <a:pPr lvl="0" algn="ctr" defTabSz="914377">
              <a:defRPr/>
            </a:pPr>
            <a:r>
              <a:rPr kumimoji="0" lang="fi-FI" sz="1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/>
                <a:ea typeface="+mn-ea"/>
                <a:cs typeface="+mn-cs"/>
              </a:rPr>
              <a:t> Moodleen. Esitellään ohjatut TET-paikat.</a:t>
            </a:r>
            <a:r>
              <a:rPr lang="fi-FI" sz="1200" b="1">
                <a:solidFill>
                  <a:prstClr val="black"/>
                </a:solidFill>
              </a:rPr>
              <a:t> </a:t>
            </a:r>
            <a:endParaRPr kumimoji="0" lang="fi-FI" sz="12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/>
              <a:ea typeface="+mn-ea"/>
              <a:cs typeface="+mn-cs"/>
            </a:endParaRPr>
          </a:p>
        </p:txBody>
      </p:sp>
      <p:sp>
        <p:nvSpPr>
          <p:cNvPr id="34" name="Tekstiruutu 27">
            <a:extLst>
              <a:ext uri="{FF2B5EF4-FFF2-40B4-BE49-F238E27FC236}">
                <a16:creationId xmlns:a16="http://schemas.microsoft.com/office/drawing/2014/main" id="{F96AF684-A39F-14E9-9CCD-849CA72A5B66}"/>
              </a:ext>
            </a:extLst>
          </p:cNvPr>
          <p:cNvSpPr txBox="1"/>
          <p:nvPr/>
        </p:nvSpPr>
        <p:spPr>
          <a:xfrm>
            <a:off x="7336853" y="2763606"/>
            <a:ext cx="1423949" cy="156966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>
            <a:defPPr>
              <a:defRPr lang="fi-FI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/>
                <a:ea typeface="+mn-ea"/>
                <a:cs typeface="+mn-cs"/>
              </a:rPr>
              <a:t>Työpaikan haun deadline.</a:t>
            </a:r>
            <a:endParaRPr kumimoji="0" lang="fi-FI" sz="12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/>
              <a:ea typeface="Calibri"/>
              <a:cs typeface="Calibri"/>
            </a:endParaRPr>
          </a:p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/>
                <a:ea typeface="+mn-ea"/>
                <a:cs typeface="Calibri"/>
              </a:rPr>
              <a:t> Jos työpaikkaa </a:t>
            </a:r>
          </a:p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/>
                <a:ea typeface="+mn-ea"/>
                <a:cs typeface="Calibri"/>
              </a:rPr>
              <a:t>ei ole, ohjataan työnhakupajaan. Ruokailuihin ilmoittautuminen.</a:t>
            </a:r>
            <a:endParaRPr kumimoji="0" lang="fi-FI" sz="12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/>
              <a:ea typeface="Calibri" panose="020F0502020204030204"/>
              <a:cs typeface="Calibri" panose="020F0502020204030204"/>
            </a:endParaRPr>
          </a:p>
        </p:txBody>
      </p:sp>
      <p:sp>
        <p:nvSpPr>
          <p:cNvPr id="35" name="Tekstiruutu 28">
            <a:extLst>
              <a:ext uri="{FF2B5EF4-FFF2-40B4-BE49-F238E27FC236}">
                <a16:creationId xmlns:a16="http://schemas.microsoft.com/office/drawing/2014/main" id="{0D740259-6600-EF40-711E-1D1E2B14E937}"/>
              </a:ext>
            </a:extLst>
          </p:cNvPr>
          <p:cNvSpPr txBox="1"/>
          <p:nvPr/>
        </p:nvSpPr>
        <p:spPr>
          <a:xfrm>
            <a:off x="10383764" y="2784858"/>
            <a:ext cx="1673873" cy="1200329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>
            <a:defPPr>
              <a:defRPr lang="fi-FI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/>
                <a:ea typeface="+mn-ea"/>
                <a:cs typeface="+mn-cs"/>
              </a:rPr>
              <a:t>Teams-info työelämäviikosta klo 11.30 oppitunnin aluksi. Käytännön ohjeita.</a:t>
            </a:r>
          </a:p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i-FI" sz="12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/>
              <a:ea typeface="Calibri"/>
              <a:cs typeface="Calibri"/>
            </a:endParaRPr>
          </a:p>
        </p:txBody>
      </p:sp>
      <p:sp>
        <p:nvSpPr>
          <p:cNvPr id="51" name="Vuokaaviosymboli: Liitin 50">
            <a:extLst>
              <a:ext uri="{FF2B5EF4-FFF2-40B4-BE49-F238E27FC236}">
                <a16:creationId xmlns:a16="http://schemas.microsoft.com/office/drawing/2014/main" id="{022ECB24-E0D3-E2A4-FEB5-EA7D9E5F902B}"/>
              </a:ext>
            </a:extLst>
          </p:cNvPr>
          <p:cNvSpPr/>
          <p:nvPr/>
        </p:nvSpPr>
        <p:spPr>
          <a:xfrm flipH="1">
            <a:off x="3619925" y="1966020"/>
            <a:ext cx="346364" cy="355023"/>
          </a:xfrm>
          <a:prstGeom prst="flowChartConnector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i-FI" sz="1800" b="0" i="0" u="none" strike="noStrike" kern="1200" cap="none" spc="0" normalizeH="0" baseline="0" noProof="0">
              <a:ln>
                <a:noFill/>
              </a:ln>
              <a:solidFill>
                <a:srgbClr val="C5E0B3"/>
              </a:solidFill>
              <a:effectLst/>
              <a:uLnTx/>
              <a:uFillTx/>
              <a:latin typeface="Aptos" panose="020B0004020202020204"/>
              <a:ea typeface="+mn-ea"/>
              <a:cs typeface="+mn-cs"/>
            </a:endParaRPr>
          </a:p>
        </p:txBody>
      </p:sp>
      <p:sp>
        <p:nvSpPr>
          <p:cNvPr id="52" name="Vuokaaviosymboli: Liitin 51">
            <a:extLst>
              <a:ext uri="{FF2B5EF4-FFF2-40B4-BE49-F238E27FC236}">
                <a16:creationId xmlns:a16="http://schemas.microsoft.com/office/drawing/2014/main" id="{1BD1CC10-81E2-4243-2DBD-914E76FB2827}"/>
              </a:ext>
            </a:extLst>
          </p:cNvPr>
          <p:cNvSpPr/>
          <p:nvPr/>
        </p:nvSpPr>
        <p:spPr>
          <a:xfrm flipH="1">
            <a:off x="1980399" y="1962264"/>
            <a:ext cx="346364" cy="355023"/>
          </a:xfrm>
          <a:prstGeom prst="flowChartConnector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i-FI" sz="1800" b="0" i="0" u="none" strike="noStrike" kern="1200" cap="none" spc="0" normalizeH="0" baseline="0" noProof="0">
              <a:ln>
                <a:noFill/>
              </a:ln>
              <a:solidFill>
                <a:srgbClr val="C5E0B3"/>
              </a:solidFill>
              <a:effectLst/>
              <a:uLnTx/>
              <a:uFillTx/>
              <a:latin typeface="Aptos" panose="020B0004020202020204"/>
              <a:ea typeface="+mn-ea"/>
              <a:cs typeface="+mn-cs"/>
            </a:endParaRPr>
          </a:p>
        </p:txBody>
      </p:sp>
      <p:sp>
        <p:nvSpPr>
          <p:cNvPr id="54" name="Vuokaaviosymboli: Liitin 53">
            <a:extLst>
              <a:ext uri="{FF2B5EF4-FFF2-40B4-BE49-F238E27FC236}">
                <a16:creationId xmlns:a16="http://schemas.microsoft.com/office/drawing/2014/main" id="{1B94D877-C222-B42F-EE29-D7731AD75E88}"/>
              </a:ext>
            </a:extLst>
          </p:cNvPr>
          <p:cNvSpPr/>
          <p:nvPr/>
        </p:nvSpPr>
        <p:spPr>
          <a:xfrm flipH="1">
            <a:off x="5270142" y="1995346"/>
            <a:ext cx="346364" cy="355023"/>
          </a:xfrm>
          <a:prstGeom prst="flowChartConnector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i-FI" sz="1800" b="0" i="0" u="none" strike="noStrike" kern="1200" cap="none" spc="0" normalizeH="0" baseline="0" noProof="0">
              <a:ln>
                <a:noFill/>
              </a:ln>
              <a:solidFill>
                <a:srgbClr val="C5E0B3"/>
              </a:solidFill>
              <a:effectLst/>
              <a:uLnTx/>
              <a:uFillTx/>
              <a:latin typeface="Aptos" panose="020B0004020202020204"/>
              <a:ea typeface="+mn-ea"/>
              <a:cs typeface="+mn-cs"/>
            </a:endParaRPr>
          </a:p>
        </p:txBody>
      </p:sp>
      <p:sp>
        <p:nvSpPr>
          <p:cNvPr id="55" name="Vuokaaviosymboli: Liitin 54">
            <a:extLst>
              <a:ext uri="{FF2B5EF4-FFF2-40B4-BE49-F238E27FC236}">
                <a16:creationId xmlns:a16="http://schemas.microsoft.com/office/drawing/2014/main" id="{0BF59DE6-6516-CC76-0F30-E51FB7BC1605}"/>
              </a:ext>
            </a:extLst>
          </p:cNvPr>
          <p:cNvSpPr/>
          <p:nvPr/>
        </p:nvSpPr>
        <p:spPr>
          <a:xfrm flipH="1">
            <a:off x="8572450" y="1956094"/>
            <a:ext cx="346364" cy="355023"/>
          </a:xfrm>
          <a:prstGeom prst="flowChartConnector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i-FI" sz="1800" b="0" i="0" u="none" strike="noStrike" kern="1200" cap="none" spc="0" normalizeH="0" baseline="0" noProof="0">
              <a:ln>
                <a:noFill/>
              </a:ln>
              <a:solidFill>
                <a:srgbClr val="C5E0B3"/>
              </a:solidFill>
              <a:effectLst/>
              <a:uLnTx/>
              <a:uFillTx/>
              <a:latin typeface="Aptos" panose="020B0004020202020204"/>
              <a:ea typeface="+mn-ea"/>
              <a:cs typeface="+mn-cs"/>
            </a:endParaRPr>
          </a:p>
        </p:txBody>
      </p:sp>
      <p:sp>
        <p:nvSpPr>
          <p:cNvPr id="56" name="Vuokaaviosymboli: Liitin 55">
            <a:extLst>
              <a:ext uri="{FF2B5EF4-FFF2-40B4-BE49-F238E27FC236}">
                <a16:creationId xmlns:a16="http://schemas.microsoft.com/office/drawing/2014/main" id="{6ADD81DE-671D-464A-972F-CAF36E62390A}"/>
              </a:ext>
            </a:extLst>
          </p:cNvPr>
          <p:cNvSpPr/>
          <p:nvPr/>
        </p:nvSpPr>
        <p:spPr>
          <a:xfrm flipH="1">
            <a:off x="10095953" y="1917096"/>
            <a:ext cx="346364" cy="355023"/>
          </a:xfrm>
          <a:prstGeom prst="flowChartConnector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i-FI" sz="1800" b="0" i="0" u="none" strike="noStrike" kern="1200" cap="none" spc="0" normalizeH="0" baseline="0" noProof="0">
              <a:ln>
                <a:noFill/>
              </a:ln>
              <a:solidFill>
                <a:srgbClr val="C5E0B3"/>
              </a:solidFill>
              <a:effectLst/>
              <a:uLnTx/>
              <a:uFillTx/>
              <a:latin typeface="Aptos" panose="020B0004020202020204"/>
              <a:ea typeface="+mn-ea"/>
              <a:cs typeface="+mn-cs"/>
            </a:endParaRPr>
          </a:p>
        </p:txBody>
      </p:sp>
      <p:sp>
        <p:nvSpPr>
          <p:cNvPr id="15" name="Tekstiruutu 14">
            <a:extLst>
              <a:ext uri="{FF2B5EF4-FFF2-40B4-BE49-F238E27FC236}">
                <a16:creationId xmlns:a16="http://schemas.microsoft.com/office/drawing/2014/main" id="{A3AC0BC1-451B-7BD8-1F8A-961B2C647CBB}"/>
              </a:ext>
            </a:extLst>
          </p:cNvPr>
          <p:cNvSpPr txBox="1"/>
          <p:nvPr/>
        </p:nvSpPr>
        <p:spPr>
          <a:xfrm>
            <a:off x="2263675" y="4053344"/>
            <a:ext cx="1419428" cy="400110"/>
          </a:xfrm>
          <a:prstGeom prst="rect">
            <a:avLst/>
          </a:prstGeom>
          <a:noFill/>
        </p:spPr>
        <p:txBody>
          <a:bodyPr wrap="none" lIns="91440" tIns="45720" rIns="91440" bIns="45720" rtlCol="0" anchor="t">
            <a:spAutoFit/>
          </a:bodyPr>
          <a:lstStyle/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2000" b="1" i="0" u="none" strike="noStrike" kern="1200" cap="none" spc="0" normalizeH="0" baseline="0" noProof="0">
                <a:ln>
                  <a:noFill/>
                </a:ln>
                <a:solidFill>
                  <a:srgbClr val="0F9ED5"/>
                </a:solidFill>
                <a:effectLst/>
                <a:uLnTx/>
                <a:uFillTx/>
                <a:latin typeface="Aptos" panose="020B0004020202020204"/>
                <a:ea typeface="Calibri"/>
                <a:cs typeface="Calibri"/>
              </a:rPr>
              <a:t>TYKO 13.4.</a:t>
            </a:r>
          </a:p>
        </p:txBody>
      </p:sp>
      <p:sp>
        <p:nvSpPr>
          <p:cNvPr id="18" name="Tekstiruutu 17">
            <a:extLst>
              <a:ext uri="{FF2B5EF4-FFF2-40B4-BE49-F238E27FC236}">
                <a16:creationId xmlns:a16="http://schemas.microsoft.com/office/drawing/2014/main" id="{7CF52B76-3265-4251-7A17-AE7CCE792135}"/>
              </a:ext>
            </a:extLst>
          </p:cNvPr>
          <p:cNvSpPr txBox="1"/>
          <p:nvPr/>
        </p:nvSpPr>
        <p:spPr>
          <a:xfrm>
            <a:off x="2153581" y="5781417"/>
            <a:ext cx="1491915" cy="646331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/>
                <a:ea typeface="+mn-ea"/>
                <a:cs typeface="+mn-cs"/>
              </a:rPr>
              <a:t>TET-päivä</a:t>
            </a:r>
          </a:p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/>
                <a:ea typeface="+mn-ea"/>
                <a:cs typeface="+mn-cs"/>
              </a:rPr>
              <a:t>omilla työpaikoilla / ohjattu toteutus.</a:t>
            </a:r>
            <a:endParaRPr kumimoji="0" lang="fi-FI" sz="18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/>
              <a:ea typeface="+mn-ea"/>
              <a:cs typeface="+mn-cs"/>
            </a:endParaRPr>
          </a:p>
        </p:txBody>
      </p:sp>
      <p:sp>
        <p:nvSpPr>
          <p:cNvPr id="19" name="Suorakulmio: Pyöristetyt kulmat 18">
            <a:extLst>
              <a:ext uri="{FF2B5EF4-FFF2-40B4-BE49-F238E27FC236}">
                <a16:creationId xmlns:a16="http://schemas.microsoft.com/office/drawing/2014/main" id="{AD382BAF-D587-D8AA-D045-5B5AD00EE2B5}"/>
              </a:ext>
            </a:extLst>
          </p:cNvPr>
          <p:cNvSpPr/>
          <p:nvPr/>
        </p:nvSpPr>
        <p:spPr>
          <a:xfrm>
            <a:off x="2416580" y="4581526"/>
            <a:ext cx="1016000" cy="1081852"/>
          </a:xfrm>
          <a:prstGeom prst="roundRect">
            <a:avLst/>
          </a:prstGeom>
          <a:ln w="57150"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lIns="91440" tIns="45720" rIns="91440" bIns="45720" rtlCol="0" anchor="ctr"/>
          <a:lstStyle/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4800" b="0" i="0" u="none" strike="noStrike" kern="120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Rockwell"/>
                <a:ea typeface="Calibri"/>
                <a:cs typeface="Calibri"/>
              </a:rPr>
              <a:t>8</a:t>
            </a:r>
          </a:p>
        </p:txBody>
      </p:sp>
      <p:sp>
        <p:nvSpPr>
          <p:cNvPr id="20" name="Suorakulmio: Pyöristetyt kulmat 19">
            <a:extLst>
              <a:ext uri="{FF2B5EF4-FFF2-40B4-BE49-F238E27FC236}">
                <a16:creationId xmlns:a16="http://schemas.microsoft.com/office/drawing/2014/main" id="{5C295712-A640-2D67-788A-C7548F9FF15F}"/>
              </a:ext>
            </a:extLst>
          </p:cNvPr>
          <p:cNvSpPr/>
          <p:nvPr/>
        </p:nvSpPr>
        <p:spPr>
          <a:xfrm>
            <a:off x="4112189" y="4587835"/>
            <a:ext cx="1016000" cy="1081852"/>
          </a:xfrm>
          <a:prstGeom prst="roundRect">
            <a:avLst/>
          </a:prstGeom>
          <a:ln w="57150"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lIns="91440" tIns="45720" rIns="91440" bIns="45720" rtlCol="0" anchor="ctr"/>
          <a:lstStyle/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4800" b="0" i="0" u="none" strike="noStrike" kern="120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highlight>
                  <a:srgbClr val="FFFFFF"/>
                </a:highlight>
                <a:uLnTx/>
                <a:uFillTx/>
                <a:latin typeface="Rockwell"/>
                <a:ea typeface="+mn-ea"/>
                <a:cs typeface="+mn-cs"/>
              </a:rPr>
              <a:t>9</a:t>
            </a:r>
          </a:p>
        </p:txBody>
      </p:sp>
      <p:sp>
        <p:nvSpPr>
          <p:cNvPr id="21" name="Suorakulmio: Pyöristetyt kulmat 20">
            <a:extLst>
              <a:ext uri="{FF2B5EF4-FFF2-40B4-BE49-F238E27FC236}">
                <a16:creationId xmlns:a16="http://schemas.microsoft.com/office/drawing/2014/main" id="{9AEF4522-447F-0306-4B2D-68D1C4EB1E40}"/>
              </a:ext>
            </a:extLst>
          </p:cNvPr>
          <p:cNvSpPr/>
          <p:nvPr/>
        </p:nvSpPr>
        <p:spPr>
          <a:xfrm>
            <a:off x="8874209" y="4584241"/>
            <a:ext cx="1016000" cy="1081852"/>
          </a:xfrm>
          <a:prstGeom prst="roundRect">
            <a:avLst/>
          </a:prstGeom>
          <a:ln w="57150"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lIns="91440" tIns="45720" rIns="91440" bIns="45720" rtlCol="0" anchor="ctr"/>
          <a:lstStyle/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4800" b="0" i="0" u="none" strike="noStrike" kern="120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Rockwell"/>
                <a:ea typeface="+mn-ea"/>
                <a:cs typeface="+mn-cs"/>
              </a:rPr>
              <a:t>12</a:t>
            </a:r>
          </a:p>
        </p:txBody>
      </p:sp>
      <p:sp>
        <p:nvSpPr>
          <p:cNvPr id="24" name="Suorakulmio: Pyöristetyt kulmat 23">
            <a:extLst>
              <a:ext uri="{FF2B5EF4-FFF2-40B4-BE49-F238E27FC236}">
                <a16:creationId xmlns:a16="http://schemas.microsoft.com/office/drawing/2014/main" id="{5140DF54-D994-D736-62FF-604B9356E530}"/>
              </a:ext>
            </a:extLst>
          </p:cNvPr>
          <p:cNvSpPr/>
          <p:nvPr/>
        </p:nvSpPr>
        <p:spPr>
          <a:xfrm>
            <a:off x="7297443" y="4585510"/>
            <a:ext cx="1016000" cy="1081852"/>
          </a:xfrm>
          <a:prstGeom prst="roundRect">
            <a:avLst/>
          </a:prstGeom>
          <a:ln w="57150"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lIns="91440" tIns="45720" rIns="91440" bIns="45720" rtlCol="0" anchor="ctr"/>
          <a:lstStyle/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4800" b="0" i="0" u="none" strike="noStrike" kern="120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Rockwell"/>
                <a:ea typeface="+mn-ea"/>
                <a:cs typeface="+mn-cs"/>
              </a:rPr>
              <a:t>11</a:t>
            </a:r>
          </a:p>
        </p:txBody>
      </p:sp>
      <p:sp>
        <p:nvSpPr>
          <p:cNvPr id="27" name="Tekstiruutu 14">
            <a:extLst>
              <a:ext uri="{FF2B5EF4-FFF2-40B4-BE49-F238E27FC236}">
                <a16:creationId xmlns:a16="http://schemas.microsoft.com/office/drawing/2014/main" id="{EACDBA1F-1AC6-3569-0D46-8A8768970242}"/>
              </a:ext>
            </a:extLst>
          </p:cNvPr>
          <p:cNvSpPr txBox="1"/>
          <p:nvPr/>
        </p:nvSpPr>
        <p:spPr>
          <a:xfrm>
            <a:off x="7145210" y="4059162"/>
            <a:ext cx="1419428" cy="400110"/>
          </a:xfrm>
          <a:prstGeom prst="rect">
            <a:avLst/>
          </a:prstGeom>
          <a:noFill/>
        </p:spPr>
        <p:txBody>
          <a:bodyPr wrap="none" lIns="91440" tIns="45720" rIns="91440" bIns="45720" rtlCol="0" anchor="t">
            <a:spAutoFit/>
          </a:bodyPr>
          <a:lstStyle>
            <a:defPPr>
              <a:defRPr lang="fi-FI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2000" b="1" i="0" u="none" strike="noStrike" kern="1200" cap="none" spc="0" normalizeH="0" baseline="0" noProof="0">
                <a:ln>
                  <a:noFill/>
                </a:ln>
                <a:solidFill>
                  <a:srgbClr val="0F9ED5"/>
                </a:solidFill>
                <a:effectLst/>
                <a:uLnTx/>
                <a:uFillTx/>
                <a:latin typeface="Aptos" panose="020B0004020202020204"/>
                <a:ea typeface="Calibri"/>
                <a:cs typeface="Calibri"/>
              </a:rPr>
              <a:t>TYKO 16.4.</a:t>
            </a:r>
          </a:p>
        </p:txBody>
      </p:sp>
      <p:sp>
        <p:nvSpPr>
          <p:cNvPr id="28" name="Tekstiruutu 17">
            <a:extLst>
              <a:ext uri="{FF2B5EF4-FFF2-40B4-BE49-F238E27FC236}">
                <a16:creationId xmlns:a16="http://schemas.microsoft.com/office/drawing/2014/main" id="{6649D857-00C3-D49C-844F-D128816ECDB7}"/>
              </a:ext>
            </a:extLst>
          </p:cNvPr>
          <p:cNvSpPr txBox="1"/>
          <p:nvPr/>
        </p:nvSpPr>
        <p:spPr>
          <a:xfrm>
            <a:off x="3991498" y="4063884"/>
            <a:ext cx="1419428" cy="400110"/>
          </a:xfrm>
          <a:prstGeom prst="rect">
            <a:avLst/>
          </a:prstGeom>
          <a:noFill/>
        </p:spPr>
        <p:txBody>
          <a:bodyPr wrap="none" lIns="91440" tIns="45720" rIns="91440" bIns="45720" rtlCol="0" anchor="t">
            <a:spAutoFit/>
          </a:bodyPr>
          <a:lstStyle>
            <a:defPPr>
              <a:defRPr lang="fi-FI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2000" b="1" i="0" u="none" strike="noStrike" kern="1200" cap="none" spc="0" normalizeH="0" baseline="0" noProof="0">
                <a:ln>
                  <a:noFill/>
                </a:ln>
                <a:solidFill>
                  <a:srgbClr val="0F9ED5"/>
                </a:solidFill>
                <a:effectLst/>
                <a:uLnTx/>
                <a:uFillTx/>
                <a:latin typeface="Aptos" panose="020B0004020202020204"/>
                <a:ea typeface="+mn-ea"/>
                <a:cs typeface="Calibri"/>
              </a:rPr>
              <a:t>TYKO 14.4.</a:t>
            </a:r>
          </a:p>
        </p:txBody>
      </p:sp>
      <p:sp>
        <p:nvSpPr>
          <p:cNvPr id="29" name="Tekstiruutu 18">
            <a:extLst>
              <a:ext uri="{FF2B5EF4-FFF2-40B4-BE49-F238E27FC236}">
                <a16:creationId xmlns:a16="http://schemas.microsoft.com/office/drawing/2014/main" id="{8AE6ED9F-AF2C-89D6-3A97-D2A96D793E9B}"/>
              </a:ext>
            </a:extLst>
          </p:cNvPr>
          <p:cNvSpPr txBox="1"/>
          <p:nvPr/>
        </p:nvSpPr>
        <p:spPr>
          <a:xfrm>
            <a:off x="5602569" y="4063759"/>
            <a:ext cx="1419428" cy="400110"/>
          </a:xfrm>
          <a:prstGeom prst="rect">
            <a:avLst/>
          </a:prstGeom>
          <a:noFill/>
        </p:spPr>
        <p:txBody>
          <a:bodyPr wrap="none" lIns="91440" tIns="45720" rIns="91440" bIns="45720" rtlCol="0" anchor="t">
            <a:spAutoFit/>
          </a:bodyPr>
          <a:lstStyle>
            <a:defPPr>
              <a:defRPr lang="fi-FI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2000" b="1" i="0" u="none" strike="noStrike" kern="1200" cap="none" spc="0" normalizeH="0" baseline="0" noProof="0">
                <a:ln>
                  <a:noFill/>
                </a:ln>
                <a:solidFill>
                  <a:srgbClr val="0F9ED5"/>
                </a:solidFill>
                <a:effectLst/>
                <a:uLnTx/>
                <a:uFillTx/>
                <a:latin typeface="Aptos" panose="020B0004020202020204"/>
                <a:ea typeface="+mn-ea"/>
                <a:cs typeface="+mn-cs"/>
              </a:rPr>
              <a:t>TYKO 15.4.</a:t>
            </a:r>
          </a:p>
        </p:txBody>
      </p:sp>
      <p:sp>
        <p:nvSpPr>
          <p:cNvPr id="36" name="Tekstiruutu 19">
            <a:extLst>
              <a:ext uri="{FF2B5EF4-FFF2-40B4-BE49-F238E27FC236}">
                <a16:creationId xmlns:a16="http://schemas.microsoft.com/office/drawing/2014/main" id="{8886496B-4DE7-8E18-8D66-78E9C3534630}"/>
              </a:ext>
            </a:extLst>
          </p:cNvPr>
          <p:cNvSpPr txBox="1"/>
          <p:nvPr/>
        </p:nvSpPr>
        <p:spPr>
          <a:xfrm>
            <a:off x="8843670" y="4072419"/>
            <a:ext cx="1419428" cy="400110"/>
          </a:xfrm>
          <a:prstGeom prst="rect">
            <a:avLst/>
          </a:prstGeom>
          <a:noFill/>
        </p:spPr>
        <p:txBody>
          <a:bodyPr wrap="none" lIns="91440" tIns="45720" rIns="91440" bIns="45720" rtlCol="0" anchor="t">
            <a:spAutoFit/>
          </a:bodyPr>
          <a:lstStyle>
            <a:defPPr>
              <a:defRPr lang="fi-FI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2000" b="1" i="0" u="none" strike="noStrike" kern="1200" cap="none" spc="0" normalizeH="0" baseline="0" noProof="0">
                <a:ln>
                  <a:noFill/>
                </a:ln>
                <a:solidFill>
                  <a:srgbClr val="0F9ED5"/>
                </a:solidFill>
                <a:effectLst/>
                <a:uLnTx/>
                <a:uFillTx/>
                <a:latin typeface="Aptos" panose="020B0004020202020204"/>
                <a:ea typeface="+mn-ea"/>
                <a:cs typeface="Calibri"/>
              </a:rPr>
              <a:t>TYKO 17.4.</a:t>
            </a:r>
          </a:p>
        </p:txBody>
      </p:sp>
      <p:sp>
        <p:nvSpPr>
          <p:cNvPr id="40" name="Tekstiruutu 23">
            <a:extLst>
              <a:ext uri="{FF2B5EF4-FFF2-40B4-BE49-F238E27FC236}">
                <a16:creationId xmlns:a16="http://schemas.microsoft.com/office/drawing/2014/main" id="{02AEE85B-5953-AF1F-66E2-F3EC46012D57}"/>
              </a:ext>
            </a:extLst>
          </p:cNvPr>
          <p:cNvSpPr txBox="1"/>
          <p:nvPr/>
        </p:nvSpPr>
        <p:spPr>
          <a:xfrm>
            <a:off x="3772008" y="5777246"/>
            <a:ext cx="1534056" cy="646331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>
            <a:defPPr>
              <a:defRPr lang="fi-FI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/>
                <a:ea typeface="+mn-ea"/>
                <a:cs typeface="+mn-cs"/>
              </a:rPr>
              <a:t>TET-päivä</a:t>
            </a:r>
          </a:p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/>
                <a:ea typeface="+mn-ea"/>
                <a:cs typeface="+mn-cs"/>
              </a:rPr>
              <a:t>omilla työpaikoilla / ohjattu toteutus</a:t>
            </a:r>
            <a:endParaRPr kumimoji="0" lang="fi-FI" sz="18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/>
              <a:ea typeface="+mn-ea"/>
              <a:cs typeface="+mn-cs"/>
            </a:endParaRPr>
          </a:p>
        </p:txBody>
      </p:sp>
      <p:sp>
        <p:nvSpPr>
          <p:cNvPr id="41" name="Tekstiruutu 24">
            <a:extLst>
              <a:ext uri="{FF2B5EF4-FFF2-40B4-BE49-F238E27FC236}">
                <a16:creationId xmlns:a16="http://schemas.microsoft.com/office/drawing/2014/main" id="{3EE16818-24B3-4788-F0E2-97C013503C5E}"/>
              </a:ext>
            </a:extLst>
          </p:cNvPr>
          <p:cNvSpPr txBox="1"/>
          <p:nvPr/>
        </p:nvSpPr>
        <p:spPr>
          <a:xfrm>
            <a:off x="7092557" y="5774885"/>
            <a:ext cx="1491915" cy="1077218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>
            <a:defPPr>
              <a:defRPr lang="fi-FI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/>
                <a:ea typeface="+mn-ea"/>
                <a:cs typeface="+mn-cs"/>
              </a:rPr>
              <a:t>Innovaatiopäivä</a:t>
            </a:r>
          </a:p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/>
                <a:ea typeface="+mn-ea"/>
                <a:cs typeface="+mn-cs"/>
              </a:rPr>
              <a:t>Opiskelijat omalla lukiolla, omassa ro-ryhmässä.</a:t>
            </a:r>
            <a:endParaRPr kumimoji="0" lang="fi-FI" sz="12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/>
              <a:ea typeface="+mn-ea"/>
              <a:cs typeface="Calibri"/>
            </a:endParaRPr>
          </a:p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i-FI" sz="16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/>
              <a:ea typeface="+mn-ea"/>
              <a:cs typeface="+mn-cs"/>
            </a:endParaRPr>
          </a:p>
        </p:txBody>
      </p:sp>
      <p:sp>
        <p:nvSpPr>
          <p:cNvPr id="42" name="Tekstiruutu 25">
            <a:extLst>
              <a:ext uri="{FF2B5EF4-FFF2-40B4-BE49-F238E27FC236}">
                <a16:creationId xmlns:a16="http://schemas.microsoft.com/office/drawing/2014/main" id="{BD2256CE-BED7-7D4C-CF33-E93C7AADB363}"/>
              </a:ext>
            </a:extLst>
          </p:cNvPr>
          <p:cNvSpPr txBox="1"/>
          <p:nvPr/>
        </p:nvSpPr>
        <p:spPr>
          <a:xfrm>
            <a:off x="5514605" y="5779280"/>
            <a:ext cx="1491915" cy="646331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>
            <a:defPPr>
              <a:defRPr lang="fi-FI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/>
                <a:ea typeface="+mn-ea"/>
                <a:cs typeface="+mn-cs"/>
              </a:rPr>
              <a:t>Työelämätaidot. Orientaatio innovaatiopäiviin?</a:t>
            </a:r>
            <a:endParaRPr kumimoji="0" lang="fi-FI" sz="18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/>
              <a:ea typeface="+mn-ea"/>
              <a:cs typeface="+mn-cs"/>
            </a:endParaRPr>
          </a:p>
        </p:txBody>
      </p:sp>
      <p:sp>
        <p:nvSpPr>
          <p:cNvPr id="43" name="Tekstiruutu 26">
            <a:extLst>
              <a:ext uri="{FF2B5EF4-FFF2-40B4-BE49-F238E27FC236}">
                <a16:creationId xmlns:a16="http://schemas.microsoft.com/office/drawing/2014/main" id="{B9F0D3E2-50F7-2A8D-9FAC-C25C80AAA6DD}"/>
              </a:ext>
            </a:extLst>
          </p:cNvPr>
          <p:cNvSpPr txBox="1"/>
          <p:nvPr/>
        </p:nvSpPr>
        <p:spPr>
          <a:xfrm>
            <a:off x="8604449" y="5773506"/>
            <a:ext cx="1542287" cy="1015663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>
            <a:defPPr>
              <a:defRPr lang="fi-FI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/>
                <a:ea typeface="+mn-ea"/>
                <a:cs typeface="+mn-cs"/>
              </a:rPr>
              <a:t>Innovaatiopäivä</a:t>
            </a:r>
            <a:endParaRPr kumimoji="0" lang="en-US" sz="12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/>
              <a:ea typeface="Calibri"/>
              <a:cs typeface="Calibri"/>
            </a:endParaRPr>
          </a:p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/>
                <a:ea typeface="+mn-ea"/>
                <a:cs typeface="+mn-cs"/>
              </a:rPr>
              <a:t>Opiskelijat omalla lukiolla, omassa ro-ryhmässä. Loppukoonti.</a:t>
            </a:r>
            <a:endParaRPr kumimoji="0" lang="fi-FI" sz="18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/>
              <a:ea typeface="+mn-ea"/>
              <a:cs typeface="+mn-cs"/>
            </a:endParaRPr>
          </a:p>
        </p:txBody>
      </p:sp>
      <p:sp>
        <p:nvSpPr>
          <p:cNvPr id="46" name="Vuokaaviosymboli: Liitin 45">
            <a:extLst>
              <a:ext uri="{FF2B5EF4-FFF2-40B4-BE49-F238E27FC236}">
                <a16:creationId xmlns:a16="http://schemas.microsoft.com/office/drawing/2014/main" id="{BC0F532D-6193-19F5-E60C-F300B14EDDBE}"/>
              </a:ext>
            </a:extLst>
          </p:cNvPr>
          <p:cNvSpPr/>
          <p:nvPr/>
        </p:nvSpPr>
        <p:spPr>
          <a:xfrm flipH="1">
            <a:off x="3561809" y="4951250"/>
            <a:ext cx="346364" cy="355023"/>
          </a:xfrm>
          <a:prstGeom prst="flowChartConnector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i-FI" sz="1800" b="0" i="0" u="none" strike="noStrike" kern="1200" cap="none" spc="0" normalizeH="0" baseline="0" noProof="0">
              <a:ln>
                <a:noFill/>
              </a:ln>
              <a:solidFill>
                <a:srgbClr val="C5E0B3"/>
              </a:solidFill>
              <a:effectLst/>
              <a:uLnTx/>
              <a:uFillTx/>
              <a:latin typeface="Aptos" panose="020B0004020202020204"/>
              <a:ea typeface="+mn-ea"/>
              <a:cs typeface="+mn-cs"/>
            </a:endParaRPr>
          </a:p>
        </p:txBody>
      </p:sp>
      <p:sp>
        <p:nvSpPr>
          <p:cNvPr id="47" name="Vuokaaviosymboli: Liitin 46">
            <a:extLst>
              <a:ext uri="{FF2B5EF4-FFF2-40B4-BE49-F238E27FC236}">
                <a16:creationId xmlns:a16="http://schemas.microsoft.com/office/drawing/2014/main" id="{7A31520E-0C2B-63DA-4DA5-A08FCB8E80D0}"/>
              </a:ext>
            </a:extLst>
          </p:cNvPr>
          <p:cNvSpPr/>
          <p:nvPr/>
        </p:nvSpPr>
        <p:spPr>
          <a:xfrm flipH="1">
            <a:off x="6778827" y="4944898"/>
            <a:ext cx="346364" cy="355023"/>
          </a:xfrm>
          <a:prstGeom prst="flowChartConnector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i-FI" sz="1800" b="0" i="0" u="none" strike="noStrike" kern="1200" cap="none" spc="0" normalizeH="0" baseline="0" noProof="0">
              <a:ln>
                <a:noFill/>
              </a:ln>
              <a:solidFill>
                <a:srgbClr val="C5E0B3"/>
              </a:solidFill>
              <a:effectLst/>
              <a:uLnTx/>
              <a:uFillTx/>
              <a:latin typeface="Aptos" panose="020B0004020202020204"/>
              <a:ea typeface="+mn-ea"/>
              <a:cs typeface="+mn-cs"/>
            </a:endParaRPr>
          </a:p>
        </p:txBody>
      </p:sp>
      <p:sp>
        <p:nvSpPr>
          <p:cNvPr id="48" name="Vuokaaviosymboli: Liitin 47">
            <a:extLst>
              <a:ext uri="{FF2B5EF4-FFF2-40B4-BE49-F238E27FC236}">
                <a16:creationId xmlns:a16="http://schemas.microsoft.com/office/drawing/2014/main" id="{5EF03789-C763-D3DE-18BE-0286F9EC8457}"/>
              </a:ext>
            </a:extLst>
          </p:cNvPr>
          <p:cNvSpPr/>
          <p:nvPr/>
        </p:nvSpPr>
        <p:spPr>
          <a:xfrm flipH="1">
            <a:off x="5169431" y="4944898"/>
            <a:ext cx="346364" cy="355023"/>
          </a:xfrm>
          <a:prstGeom prst="flowChartConnector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i-FI" sz="1800" b="0" i="0" u="none" strike="noStrike" kern="1200" cap="none" spc="0" normalizeH="0" baseline="0" noProof="0">
              <a:ln>
                <a:noFill/>
              </a:ln>
              <a:solidFill>
                <a:srgbClr val="C5E0B3"/>
              </a:solidFill>
              <a:effectLst/>
              <a:uLnTx/>
              <a:uFillTx/>
              <a:latin typeface="Aptos" panose="020B0004020202020204"/>
              <a:ea typeface="+mn-ea"/>
              <a:cs typeface="+mn-cs"/>
            </a:endParaRPr>
          </a:p>
        </p:txBody>
      </p:sp>
      <p:sp>
        <p:nvSpPr>
          <p:cNvPr id="49" name="Vuokaaviosymboli: Liitin 48">
            <a:extLst>
              <a:ext uri="{FF2B5EF4-FFF2-40B4-BE49-F238E27FC236}">
                <a16:creationId xmlns:a16="http://schemas.microsoft.com/office/drawing/2014/main" id="{D724EB6B-E71F-D054-592C-70017AA4DD08}"/>
              </a:ext>
            </a:extLst>
          </p:cNvPr>
          <p:cNvSpPr/>
          <p:nvPr/>
        </p:nvSpPr>
        <p:spPr>
          <a:xfrm flipH="1">
            <a:off x="8395927" y="4952369"/>
            <a:ext cx="346364" cy="355023"/>
          </a:xfrm>
          <a:prstGeom prst="flowChartConnector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i-FI" sz="1800" b="0" i="0" u="none" strike="noStrike" kern="1200" cap="none" spc="0" normalizeH="0" baseline="0" noProof="0">
              <a:ln>
                <a:noFill/>
              </a:ln>
              <a:solidFill>
                <a:srgbClr val="C5E0B3"/>
              </a:solidFill>
              <a:effectLst/>
              <a:uLnTx/>
              <a:uFillTx/>
              <a:latin typeface="Aptos" panose="020B0004020202020204"/>
              <a:ea typeface="+mn-ea"/>
              <a:cs typeface="+mn-cs"/>
            </a:endParaRPr>
          </a:p>
        </p:txBody>
      </p:sp>
      <p:sp>
        <p:nvSpPr>
          <p:cNvPr id="57" name="Tekstiruutu 24">
            <a:extLst>
              <a:ext uri="{FF2B5EF4-FFF2-40B4-BE49-F238E27FC236}">
                <a16:creationId xmlns:a16="http://schemas.microsoft.com/office/drawing/2014/main" id="{53FC4CEB-4510-58BE-7D7E-DF2C16CDFA17}"/>
              </a:ext>
            </a:extLst>
          </p:cNvPr>
          <p:cNvSpPr txBox="1"/>
          <p:nvPr/>
        </p:nvSpPr>
        <p:spPr>
          <a:xfrm>
            <a:off x="8965543" y="2764985"/>
            <a:ext cx="1419428" cy="1200329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>
            <a:defPPr>
              <a:defRPr lang="fi-FI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/>
                <a:ea typeface="+mn-ea"/>
                <a:cs typeface="+mn-cs"/>
              </a:rPr>
              <a:t>Työnhakupaja.</a:t>
            </a:r>
          </a:p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/>
                <a:ea typeface="+mn-ea"/>
                <a:cs typeface="+mn-cs"/>
              </a:rPr>
              <a:t>Ohjausta työpaikan hakuun tarvittaessa.  Kallaveden lukiolla klo 14.30.</a:t>
            </a:r>
            <a:endParaRPr kumimoji="0" lang="fi-FI" sz="16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/>
              <a:ea typeface="+mn-ea"/>
              <a:cs typeface="+mn-cs"/>
            </a:endParaRPr>
          </a:p>
        </p:txBody>
      </p:sp>
      <p:sp>
        <p:nvSpPr>
          <p:cNvPr id="12" name="Suorakulmio: Pyöristetyt kulmat 11">
            <a:extLst>
              <a:ext uri="{FF2B5EF4-FFF2-40B4-BE49-F238E27FC236}">
                <a16:creationId xmlns:a16="http://schemas.microsoft.com/office/drawing/2014/main" id="{ACF8B965-D9BF-DEA0-44AC-78C35488F529}"/>
              </a:ext>
            </a:extLst>
          </p:cNvPr>
          <p:cNvSpPr/>
          <p:nvPr/>
        </p:nvSpPr>
        <p:spPr>
          <a:xfrm>
            <a:off x="2390740" y="1576858"/>
            <a:ext cx="1164362" cy="1125836"/>
          </a:xfrm>
          <a:prstGeom prst="roundRect">
            <a:avLst/>
          </a:prstGeom>
          <a:ln w="57150"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lIns="91440" tIns="45720" rIns="91440" bIns="45720" rtlCol="0" anchor="ctr"/>
          <a:lstStyle/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48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Rockwell"/>
                <a:ea typeface="+mn-ea"/>
                <a:cs typeface="+mn-cs"/>
              </a:rPr>
              <a:t>2</a:t>
            </a:r>
          </a:p>
        </p:txBody>
      </p:sp>
      <p:sp>
        <p:nvSpPr>
          <p:cNvPr id="13" name="Suorakulmio: Pyöristetyt kulmat 12">
            <a:extLst>
              <a:ext uri="{FF2B5EF4-FFF2-40B4-BE49-F238E27FC236}">
                <a16:creationId xmlns:a16="http://schemas.microsoft.com/office/drawing/2014/main" id="{D6E87CB0-D816-1553-34B9-1EAAB4A9791A}"/>
              </a:ext>
            </a:extLst>
          </p:cNvPr>
          <p:cNvSpPr/>
          <p:nvPr/>
        </p:nvSpPr>
        <p:spPr>
          <a:xfrm>
            <a:off x="8965543" y="1553682"/>
            <a:ext cx="1016002" cy="1081852"/>
          </a:xfrm>
          <a:prstGeom prst="roundRect">
            <a:avLst/>
          </a:prstGeom>
          <a:ln w="57150"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lIns="91440" tIns="45720" rIns="91440" bIns="45720" rtlCol="0" anchor="ctr"/>
          <a:lstStyle/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4800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Rockwell"/>
                <a:ea typeface="+mn-ea"/>
                <a:cs typeface="+mn-cs"/>
              </a:rPr>
              <a:t>6</a:t>
            </a:r>
          </a:p>
        </p:txBody>
      </p:sp>
      <p:sp>
        <p:nvSpPr>
          <p:cNvPr id="26" name="Suorakulmio: Pyöristetyt kulmat 25">
            <a:extLst>
              <a:ext uri="{FF2B5EF4-FFF2-40B4-BE49-F238E27FC236}">
                <a16:creationId xmlns:a16="http://schemas.microsoft.com/office/drawing/2014/main" id="{5EC84B79-75BC-2B7D-502A-4BCDCF27D0B8}"/>
              </a:ext>
            </a:extLst>
          </p:cNvPr>
          <p:cNvSpPr/>
          <p:nvPr/>
        </p:nvSpPr>
        <p:spPr>
          <a:xfrm>
            <a:off x="10522855" y="1553682"/>
            <a:ext cx="1016001" cy="1081852"/>
          </a:xfrm>
          <a:prstGeom prst="roundRect">
            <a:avLst/>
          </a:prstGeom>
          <a:ln w="57150"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lIns="91440" tIns="45720" rIns="91440" bIns="45720" rtlCol="0" anchor="ctr"/>
          <a:lstStyle/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i-FI" sz="4800">
                <a:solidFill>
                  <a:srgbClr val="156082">
                    <a:lumMod val="40000"/>
                    <a:lumOff val="60000"/>
                  </a:srgbClr>
                </a:solidFill>
                <a:latin typeface="Rockwell"/>
              </a:rPr>
              <a:t>7</a:t>
            </a:r>
            <a:endParaRPr kumimoji="0" lang="fi-FI" sz="4800" b="0" i="0" u="none" strike="noStrike" kern="1200" cap="none" spc="0" normalizeH="0" baseline="0" noProof="0">
              <a:ln>
                <a:noFill/>
              </a:ln>
              <a:solidFill>
                <a:srgbClr val="156082">
                  <a:lumMod val="40000"/>
                  <a:lumOff val="60000"/>
                </a:srgbClr>
              </a:solidFill>
              <a:effectLst/>
              <a:uLnTx/>
              <a:uFillTx/>
              <a:latin typeface="Rockwell"/>
              <a:ea typeface="+mn-ea"/>
              <a:cs typeface="+mn-cs"/>
            </a:endParaRPr>
          </a:p>
        </p:txBody>
      </p:sp>
      <p:sp>
        <p:nvSpPr>
          <p:cNvPr id="33" name="Suorakulmio: Pyöristetyt kulmat 32">
            <a:extLst>
              <a:ext uri="{FF2B5EF4-FFF2-40B4-BE49-F238E27FC236}">
                <a16:creationId xmlns:a16="http://schemas.microsoft.com/office/drawing/2014/main" id="{6149531C-2AF7-BE80-220E-7D853589972A}"/>
              </a:ext>
            </a:extLst>
          </p:cNvPr>
          <p:cNvSpPr/>
          <p:nvPr/>
        </p:nvSpPr>
        <p:spPr>
          <a:xfrm>
            <a:off x="5667151" y="4559159"/>
            <a:ext cx="1016000" cy="1081852"/>
          </a:xfrm>
          <a:prstGeom prst="roundRect">
            <a:avLst/>
          </a:prstGeom>
          <a:ln w="57150"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lIns="91440" tIns="45720" rIns="91440" bIns="45720" rtlCol="0" anchor="ctr"/>
          <a:lstStyle/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4800" b="0" i="0" u="none" strike="noStrike" kern="120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Rockwell"/>
                <a:ea typeface="+mn-ea"/>
                <a:cs typeface="+mn-cs"/>
              </a:rPr>
              <a:t>10</a:t>
            </a:r>
          </a:p>
        </p:txBody>
      </p:sp>
      <p:sp>
        <p:nvSpPr>
          <p:cNvPr id="5" name="Vuokaaviosymboli: Liitin 4">
            <a:extLst>
              <a:ext uri="{FF2B5EF4-FFF2-40B4-BE49-F238E27FC236}">
                <a16:creationId xmlns:a16="http://schemas.microsoft.com/office/drawing/2014/main" id="{0DA971C3-8FDD-7708-C4C3-04700192BFFB}"/>
              </a:ext>
            </a:extLst>
          </p:cNvPr>
          <p:cNvSpPr/>
          <p:nvPr/>
        </p:nvSpPr>
        <p:spPr>
          <a:xfrm flipH="1">
            <a:off x="6947080" y="1906476"/>
            <a:ext cx="346364" cy="355023"/>
          </a:xfrm>
          <a:prstGeom prst="flowChartConnector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i-FI" sz="1800" b="0" i="0" u="none" strike="noStrike" kern="1200" cap="none" spc="0" normalizeH="0" baseline="0" noProof="0">
              <a:ln>
                <a:noFill/>
              </a:ln>
              <a:solidFill>
                <a:srgbClr val="C5E0B3"/>
              </a:solidFill>
              <a:effectLst/>
              <a:uLnTx/>
              <a:uFillTx/>
              <a:latin typeface="Aptos" panose="020B0004020202020204"/>
              <a:ea typeface="+mn-ea"/>
              <a:cs typeface="+mn-cs"/>
            </a:endParaRPr>
          </a:p>
        </p:txBody>
      </p:sp>
      <p:sp>
        <p:nvSpPr>
          <p:cNvPr id="39" name="Tekstiruutu 38">
            <a:extLst>
              <a:ext uri="{FF2B5EF4-FFF2-40B4-BE49-F238E27FC236}">
                <a16:creationId xmlns:a16="http://schemas.microsoft.com/office/drawing/2014/main" id="{A420A00E-73DF-93BD-894D-66412E3BCBF3}"/>
              </a:ext>
            </a:extLst>
          </p:cNvPr>
          <p:cNvSpPr txBox="1"/>
          <p:nvPr/>
        </p:nvSpPr>
        <p:spPr>
          <a:xfrm>
            <a:off x="5410926" y="2931859"/>
            <a:ext cx="1734284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/>
                <a:ea typeface="+mn-ea"/>
                <a:cs typeface="+mn-cs"/>
              </a:rPr>
              <a:t>Työpaikkojen tarkistaminen. </a:t>
            </a:r>
          </a:p>
        </p:txBody>
      </p:sp>
      <p:sp>
        <p:nvSpPr>
          <p:cNvPr id="45" name="Tekstiruutu 44">
            <a:extLst>
              <a:ext uri="{FF2B5EF4-FFF2-40B4-BE49-F238E27FC236}">
                <a16:creationId xmlns:a16="http://schemas.microsoft.com/office/drawing/2014/main" id="{48FED441-21AA-C748-1A8A-C4B8C968C9BD}"/>
              </a:ext>
            </a:extLst>
          </p:cNvPr>
          <p:cNvSpPr txBox="1"/>
          <p:nvPr/>
        </p:nvSpPr>
        <p:spPr>
          <a:xfrm>
            <a:off x="5642869" y="1116495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800" b="1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ptos" panose="020B0004020202020204"/>
                <a:ea typeface="+mn-ea"/>
                <a:cs typeface="+mn-cs"/>
              </a:rPr>
              <a:t>RO 25.2.</a:t>
            </a:r>
          </a:p>
        </p:txBody>
      </p:sp>
      <p:sp>
        <p:nvSpPr>
          <p:cNvPr id="50" name="Suorakulmio: Pyöristetyt kulmat 49">
            <a:extLst>
              <a:ext uri="{FF2B5EF4-FFF2-40B4-BE49-F238E27FC236}">
                <a16:creationId xmlns:a16="http://schemas.microsoft.com/office/drawing/2014/main" id="{1B098B26-F1C9-D91A-739E-D15906BC7F21}"/>
              </a:ext>
            </a:extLst>
          </p:cNvPr>
          <p:cNvSpPr/>
          <p:nvPr/>
        </p:nvSpPr>
        <p:spPr>
          <a:xfrm>
            <a:off x="7516180" y="1574902"/>
            <a:ext cx="1016001" cy="1081852"/>
          </a:xfrm>
          <a:prstGeom prst="roundRect">
            <a:avLst/>
          </a:prstGeom>
          <a:ln w="57150"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lIns="91440" tIns="45720" rIns="91440" bIns="45720" rtlCol="0" anchor="ctr"/>
          <a:lstStyle/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4800" b="0" i="0" u="none" strike="noStrike" kern="1200" cap="none" spc="0" normalizeH="0" baseline="0" noProof="0">
                <a:ln>
                  <a:noFill/>
                </a:ln>
                <a:solidFill>
                  <a:srgbClr val="156082">
                    <a:lumMod val="40000"/>
                    <a:lumOff val="60000"/>
                  </a:srgbClr>
                </a:solidFill>
                <a:effectLst/>
                <a:uLnTx/>
                <a:uFillTx/>
                <a:latin typeface="Rockwell"/>
                <a:ea typeface="+mn-ea"/>
                <a:cs typeface="+mn-cs"/>
              </a:rPr>
              <a:t>5</a:t>
            </a:r>
          </a:p>
        </p:txBody>
      </p:sp>
    </p:spTree>
    <p:extLst>
      <p:ext uri="{BB962C8B-B14F-4D97-AF65-F5344CB8AC3E}">
        <p14:creationId xmlns:p14="http://schemas.microsoft.com/office/powerpoint/2010/main" val="115442709"/>
      </p:ext>
    </p:extLst>
  </p:cSld>
  <p:clrMapOvr>
    <a:masterClrMapping/>
  </p:clrMapOvr>
  <p:transition spd="slow">
    <p:wip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5" name="Rectangle 14">
            <a:extLst>
              <a:ext uri="{FF2B5EF4-FFF2-40B4-BE49-F238E27FC236}">
                <a16:creationId xmlns:a16="http://schemas.microsoft.com/office/drawing/2014/main" id="{D009D6D5-DAC2-4A8B-A17A-E206B9012D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B6A8A42A-51F0-52D6-E39D-4906D66E41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1" y="365125"/>
            <a:ext cx="5251316" cy="1807305"/>
          </a:xfrm>
        </p:spPr>
        <p:txBody>
          <a:bodyPr>
            <a:normAutofit/>
          </a:bodyPr>
          <a:lstStyle/>
          <a:p>
            <a:r>
              <a:rPr lang="fi-FI" sz="3400"/>
              <a:t>Miten kannattaa valmistautua TYKO-viikkoon?</a:t>
            </a:r>
            <a:br>
              <a:rPr lang="fi-FI" sz="3400"/>
            </a:br>
            <a:endParaRPr lang="fi-FI" sz="3400"/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FB66F40E-ACDA-3153-07AD-84C1A94C07E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43100"/>
            <a:ext cx="5476875" cy="4549775"/>
          </a:xfr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fi-FI" sz="2000" b="1"/>
              <a:t>Osallistu jokaiseen ryhmänohjaukseen: </a:t>
            </a:r>
            <a:r>
              <a:rPr lang="fi-FI" sz="2000"/>
              <a:t>ryhmänohjauksissa tiedotetaan myös ajankohtaiset TYKO-asiat</a:t>
            </a:r>
          </a:p>
          <a:p>
            <a:r>
              <a:rPr lang="fi-FI" sz="2000"/>
              <a:t>Varsinaisesti TYKO-viikkoon valmistautuminen aloitetaan ryhmänohjauksessa 20.1. 2026</a:t>
            </a:r>
          </a:p>
          <a:p>
            <a:r>
              <a:rPr lang="fi-FI" sz="2000" b="1"/>
              <a:t>Mieti jo nyt, mihin työpaikkaan ja työtehtäviin haluaisit tutustua </a:t>
            </a:r>
            <a:r>
              <a:rPr lang="fi-FI" sz="2000"/>
              <a:t>keväällä kahden päivän ajan​</a:t>
            </a:r>
          </a:p>
          <a:p>
            <a:pPr lvl="1"/>
            <a:r>
              <a:rPr lang="fi-FI" sz="2000"/>
              <a:t>Asiantuntijatehtävät​</a:t>
            </a:r>
          </a:p>
          <a:p>
            <a:pPr lvl="1"/>
            <a:r>
              <a:rPr lang="fi-FI" sz="2000"/>
              <a:t>Ei esim. oma nykyinen työpaikka vaikkapa pikaruokaravintolassa </a:t>
            </a:r>
          </a:p>
          <a:p>
            <a:pPr lvl="1"/>
            <a:r>
              <a:rPr lang="fi-FI" sz="2000"/>
              <a:t>Ei tarvitse olla oma unelma-ammatti​</a:t>
            </a:r>
          </a:p>
        </p:txBody>
      </p:sp>
      <p:pic>
        <p:nvPicPr>
          <p:cNvPr id="4" name="Kuva 3">
            <a:extLst>
              <a:ext uri="{FF2B5EF4-FFF2-40B4-BE49-F238E27FC236}">
                <a16:creationId xmlns:a16="http://schemas.microsoft.com/office/drawing/2014/main" id="{7094AA2E-F467-8119-CF43-D42DF1D89A95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7492" r="19472" b="2"/>
          <a:stretch/>
        </p:blipFill>
        <p:spPr>
          <a:xfrm>
            <a:off x="6229215" y="10"/>
            <a:ext cx="5962785" cy="6857990"/>
          </a:xfrm>
          <a:custGeom>
            <a:avLst/>
            <a:gdLst/>
            <a:ahLst/>
            <a:cxnLst/>
            <a:rect l="l" t="t" r="r" b="b"/>
            <a:pathLst>
              <a:path w="5962785" h="6858000">
                <a:moveTo>
                  <a:pt x="1044839" y="0"/>
                </a:moveTo>
                <a:lnTo>
                  <a:pt x="5962785" y="0"/>
                </a:lnTo>
                <a:lnTo>
                  <a:pt x="5962785" y="6858000"/>
                </a:lnTo>
                <a:lnTo>
                  <a:pt x="1469886" y="6858000"/>
                </a:lnTo>
                <a:lnTo>
                  <a:pt x="1416006" y="6823984"/>
                </a:lnTo>
                <a:cubicBezTo>
                  <a:pt x="1356767" y="6787940"/>
                  <a:pt x="1296437" y="6755500"/>
                  <a:pt x="1232473" y="6733873"/>
                </a:cubicBezTo>
                <a:cubicBezTo>
                  <a:pt x="1145250" y="6705037"/>
                  <a:pt x="1060933" y="6654575"/>
                  <a:pt x="1075471" y="6503186"/>
                </a:cubicBezTo>
                <a:cubicBezTo>
                  <a:pt x="1078378" y="6459932"/>
                  <a:pt x="1055118" y="6427493"/>
                  <a:pt x="1020229" y="6438306"/>
                </a:cubicBezTo>
                <a:cubicBezTo>
                  <a:pt x="953358" y="6459932"/>
                  <a:pt x="921375" y="6398656"/>
                  <a:pt x="883579" y="6351798"/>
                </a:cubicBezTo>
                <a:cubicBezTo>
                  <a:pt x="816707" y="6268895"/>
                  <a:pt x="752743" y="6182387"/>
                  <a:pt x="645167" y="6167969"/>
                </a:cubicBezTo>
                <a:cubicBezTo>
                  <a:pt x="665519" y="6103088"/>
                  <a:pt x="700408" y="6110298"/>
                  <a:pt x="732391" y="6124716"/>
                </a:cubicBezTo>
                <a:cubicBezTo>
                  <a:pt x="816707" y="6160761"/>
                  <a:pt x="901023" y="6200410"/>
                  <a:pt x="985339" y="6236455"/>
                </a:cubicBezTo>
                <a:cubicBezTo>
                  <a:pt x="1040581" y="6258081"/>
                  <a:pt x="1095822" y="6290522"/>
                  <a:pt x="1168509" y="6265291"/>
                </a:cubicBezTo>
                <a:cubicBezTo>
                  <a:pt x="1104545" y="6135530"/>
                  <a:pt x="996969" y="6110298"/>
                  <a:pt x="909746" y="6070649"/>
                </a:cubicBezTo>
                <a:cubicBezTo>
                  <a:pt x="802169" y="6020185"/>
                  <a:pt x="738206" y="5926470"/>
                  <a:pt x="659704" y="5818335"/>
                </a:cubicBezTo>
                <a:cubicBezTo>
                  <a:pt x="738206" y="5789500"/>
                  <a:pt x="787632" y="5868798"/>
                  <a:pt x="851597" y="5865193"/>
                </a:cubicBezTo>
                <a:cubicBezTo>
                  <a:pt x="854504" y="5854380"/>
                  <a:pt x="860319" y="5832753"/>
                  <a:pt x="860319" y="5832753"/>
                </a:cubicBezTo>
                <a:cubicBezTo>
                  <a:pt x="755650" y="5775081"/>
                  <a:pt x="709132" y="5666947"/>
                  <a:pt x="691686" y="5533581"/>
                </a:cubicBezTo>
                <a:cubicBezTo>
                  <a:pt x="685872" y="5465095"/>
                  <a:pt x="648075" y="5443468"/>
                  <a:pt x="610278" y="5411029"/>
                </a:cubicBezTo>
                <a:cubicBezTo>
                  <a:pt x="482350" y="5299289"/>
                  <a:pt x="345700" y="5198364"/>
                  <a:pt x="238123" y="5046976"/>
                </a:cubicBezTo>
                <a:cubicBezTo>
                  <a:pt x="363144" y="5064998"/>
                  <a:pt x="461997" y="5165924"/>
                  <a:pt x="592833" y="5209177"/>
                </a:cubicBezTo>
                <a:cubicBezTo>
                  <a:pt x="488165" y="5043371"/>
                  <a:pt x="351514" y="4956864"/>
                  <a:pt x="226494" y="4855939"/>
                </a:cubicBezTo>
                <a:cubicBezTo>
                  <a:pt x="168344" y="4809081"/>
                  <a:pt x="116011" y="4751408"/>
                  <a:pt x="49139" y="4726177"/>
                </a:cubicBezTo>
                <a:cubicBezTo>
                  <a:pt x="25879" y="4718968"/>
                  <a:pt x="-14825" y="4700947"/>
                  <a:pt x="5527" y="4650483"/>
                </a:cubicBezTo>
                <a:cubicBezTo>
                  <a:pt x="22972" y="4607230"/>
                  <a:pt x="54954" y="4621648"/>
                  <a:pt x="84029" y="4632460"/>
                </a:cubicBezTo>
                <a:cubicBezTo>
                  <a:pt x="153807" y="4661296"/>
                  <a:pt x="229401" y="4661296"/>
                  <a:pt x="325347" y="4661296"/>
                </a:cubicBezTo>
                <a:cubicBezTo>
                  <a:pt x="243939" y="4524326"/>
                  <a:pt x="95658" y="4567580"/>
                  <a:pt x="25879" y="4423401"/>
                </a:cubicBezTo>
                <a:cubicBezTo>
                  <a:pt x="113103" y="4398170"/>
                  <a:pt x="179975" y="4448632"/>
                  <a:pt x="249753" y="4459446"/>
                </a:cubicBezTo>
                <a:cubicBezTo>
                  <a:pt x="313718" y="4470259"/>
                  <a:pt x="328254" y="4445028"/>
                  <a:pt x="313718" y="4365729"/>
                </a:cubicBezTo>
                <a:cubicBezTo>
                  <a:pt x="290458" y="4243177"/>
                  <a:pt x="325347" y="4181900"/>
                  <a:pt x="418386" y="4214341"/>
                </a:cubicBezTo>
                <a:cubicBezTo>
                  <a:pt x="505609" y="4246781"/>
                  <a:pt x="514332" y="4199922"/>
                  <a:pt x="491072" y="4131438"/>
                </a:cubicBezTo>
                <a:cubicBezTo>
                  <a:pt x="456183" y="4030512"/>
                  <a:pt x="493979" y="3951214"/>
                  <a:pt x="520147" y="3864706"/>
                </a:cubicBezTo>
                <a:cubicBezTo>
                  <a:pt x="560851" y="3734945"/>
                  <a:pt x="543407" y="3670064"/>
                  <a:pt x="459090" y="3572743"/>
                </a:cubicBezTo>
                <a:cubicBezTo>
                  <a:pt x="409664" y="3518676"/>
                  <a:pt x="360236" y="3471818"/>
                  <a:pt x="290458" y="3424959"/>
                </a:cubicBezTo>
                <a:cubicBezTo>
                  <a:pt x="450368" y="3399728"/>
                  <a:pt x="284643" y="3313221"/>
                  <a:pt x="339884" y="3259153"/>
                </a:cubicBezTo>
                <a:cubicBezTo>
                  <a:pt x="453275" y="3237527"/>
                  <a:pt x="543407" y="3410542"/>
                  <a:pt x="697501" y="3360078"/>
                </a:cubicBezTo>
                <a:cubicBezTo>
                  <a:pt x="511425" y="3212294"/>
                  <a:pt x="302087" y="3165436"/>
                  <a:pt x="165437" y="2967190"/>
                </a:cubicBezTo>
                <a:cubicBezTo>
                  <a:pt x="197419" y="2923937"/>
                  <a:pt x="229401" y="2967190"/>
                  <a:pt x="255568" y="2949167"/>
                </a:cubicBezTo>
                <a:cubicBezTo>
                  <a:pt x="255568" y="2938354"/>
                  <a:pt x="560851" y="3006840"/>
                  <a:pt x="578296" y="2725691"/>
                </a:cubicBezTo>
                <a:cubicBezTo>
                  <a:pt x="584111" y="2725691"/>
                  <a:pt x="589926" y="2725691"/>
                  <a:pt x="595740" y="2714876"/>
                </a:cubicBezTo>
                <a:cubicBezTo>
                  <a:pt x="627722" y="2675228"/>
                  <a:pt x="598648" y="2581510"/>
                  <a:pt x="650982" y="2574301"/>
                </a:cubicBezTo>
                <a:cubicBezTo>
                  <a:pt x="709132" y="2567092"/>
                  <a:pt x="764373" y="2534653"/>
                  <a:pt x="825429" y="2552674"/>
                </a:cubicBezTo>
                <a:cubicBezTo>
                  <a:pt x="871949" y="2567092"/>
                  <a:pt x="921375" y="2585115"/>
                  <a:pt x="970802" y="2585115"/>
                </a:cubicBezTo>
                <a:cubicBezTo>
                  <a:pt x="1023136" y="2585115"/>
                  <a:pt x="1095822" y="2707668"/>
                  <a:pt x="1127805" y="2545465"/>
                </a:cubicBezTo>
                <a:cubicBezTo>
                  <a:pt x="1127805" y="2538257"/>
                  <a:pt x="1217936" y="2556280"/>
                  <a:pt x="1267362" y="2563488"/>
                </a:cubicBezTo>
                <a:cubicBezTo>
                  <a:pt x="1308067" y="2570698"/>
                  <a:pt x="1357494" y="2603137"/>
                  <a:pt x="1386568" y="2538257"/>
                </a:cubicBezTo>
                <a:cubicBezTo>
                  <a:pt x="1401105" y="2498607"/>
                  <a:pt x="1331326" y="2426518"/>
                  <a:pt x="1270270" y="2419309"/>
                </a:cubicBezTo>
                <a:cubicBezTo>
                  <a:pt x="1215029" y="2412101"/>
                  <a:pt x="1159787" y="2404892"/>
                  <a:pt x="1107453" y="2419309"/>
                </a:cubicBezTo>
                <a:cubicBezTo>
                  <a:pt x="1043489" y="2437331"/>
                  <a:pt x="1008599" y="2408495"/>
                  <a:pt x="991154" y="2343615"/>
                </a:cubicBezTo>
                <a:cubicBezTo>
                  <a:pt x="970802" y="2275131"/>
                  <a:pt x="933005" y="2239085"/>
                  <a:pt x="880671" y="2206645"/>
                </a:cubicBezTo>
                <a:cubicBezTo>
                  <a:pt x="752743" y="2127346"/>
                  <a:pt x="630630" y="2033629"/>
                  <a:pt x="491072" y="1986771"/>
                </a:cubicBezTo>
                <a:cubicBezTo>
                  <a:pt x="464905" y="1979562"/>
                  <a:pt x="432923" y="1965145"/>
                  <a:pt x="421293" y="1903868"/>
                </a:cubicBezTo>
                <a:cubicBezTo>
                  <a:pt x="799262" y="1997584"/>
                  <a:pt x="1142342" y="2239085"/>
                  <a:pt x="1531941" y="2224667"/>
                </a:cubicBezTo>
                <a:cubicBezTo>
                  <a:pt x="1427272" y="2148974"/>
                  <a:pt x="1302252" y="2145369"/>
                  <a:pt x="1188861" y="2091301"/>
                </a:cubicBezTo>
                <a:cubicBezTo>
                  <a:pt x="1270270" y="2051652"/>
                  <a:pt x="1345864" y="2094906"/>
                  <a:pt x="1421458" y="2116532"/>
                </a:cubicBezTo>
                <a:cubicBezTo>
                  <a:pt x="1485422" y="2134554"/>
                  <a:pt x="1543571" y="2138160"/>
                  <a:pt x="1549386" y="2026420"/>
                </a:cubicBezTo>
                <a:cubicBezTo>
                  <a:pt x="1549386" y="2015607"/>
                  <a:pt x="1549386" y="2008398"/>
                  <a:pt x="1549386" y="1997584"/>
                </a:cubicBezTo>
                <a:cubicBezTo>
                  <a:pt x="1526126" y="1950727"/>
                  <a:pt x="1494144" y="1929099"/>
                  <a:pt x="1453440" y="1914682"/>
                </a:cubicBezTo>
                <a:cubicBezTo>
                  <a:pt x="1430180" y="1907473"/>
                  <a:pt x="1398198" y="1893056"/>
                  <a:pt x="1398198" y="1860614"/>
                </a:cubicBezTo>
                <a:cubicBezTo>
                  <a:pt x="1401105" y="1738063"/>
                  <a:pt x="1322604" y="1702018"/>
                  <a:pt x="1247011" y="1665972"/>
                </a:cubicBezTo>
                <a:cubicBezTo>
                  <a:pt x="1287715" y="1604696"/>
                  <a:pt x="1322604" y="1647950"/>
                  <a:pt x="1354586" y="1644345"/>
                </a:cubicBezTo>
                <a:cubicBezTo>
                  <a:pt x="1374939" y="1640741"/>
                  <a:pt x="1395290" y="1637138"/>
                  <a:pt x="1395290" y="1604696"/>
                </a:cubicBezTo>
                <a:cubicBezTo>
                  <a:pt x="1395290" y="1579465"/>
                  <a:pt x="1386568" y="1547025"/>
                  <a:pt x="1366216" y="1547025"/>
                </a:cubicBezTo>
                <a:cubicBezTo>
                  <a:pt x="1238288" y="1543420"/>
                  <a:pt x="1165601" y="1370405"/>
                  <a:pt x="1031858" y="1370405"/>
                </a:cubicBezTo>
                <a:cubicBezTo>
                  <a:pt x="950450" y="1370405"/>
                  <a:pt x="1072563" y="1273083"/>
                  <a:pt x="1005692" y="1233435"/>
                </a:cubicBezTo>
                <a:cubicBezTo>
                  <a:pt x="991154" y="1222621"/>
                  <a:pt x="1046396" y="1208203"/>
                  <a:pt x="1069655" y="1211808"/>
                </a:cubicBezTo>
                <a:cubicBezTo>
                  <a:pt x="1092915" y="1215412"/>
                  <a:pt x="1113268" y="1240644"/>
                  <a:pt x="1142342" y="1222621"/>
                </a:cubicBezTo>
                <a:cubicBezTo>
                  <a:pt x="1156879" y="1157741"/>
                  <a:pt x="1119082" y="1132510"/>
                  <a:pt x="1084193" y="1114487"/>
                </a:cubicBezTo>
                <a:cubicBezTo>
                  <a:pt x="1008599" y="1071234"/>
                  <a:pt x="933005" y="1020771"/>
                  <a:pt x="848689" y="1006353"/>
                </a:cubicBezTo>
                <a:cubicBezTo>
                  <a:pt x="819615" y="1002748"/>
                  <a:pt x="802169" y="984726"/>
                  <a:pt x="805077" y="948681"/>
                </a:cubicBezTo>
                <a:cubicBezTo>
                  <a:pt x="810892" y="901822"/>
                  <a:pt x="839967" y="916240"/>
                  <a:pt x="863226" y="919844"/>
                </a:cubicBezTo>
                <a:cubicBezTo>
                  <a:pt x="877764" y="923450"/>
                  <a:pt x="892301" y="934263"/>
                  <a:pt x="906838" y="909031"/>
                </a:cubicBezTo>
                <a:cubicBezTo>
                  <a:pt x="566666" y="653113"/>
                  <a:pt x="386404" y="667532"/>
                  <a:pt x="5527" y="458471"/>
                </a:cubicBezTo>
                <a:cubicBezTo>
                  <a:pt x="89843" y="418822"/>
                  <a:pt x="150900" y="447658"/>
                  <a:pt x="209049" y="454867"/>
                </a:cubicBezTo>
                <a:cubicBezTo>
                  <a:pt x="354422" y="472890"/>
                  <a:pt x="264290" y="505329"/>
                  <a:pt x="409664" y="526956"/>
                </a:cubicBezTo>
                <a:cubicBezTo>
                  <a:pt x="479443" y="537770"/>
                  <a:pt x="543407" y="573815"/>
                  <a:pt x="621908" y="516143"/>
                </a:cubicBezTo>
                <a:cubicBezTo>
                  <a:pt x="674242" y="476494"/>
                  <a:pt x="758558" y="519747"/>
                  <a:pt x="822522" y="552188"/>
                </a:cubicBezTo>
                <a:cubicBezTo>
                  <a:pt x="874856" y="581024"/>
                  <a:pt x="927190" y="588232"/>
                  <a:pt x="996969" y="552188"/>
                </a:cubicBezTo>
                <a:cubicBezTo>
                  <a:pt x="933005" y="530562"/>
                  <a:pt x="883579" y="512539"/>
                  <a:pt x="834151" y="498120"/>
                </a:cubicBezTo>
                <a:cubicBezTo>
                  <a:pt x="793447" y="487307"/>
                  <a:pt x="770187" y="462076"/>
                  <a:pt x="773095" y="408008"/>
                </a:cubicBezTo>
                <a:cubicBezTo>
                  <a:pt x="773095" y="379172"/>
                  <a:pt x="764373" y="339523"/>
                  <a:pt x="793447" y="325106"/>
                </a:cubicBezTo>
                <a:cubicBezTo>
                  <a:pt x="816707" y="310688"/>
                  <a:pt x="848689" y="325106"/>
                  <a:pt x="860319" y="350336"/>
                </a:cubicBezTo>
                <a:cubicBezTo>
                  <a:pt x="874856" y="397195"/>
                  <a:pt x="889393" y="440449"/>
                  <a:pt x="938820" y="444054"/>
                </a:cubicBezTo>
                <a:cubicBezTo>
                  <a:pt x="1005692" y="451262"/>
                  <a:pt x="967894" y="422426"/>
                  <a:pt x="956265" y="386381"/>
                </a:cubicBezTo>
                <a:cubicBezTo>
                  <a:pt x="944635" y="346733"/>
                  <a:pt x="979525" y="335919"/>
                  <a:pt x="1002784" y="343127"/>
                </a:cubicBezTo>
                <a:cubicBezTo>
                  <a:pt x="1090008" y="375569"/>
                  <a:pt x="1180139" y="317897"/>
                  <a:pt x="1270270" y="364755"/>
                </a:cubicBezTo>
                <a:cubicBezTo>
                  <a:pt x="1247011" y="249411"/>
                  <a:pt x="1197583" y="198949"/>
                  <a:pt x="1092915" y="180926"/>
                </a:cubicBezTo>
                <a:cubicBezTo>
                  <a:pt x="1055118" y="177322"/>
                  <a:pt x="1014414" y="184530"/>
                  <a:pt x="979525" y="152090"/>
                </a:cubicBezTo>
                <a:cubicBezTo>
                  <a:pt x="959172" y="134068"/>
                  <a:pt x="938820" y="112441"/>
                  <a:pt x="953358" y="76396"/>
                </a:cubicBezTo>
                <a:cubicBezTo>
                  <a:pt x="962080" y="51165"/>
                  <a:pt x="985339" y="51165"/>
                  <a:pt x="1005692" y="58373"/>
                </a:cubicBezTo>
                <a:cubicBezTo>
                  <a:pt x="1090008" y="98023"/>
                  <a:pt x="1180139" y="108837"/>
                  <a:pt x="1267362" y="123254"/>
                </a:cubicBezTo>
                <a:cubicBezTo>
                  <a:pt x="1281900" y="126859"/>
                  <a:pt x="1296437" y="134068"/>
                  <a:pt x="1310975" y="98023"/>
                </a:cubicBezTo>
                <a:cubicBezTo>
                  <a:pt x="1260095" y="81803"/>
                  <a:pt x="1209941" y="62879"/>
                  <a:pt x="1159787" y="43505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428867630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79D8080-87B0-F259-547D-D0961C895E2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5" name="Rectangle 14">
            <a:extLst>
              <a:ext uri="{FF2B5EF4-FFF2-40B4-BE49-F238E27FC236}">
                <a16:creationId xmlns:a16="http://schemas.microsoft.com/office/drawing/2014/main" id="{F7BB0A42-FEF8-11E1-7CEE-32340AB5AF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B730722B-7626-0E4F-D960-045EB6B63E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1" y="365125"/>
            <a:ext cx="5251316" cy="1807305"/>
          </a:xfrm>
        </p:spPr>
        <p:txBody>
          <a:bodyPr>
            <a:normAutofit/>
          </a:bodyPr>
          <a:lstStyle/>
          <a:p>
            <a:r>
              <a:rPr lang="fi-FI" sz="3400"/>
              <a:t>Miten kannattaa valmistautua TYKO-viikkoon?</a:t>
            </a:r>
            <a:br>
              <a:rPr lang="fi-FI" sz="3400"/>
            </a:br>
            <a:endParaRPr lang="fi-FI" sz="3400"/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62959F5D-F066-4D20-198D-1A046409EBA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43100"/>
            <a:ext cx="5476875" cy="4549775"/>
          </a:xfrm>
        </p:spPr>
        <p:txBody>
          <a:bodyPr vert="horz" lIns="91440" tIns="45720" rIns="91440" bIns="45720" rtlCol="0" anchor="t">
            <a:noAutofit/>
          </a:bodyPr>
          <a:lstStyle/>
          <a:p>
            <a:endParaRPr lang="fi-FI" sz="2000" b="1"/>
          </a:p>
          <a:p>
            <a:r>
              <a:rPr lang="fi-FI" sz="2000"/>
              <a:t>Mieti, </a:t>
            </a:r>
            <a:r>
              <a:rPr lang="fi-FI" sz="2000" b="1"/>
              <a:t>löytyisikö lähipiiristäsi sopiva työpaikka </a:t>
            </a:r>
            <a:r>
              <a:rPr lang="fi-FI" sz="2000"/>
              <a:t>TET-päiviksi maanantai 13.4. ja tiistai 14.4.</a:t>
            </a:r>
          </a:p>
          <a:p>
            <a:r>
              <a:rPr lang="fi-FI" sz="2000"/>
              <a:t>Saat myöhemmin hakukirjepohjan, ja ohjeistusta, joita voit hyödyntää TET-paikan haussa​</a:t>
            </a:r>
          </a:p>
          <a:p>
            <a:r>
              <a:rPr lang="fi-FI" sz="2000"/>
              <a:t>Työnantajaa voit lähestyä käymällä työpaikalla, lähettämällä sähköpostia tai soittamalla</a:t>
            </a:r>
          </a:p>
        </p:txBody>
      </p:sp>
      <p:pic>
        <p:nvPicPr>
          <p:cNvPr id="4" name="Kuva 3">
            <a:extLst>
              <a:ext uri="{FF2B5EF4-FFF2-40B4-BE49-F238E27FC236}">
                <a16:creationId xmlns:a16="http://schemas.microsoft.com/office/drawing/2014/main" id="{3703D79C-8BED-EF17-2C27-4632060F0812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7492" r="19472" b="2"/>
          <a:stretch/>
        </p:blipFill>
        <p:spPr>
          <a:xfrm>
            <a:off x="6229215" y="10"/>
            <a:ext cx="5962785" cy="6857990"/>
          </a:xfrm>
          <a:custGeom>
            <a:avLst/>
            <a:gdLst/>
            <a:ahLst/>
            <a:cxnLst/>
            <a:rect l="l" t="t" r="r" b="b"/>
            <a:pathLst>
              <a:path w="5962785" h="6858000">
                <a:moveTo>
                  <a:pt x="1044839" y="0"/>
                </a:moveTo>
                <a:lnTo>
                  <a:pt x="5962785" y="0"/>
                </a:lnTo>
                <a:lnTo>
                  <a:pt x="5962785" y="6858000"/>
                </a:lnTo>
                <a:lnTo>
                  <a:pt x="1469886" y="6858000"/>
                </a:lnTo>
                <a:lnTo>
                  <a:pt x="1416006" y="6823984"/>
                </a:lnTo>
                <a:cubicBezTo>
                  <a:pt x="1356767" y="6787940"/>
                  <a:pt x="1296437" y="6755500"/>
                  <a:pt x="1232473" y="6733873"/>
                </a:cubicBezTo>
                <a:cubicBezTo>
                  <a:pt x="1145250" y="6705037"/>
                  <a:pt x="1060933" y="6654575"/>
                  <a:pt x="1075471" y="6503186"/>
                </a:cubicBezTo>
                <a:cubicBezTo>
                  <a:pt x="1078378" y="6459932"/>
                  <a:pt x="1055118" y="6427493"/>
                  <a:pt x="1020229" y="6438306"/>
                </a:cubicBezTo>
                <a:cubicBezTo>
                  <a:pt x="953358" y="6459932"/>
                  <a:pt x="921375" y="6398656"/>
                  <a:pt x="883579" y="6351798"/>
                </a:cubicBezTo>
                <a:cubicBezTo>
                  <a:pt x="816707" y="6268895"/>
                  <a:pt x="752743" y="6182387"/>
                  <a:pt x="645167" y="6167969"/>
                </a:cubicBezTo>
                <a:cubicBezTo>
                  <a:pt x="665519" y="6103088"/>
                  <a:pt x="700408" y="6110298"/>
                  <a:pt x="732391" y="6124716"/>
                </a:cubicBezTo>
                <a:cubicBezTo>
                  <a:pt x="816707" y="6160761"/>
                  <a:pt x="901023" y="6200410"/>
                  <a:pt x="985339" y="6236455"/>
                </a:cubicBezTo>
                <a:cubicBezTo>
                  <a:pt x="1040581" y="6258081"/>
                  <a:pt x="1095822" y="6290522"/>
                  <a:pt x="1168509" y="6265291"/>
                </a:cubicBezTo>
                <a:cubicBezTo>
                  <a:pt x="1104545" y="6135530"/>
                  <a:pt x="996969" y="6110298"/>
                  <a:pt x="909746" y="6070649"/>
                </a:cubicBezTo>
                <a:cubicBezTo>
                  <a:pt x="802169" y="6020185"/>
                  <a:pt x="738206" y="5926470"/>
                  <a:pt x="659704" y="5818335"/>
                </a:cubicBezTo>
                <a:cubicBezTo>
                  <a:pt x="738206" y="5789500"/>
                  <a:pt x="787632" y="5868798"/>
                  <a:pt x="851597" y="5865193"/>
                </a:cubicBezTo>
                <a:cubicBezTo>
                  <a:pt x="854504" y="5854380"/>
                  <a:pt x="860319" y="5832753"/>
                  <a:pt x="860319" y="5832753"/>
                </a:cubicBezTo>
                <a:cubicBezTo>
                  <a:pt x="755650" y="5775081"/>
                  <a:pt x="709132" y="5666947"/>
                  <a:pt x="691686" y="5533581"/>
                </a:cubicBezTo>
                <a:cubicBezTo>
                  <a:pt x="685872" y="5465095"/>
                  <a:pt x="648075" y="5443468"/>
                  <a:pt x="610278" y="5411029"/>
                </a:cubicBezTo>
                <a:cubicBezTo>
                  <a:pt x="482350" y="5299289"/>
                  <a:pt x="345700" y="5198364"/>
                  <a:pt x="238123" y="5046976"/>
                </a:cubicBezTo>
                <a:cubicBezTo>
                  <a:pt x="363144" y="5064998"/>
                  <a:pt x="461997" y="5165924"/>
                  <a:pt x="592833" y="5209177"/>
                </a:cubicBezTo>
                <a:cubicBezTo>
                  <a:pt x="488165" y="5043371"/>
                  <a:pt x="351514" y="4956864"/>
                  <a:pt x="226494" y="4855939"/>
                </a:cubicBezTo>
                <a:cubicBezTo>
                  <a:pt x="168344" y="4809081"/>
                  <a:pt x="116011" y="4751408"/>
                  <a:pt x="49139" y="4726177"/>
                </a:cubicBezTo>
                <a:cubicBezTo>
                  <a:pt x="25879" y="4718968"/>
                  <a:pt x="-14825" y="4700947"/>
                  <a:pt x="5527" y="4650483"/>
                </a:cubicBezTo>
                <a:cubicBezTo>
                  <a:pt x="22972" y="4607230"/>
                  <a:pt x="54954" y="4621648"/>
                  <a:pt x="84029" y="4632460"/>
                </a:cubicBezTo>
                <a:cubicBezTo>
                  <a:pt x="153807" y="4661296"/>
                  <a:pt x="229401" y="4661296"/>
                  <a:pt x="325347" y="4661296"/>
                </a:cubicBezTo>
                <a:cubicBezTo>
                  <a:pt x="243939" y="4524326"/>
                  <a:pt x="95658" y="4567580"/>
                  <a:pt x="25879" y="4423401"/>
                </a:cubicBezTo>
                <a:cubicBezTo>
                  <a:pt x="113103" y="4398170"/>
                  <a:pt x="179975" y="4448632"/>
                  <a:pt x="249753" y="4459446"/>
                </a:cubicBezTo>
                <a:cubicBezTo>
                  <a:pt x="313718" y="4470259"/>
                  <a:pt x="328254" y="4445028"/>
                  <a:pt x="313718" y="4365729"/>
                </a:cubicBezTo>
                <a:cubicBezTo>
                  <a:pt x="290458" y="4243177"/>
                  <a:pt x="325347" y="4181900"/>
                  <a:pt x="418386" y="4214341"/>
                </a:cubicBezTo>
                <a:cubicBezTo>
                  <a:pt x="505609" y="4246781"/>
                  <a:pt x="514332" y="4199922"/>
                  <a:pt x="491072" y="4131438"/>
                </a:cubicBezTo>
                <a:cubicBezTo>
                  <a:pt x="456183" y="4030512"/>
                  <a:pt x="493979" y="3951214"/>
                  <a:pt x="520147" y="3864706"/>
                </a:cubicBezTo>
                <a:cubicBezTo>
                  <a:pt x="560851" y="3734945"/>
                  <a:pt x="543407" y="3670064"/>
                  <a:pt x="459090" y="3572743"/>
                </a:cubicBezTo>
                <a:cubicBezTo>
                  <a:pt x="409664" y="3518676"/>
                  <a:pt x="360236" y="3471818"/>
                  <a:pt x="290458" y="3424959"/>
                </a:cubicBezTo>
                <a:cubicBezTo>
                  <a:pt x="450368" y="3399728"/>
                  <a:pt x="284643" y="3313221"/>
                  <a:pt x="339884" y="3259153"/>
                </a:cubicBezTo>
                <a:cubicBezTo>
                  <a:pt x="453275" y="3237527"/>
                  <a:pt x="543407" y="3410542"/>
                  <a:pt x="697501" y="3360078"/>
                </a:cubicBezTo>
                <a:cubicBezTo>
                  <a:pt x="511425" y="3212294"/>
                  <a:pt x="302087" y="3165436"/>
                  <a:pt x="165437" y="2967190"/>
                </a:cubicBezTo>
                <a:cubicBezTo>
                  <a:pt x="197419" y="2923937"/>
                  <a:pt x="229401" y="2967190"/>
                  <a:pt x="255568" y="2949167"/>
                </a:cubicBezTo>
                <a:cubicBezTo>
                  <a:pt x="255568" y="2938354"/>
                  <a:pt x="560851" y="3006840"/>
                  <a:pt x="578296" y="2725691"/>
                </a:cubicBezTo>
                <a:cubicBezTo>
                  <a:pt x="584111" y="2725691"/>
                  <a:pt x="589926" y="2725691"/>
                  <a:pt x="595740" y="2714876"/>
                </a:cubicBezTo>
                <a:cubicBezTo>
                  <a:pt x="627722" y="2675228"/>
                  <a:pt x="598648" y="2581510"/>
                  <a:pt x="650982" y="2574301"/>
                </a:cubicBezTo>
                <a:cubicBezTo>
                  <a:pt x="709132" y="2567092"/>
                  <a:pt x="764373" y="2534653"/>
                  <a:pt x="825429" y="2552674"/>
                </a:cubicBezTo>
                <a:cubicBezTo>
                  <a:pt x="871949" y="2567092"/>
                  <a:pt x="921375" y="2585115"/>
                  <a:pt x="970802" y="2585115"/>
                </a:cubicBezTo>
                <a:cubicBezTo>
                  <a:pt x="1023136" y="2585115"/>
                  <a:pt x="1095822" y="2707668"/>
                  <a:pt x="1127805" y="2545465"/>
                </a:cubicBezTo>
                <a:cubicBezTo>
                  <a:pt x="1127805" y="2538257"/>
                  <a:pt x="1217936" y="2556280"/>
                  <a:pt x="1267362" y="2563488"/>
                </a:cubicBezTo>
                <a:cubicBezTo>
                  <a:pt x="1308067" y="2570698"/>
                  <a:pt x="1357494" y="2603137"/>
                  <a:pt x="1386568" y="2538257"/>
                </a:cubicBezTo>
                <a:cubicBezTo>
                  <a:pt x="1401105" y="2498607"/>
                  <a:pt x="1331326" y="2426518"/>
                  <a:pt x="1270270" y="2419309"/>
                </a:cubicBezTo>
                <a:cubicBezTo>
                  <a:pt x="1215029" y="2412101"/>
                  <a:pt x="1159787" y="2404892"/>
                  <a:pt x="1107453" y="2419309"/>
                </a:cubicBezTo>
                <a:cubicBezTo>
                  <a:pt x="1043489" y="2437331"/>
                  <a:pt x="1008599" y="2408495"/>
                  <a:pt x="991154" y="2343615"/>
                </a:cubicBezTo>
                <a:cubicBezTo>
                  <a:pt x="970802" y="2275131"/>
                  <a:pt x="933005" y="2239085"/>
                  <a:pt x="880671" y="2206645"/>
                </a:cubicBezTo>
                <a:cubicBezTo>
                  <a:pt x="752743" y="2127346"/>
                  <a:pt x="630630" y="2033629"/>
                  <a:pt x="491072" y="1986771"/>
                </a:cubicBezTo>
                <a:cubicBezTo>
                  <a:pt x="464905" y="1979562"/>
                  <a:pt x="432923" y="1965145"/>
                  <a:pt x="421293" y="1903868"/>
                </a:cubicBezTo>
                <a:cubicBezTo>
                  <a:pt x="799262" y="1997584"/>
                  <a:pt x="1142342" y="2239085"/>
                  <a:pt x="1531941" y="2224667"/>
                </a:cubicBezTo>
                <a:cubicBezTo>
                  <a:pt x="1427272" y="2148974"/>
                  <a:pt x="1302252" y="2145369"/>
                  <a:pt x="1188861" y="2091301"/>
                </a:cubicBezTo>
                <a:cubicBezTo>
                  <a:pt x="1270270" y="2051652"/>
                  <a:pt x="1345864" y="2094906"/>
                  <a:pt x="1421458" y="2116532"/>
                </a:cubicBezTo>
                <a:cubicBezTo>
                  <a:pt x="1485422" y="2134554"/>
                  <a:pt x="1543571" y="2138160"/>
                  <a:pt x="1549386" y="2026420"/>
                </a:cubicBezTo>
                <a:cubicBezTo>
                  <a:pt x="1549386" y="2015607"/>
                  <a:pt x="1549386" y="2008398"/>
                  <a:pt x="1549386" y="1997584"/>
                </a:cubicBezTo>
                <a:cubicBezTo>
                  <a:pt x="1526126" y="1950727"/>
                  <a:pt x="1494144" y="1929099"/>
                  <a:pt x="1453440" y="1914682"/>
                </a:cubicBezTo>
                <a:cubicBezTo>
                  <a:pt x="1430180" y="1907473"/>
                  <a:pt x="1398198" y="1893056"/>
                  <a:pt x="1398198" y="1860614"/>
                </a:cubicBezTo>
                <a:cubicBezTo>
                  <a:pt x="1401105" y="1738063"/>
                  <a:pt x="1322604" y="1702018"/>
                  <a:pt x="1247011" y="1665972"/>
                </a:cubicBezTo>
                <a:cubicBezTo>
                  <a:pt x="1287715" y="1604696"/>
                  <a:pt x="1322604" y="1647950"/>
                  <a:pt x="1354586" y="1644345"/>
                </a:cubicBezTo>
                <a:cubicBezTo>
                  <a:pt x="1374939" y="1640741"/>
                  <a:pt x="1395290" y="1637138"/>
                  <a:pt x="1395290" y="1604696"/>
                </a:cubicBezTo>
                <a:cubicBezTo>
                  <a:pt x="1395290" y="1579465"/>
                  <a:pt x="1386568" y="1547025"/>
                  <a:pt x="1366216" y="1547025"/>
                </a:cubicBezTo>
                <a:cubicBezTo>
                  <a:pt x="1238288" y="1543420"/>
                  <a:pt x="1165601" y="1370405"/>
                  <a:pt x="1031858" y="1370405"/>
                </a:cubicBezTo>
                <a:cubicBezTo>
                  <a:pt x="950450" y="1370405"/>
                  <a:pt x="1072563" y="1273083"/>
                  <a:pt x="1005692" y="1233435"/>
                </a:cubicBezTo>
                <a:cubicBezTo>
                  <a:pt x="991154" y="1222621"/>
                  <a:pt x="1046396" y="1208203"/>
                  <a:pt x="1069655" y="1211808"/>
                </a:cubicBezTo>
                <a:cubicBezTo>
                  <a:pt x="1092915" y="1215412"/>
                  <a:pt x="1113268" y="1240644"/>
                  <a:pt x="1142342" y="1222621"/>
                </a:cubicBezTo>
                <a:cubicBezTo>
                  <a:pt x="1156879" y="1157741"/>
                  <a:pt x="1119082" y="1132510"/>
                  <a:pt x="1084193" y="1114487"/>
                </a:cubicBezTo>
                <a:cubicBezTo>
                  <a:pt x="1008599" y="1071234"/>
                  <a:pt x="933005" y="1020771"/>
                  <a:pt x="848689" y="1006353"/>
                </a:cubicBezTo>
                <a:cubicBezTo>
                  <a:pt x="819615" y="1002748"/>
                  <a:pt x="802169" y="984726"/>
                  <a:pt x="805077" y="948681"/>
                </a:cubicBezTo>
                <a:cubicBezTo>
                  <a:pt x="810892" y="901822"/>
                  <a:pt x="839967" y="916240"/>
                  <a:pt x="863226" y="919844"/>
                </a:cubicBezTo>
                <a:cubicBezTo>
                  <a:pt x="877764" y="923450"/>
                  <a:pt x="892301" y="934263"/>
                  <a:pt x="906838" y="909031"/>
                </a:cubicBezTo>
                <a:cubicBezTo>
                  <a:pt x="566666" y="653113"/>
                  <a:pt x="386404" y="667532"/>
                  <a:pt x="5527" y="458471"/>
                </a:cubicBezTo>
                <a:cubicBezTo>
                  <a:pt x="89843" y="418822"/>
                  <a:pt x="150900" y="447658"/>
                  <a:pt x="209049" y="454867"/>
                </a:cubicBezTo>
                <a:cubicBezTo>
                  <a:pt x="354422" y="472890"/>
                  <a:pt x="264290" y="505329"/>
                  <a:pt x="409664" y="526956"/>
                </a:cubicBezTo>
                <a:cubicBezTo>
                  <a:pt x="479443" y="537770"/>
                  <a:pt x="543407" y="573815"/>
                  <a:pt x="621908" y="516143"/>
                </a:cubicBezTo>
                <a:cubicBezTo>
                  <a:pt x="674242" y="476494"/>
                  <a:pt x="758558" y="519747"/>
                  <a:pt x="822522" y="552188"/>
                </a:cubicBezTo>
                <a:cubicBezTo>
                  <a:pt x="874856" y="581024"/>
                  <a:pt x="927190" y="588232"/>
                  <a:pt x="996969" y="552188"/>
                </a:cubicBezTo>
                <a:cubicBezTo>
                  <a:pt x="933005" y="530562"/>
                  <a:pt x="883579" y="512539"/>
                  <a:pt x="834151" y="498120"/>
                </a:cubicBezTo>
                <a:cubicBezTo>
                  <a:pt x="793447" y="487307"/>
                  <a:pt x="770187" y="462076"/>
                  <a:pt x="773095" y="408008"/>
                </a:cubicBezTo>
                <a:cubicBezTo>
                  <a:pt x="773095" y="379172"/>
                  <a:pt x="764373" y="339523"/>
                  <a:pt x="793447" y="325106"/>
                </a:cubicBezTo>
                <a:cubicBezTo>
                  <a:pt x="816707" y="310688"/>
                  <a:pt x="848689" y="325106"/>
                  <a:pt x="860319" y="350336"/>
                </a:cubicBezTo>
                <a:cubicBezTo>
                  <a:pt x="874856" y="397195"/>
                  <a:pt x="889393" y="440449"/>
                  <a:pt x="938820" y="444054"/>
                </a:cubicBezTo>
                <a:cubicBezTo>
                  <a:pt x="1005692" y="451262"/>
                  <a:pt x="967894" y="422426"/>
                  <a:pt x="956265" y="386381"/>
                </a:cubicBezTo>
                <a:cubicBezTo>
                  <a:pt x="944635" y="346733"/>
                  <a:pt x="979525" y="335919"/>
                  <a:pt x="1002784" y="343127"/>
                </a:cubicBezTo>
                <a:cubicBezTo>
                  <a:pt x="1090008" y="375569"/>
                  <a:pt x="1180139" y="317897"/>
                  <a:pt x="1270270" y="364755"/>
                </a:cubicBezTo>
                <a:cubicBezTo>
                  <a:pt x="1247011" y="249411"/>
                  <a:pt x="1197583" y="198949"/>
                  <a:pt x="1092915" y="180926"/>
                </a:cubicBezTo>
                <a:cubicBezTo>
                  <a:pt x="1055118" y="177322"/>
                  <a:pt x="1014414" y="184530"/>
                  <a:pt x="979525" y="152090"/>
                </a:cubicBezTo>
                <a:cubicBezTo>
                  <a:pt x="959172" y="134068"/>
                  <a:pt x="938820" y="112441"/>
                  <a:pt x="953358" y="76396"/>
                </a:cubicBezTo>
                <a:cubicBezTo>
                  <a:pt x="962080" y="51165"/>
                  <a:pt x="985339" y="51165"/>
                  <a:pt x="1005692" y="58373"/>
                </a:cubicBezTo>
                <a:cubicBezTo>
                  <a:pt x="1090008" y="98023"/>
                  <a:pt x="1180139" y="108837"/>
                  <a:pt x="1267362" y="123254"/>
                </a:cubicBezTo>
                <a:cubicBezTo>
                  <a:pt x="1281900" y="126859"/>
                  <a:pt x="1296437" y="134068"/>
                  <a:pt x="1310975" y="98023"/>
                </a:cubicBezTo>
                <a:cubicBezTo>
                  <a:pt x="1260095" y="81803"/>
                  <a:pt x="1209941" y="62879"/>
                  <a:pt x="1159787" y="43505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426859752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E598F7F-1BE1-A9DA-57FB-D49CE0E9AE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5" name="Rectangle 14">
            <a:extLst>
              <a:ext uri="{FF2B5EF4-FFF2-40B4-BE49-F238E27FC236}">
                <a16:creationId xmlns:a16="http://schemas.microsoft.com/office/drawing/2014/main" id="{ED389762-48A0-1EB3-5634-019C56B3117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3B5AF77B-26D0-6FCE-C795-8928A15EB1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1" y="365125"/>
            <a:ext cx="5251316" cy="1807305"/>
          </a:xfrm>
        </p:spPr>
        <p:txBody>
          <a:bodyPr>
            <a:normAutofit/>
          </a:bodyPr>
          <a:lstStyle/>
          <a:p>
            <a:r>
              <a:rPr lang="en-US" err="1"/>
              <a:t>Palautteita</a:t>
            </a:r>
            <a:r>
              <a:rPr lang="en-US"/>
              <a:t> </a:t>
            </a:r>
            <a:r>
              <a:rPr lang="en-US" err="1"/>
              <a:t>viime</a:t>
            </a:r>
            <a:r>
              <a:rPr lang="en-US"/>
              <a:t> </a:t>
            </a:r>
            <a:r>
              <a:rPr lang="en-US" err="1"/>
              <a:t>kevään</a:t>
            </a:r>
            <a:r>
              <a:rPr lang="en-US"/>
              <a:t> TET-</a:t>
            </a:r>
            <a:r>
              <a:rPr lang="en-US" err="1"/>
              <a:t>viikolta</a:t>
            </a:r>
            <a:endParaRPr lang="fi-FI" err="1"/>
          </a:p>
          <a:p>
            <a:endParaRPr lang="fi-FI" sz="3400"/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FA37DC2B-D49D-0AAE-481B-BD3C34BCCEE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43100"/>
            <a:ext cx="5476875" cy="4549775"/>
          </a:xfrm>
        </p:spPr>
        <p:txBody>
          <a:bodyPr vert="horz" lIns="91440" tIns="45720" rIns="91440" bIns="45720" rtlCol="0" anchor="t">
            <a:noAutofit/>
          </a:bodyPr>
          <a:lstStyle/>
          <a:p>
            <a:endParaRPr lang="fi-FI" sz="2000" b="1"/>
          </a:p>
          <a:p>
            <a:endParaRPr lang="fi-FI" sz="2000"/>
          </a:p>
        </p:txBody>
      </p:sp>
      <p:pic>
        <p:nvPicPr>
          <p:cNvPr id="4" name="Kuva 3">
            <a:extLst>
              <a:ext uri="{FF2B5EF4-FFF2-40B4-BE49-F238E27FC236}">
                <a16:creationId xmlns:a16="http://schemas.microsoft.com/office/drawing/2014/main" id="{81EE3743-5B32-7A8E-9396-0CFBBD8A7616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7492" r="19472" b="2"/>
          <a:stretch/>
        </p:blipFill>
        <p:spPr>
          <a:xfrm>
            <a:off x="6229215" y="10"/>
            <a:ext cx="5962785" cy="6857990"/>
          </a:xfrm>
          <a:custGeom>
            <a:avLst/>
            <a:gdLst/>
            <a:ahLst/>
            <a:cxnLst/>
            <a:rect l="l" t="t" r="r" b="b"/>
            <a:pathLst>
              <a:path w="5962785" h="6858000">
                <a:moveTo>
                  <a:pt x="1044839" y="0"/>
                </a:moveTo>
                <a:lnTo>
                  <a:pt x="5962785" y="0"/>
                </a:lnTo>
                <a:lnTo>
                  <a:pt x="5962785" y="6858000"/>
                </a:lnTo>
                <a:lnTo>
                  <a:pt x="1469886" y="6858000"/>
                </a:lnTo>
                <a:lnTo>
                  <a:pt x="1416006" y="6823984"/>
                </a:lnTo>
                <a:cubicBezTo>
                  <a:pt x="1356767" y="6787940"/>
                  <a:pt x="1296437" y="6755500"/>
                  <a:pt x="1232473" y="6733873"/>
                </a:cubicBezTo>
                <a:cubicBezTo>
                  <a:pt x="1145250" y="6705037"/>
                  <a:pt x="1060933" y="6654575"/>
                  <a:pt x="1075471" y="6503186"/>
                </a:cubicBezTo>
                <a:cubicBezTo>
                  <a:pt x="1078378" y="6459932"/>
                  <a:pt x="1055118" y="6427493"/>
                  <a:pt x="1020229" y="6438306"/>
                </a:cubicBezTo>
                <a:cubicBezTo>
                  <a:pt x="953358" y="6459932"/>
                  <a:pt x="921375" y="6398656"/>
                  <a:pt x="883579" y="6351798"/>
                </a:cubicBezTo>
                <a:cubicBezTo>
                  <a:pt x="816707" y="6268895"/>
                  <a:pt x="752743" y="6182387"/>
                  <a:pt x="645167" y="6167969"/>
                </a:cubicBezTo>
                <a:cubicBezTo>
                  <a:pt x="665519" y="6103088"/>
                  <a:pt x="700408" y="6110298"/>
                  <a:pt x="732391" y="6124716"/>
                </a:cubicBezTo>
                <a:cubicBezTo>
                  <a:pt x="816707" y="6160761"/>
                  <a:pt x="901023" y="6200410"/>
                  <a:pt x="985339" y="6236455"/>
                </a:cubicBezTo>
                <a:cubicBezTo>
                  <a:pt x="1040581" y="6258081"/>
                  <a:pt x="1095822" y="6290522"/>
                  <a:pt x="1168509" y="6265291"/>
                </a:cubicBezTo>
                <a:cubicBezTo>
                  <a:pt x="1104545" y="6135530"/>
                  <a:pt x="996969" y="6110298"/>
                  <a:pt x="909746" y="6070649"/>
                </a:cubicBezTo>
                <a:cubicBezTo>
                  <a:pt x="802169" y="6020185"/>
                  <a:pt x="738206" y="5926470"/>
                  <a:pt x="659704" y="5818335"/>
                </a:cubicBezTo>
                <a:cubicBezTo>
                  <a:pt x="738206" y="5789500"/>
                  <a:pt x="787632" y="5868798"/>
                  <a:pt x="851597" y="5865193"/>
                </a:cubicBezTo>
                <a:cubicBezTo>
                  <a:pt x="854504" y="5854380"/>
                  <a:pt x="860319" y="5832753"/>
                  <a:pt x="860319" y="5832753"/>
                </a:cubicBezTo>
                <a:cubicBezTo>
                  <a:pt x="755650" y="5775081"/>
                  <a:pt x="709132" y="5666947"/>
                  <a:pt x="691686" y="5533581"/>
                </a:cubicBezTo>
                <a:cubicBezTo>
                  <a:pt x="685872" y="5465095"/>
                  <a:pt x="648075" y="5443468"/>
                  <a:pt x="610278" y="5411029"/>
                </a:cubicBezTo>
                <a:cubicBezTo>
                  <a:pt x="482350" y="5299289"/>
                  <a:pt x="345700" y="5198364"/>
                  <a:pt x="238123" y="5046976"/>
                </a:cubicBezTo>
                <a:cubicBezTo>
                  <a:pt x="363144" y="5064998"/>
                  <a:pt x="461997" y="5165924"/>
                  <a:pt x="592833" y="5209177"/>
                </a:cubicBezTo>
                <a:cubicBezTo>
                  <a:pt x="488165" y="5043371"/>
                  <a:pt x="351514" y="4956864"/>
                  <a:pt x="226494" y="4855939"/>
                </a:cubicBezTo>
                <a:cubicBezTo>
                  <a:pt x="168344" y="4809081"/>
                  <a:pt x="116011" y="4751408"/>
                  <a:pt x="49139" y="4726177"/>
                </a:cubicBezTo>
                <a:cubicBezTo>
                  <a:pt x="25879" y="4718968"/>
                  <a:pt x="-14825" y="4700947"/>
                  <a:pt x="5527" y="4650483"/>
                </a:cubicBezTo>
                <a:cubicBezTo>
                  <a:pt x="22972" y="4607230"/>
                  <a:pt x="54954" y="4621648"/>
                  <a:pt x="84029" y="4632460"/>
                </a:cubicBezTo>
                <a:cubicBezTo>
                  <a:pt x="153807" y="4661296"/>
                  <a:pt x="229401" y="4661296"/>
                  <a:pt x="325347" y="4661296"/>
                </a:cubicBezTo>
                <a:cubicBezTo>
                  <a:pt x="243939" y="4524326"/>
                  <a:pt x="95658" y="4567580"/>
                  <a:pt x="25879" y="4423401"/>
                </a:cubicBezTo>
                <a:cubicBezTo>
                  <a:pt x="113103" y="4398170"/>
                  <a:pt x="179975" y="4448632"/>
                  <a:pt x="249753" y="4459446"/>
                </a:cubicBezTo>
                <a:cubicBezTo>
                  <a:pt x="313718" y="4470259"/>
                  <a:pt x="328254" y="4445028"/>
                  <a:pt x="313718" y="4365729"/>
                </a:cubicBezTo>
                <a:cubicBezTo>
                  <a:pt x="290458" y="4243177"/>
                  <a:pt x="325347" y="4181900"/>
                  <a:pt x="418386" y="4214341"/>
                </a:cubicBezTo>
                <a:cubicBezTo>
                  <a:pt x="505609" y="4246781"/>
                  <a:pt x="514332" y="4199922"/>
                  <a:pt x="491072" y="4131438"/>
                </a:cubicBezTo>
                <a:cubicBezTo>
                  <a:pt x="456183" y="4030512"/>
                  <a:pt x="493979" y="3951214"/>
                  <a:pt x="520147" y="3864706"/>
                </a:cubicBezTo>
                <a:cubicBezTo>
                  <a:pt x="560851" y="3734945"/>
                  <a:pt x="543407" y="3670064"/>
                  <a:pt x="459090" y="3572743"/>
                </a:cubicBezTo>
                <a:cubicBezTo>
                  <a:pt x="409664" y="3518676"/>
                  <a:pt x="360236" y="3471818"/>
                  <a:pt x="290458" y="3424959"/>
                </a:cubicBezTo>
                <a:cubicBezTo>
                  <a:pt x="450368" y="3399728"/>
                  <a:pt x="284643" y="3313221"/>
                  <a:pt x="339884" y="3259153"/>
                </a:cubicBezTo>
                <a:cubicBezTo>
                  <a:pt x="453275" y="3237527"/>
                  <a:pt x="543407" y="3410542"/>
                  <a:pt x="697501" y="3360078"/>
                </a:cubicBezTo>
                <a:cubicBezTo>
                  <a:pt x="511425" y="3212294"/>
                  <a:pt x="302087" y="3165436"/>
                  <a:pt x="165437" y="2967190"/>
                </a:cubicBezTo>
                <a:cubicBezTo>
                  <a:pt x="197419" y="2923937"/>
                  <a:pt x="229401" y="2967190"/>
                  <a:pt x="255568" y="2949167"/>
                </a:cubicBezTo>
                <a:cubicBezTo>
                  <a:pt x="255568" y="2938354"/>
                  <a:pt x="560851" y="3006840"/>
                  <a:pt x="578296" y="2725691"/>
                </a:cubicBezTo>
                <a:cubicBezTo>
                  <a:pt x="584111" y="2725691"/>
                  <a:pt x="589926" y="2725691"/>
                  <a:pt x="595740" y="2714876"/>
                </a:cubicBezTo>
                <a:cubicBezTo>
                  <a:pt x="627722" y="2675228"/>
                  <a:pt x="598648" y="2581510"/>
                  <a:pt x="650982" y="2574301"/>
                </a:cubicBezTo>
                <a:cubicBezTo>
                  <a:pt x="709132" y="2567092"/>
                  <a:pt x="764373" y="2534653"/>
                  <a:pt x="825429" y="2552674"/>
                </a:cubicBezTo>
                <a:cubicBezTo>
                  <a:pt x="871949" y="2567092"/>
                  <a:pt x="921375" y="2585115"/>
                  <a:pt x="970802" y="2585115"/>
                </a:cubicBezTo>
                <a:cubicBezTo>
                  <a:pt x="1023136" y="2585115"/>
                  <a:pt x="1095822" y="2707668"/>
                  <a:pt x="1127805" y="2545465"/>
                </a:cubicBezTo>
                <a:cubicBezTo>
                  <a:pt x="1127805" y="2538257"/>
                  <a:pt x="1217936" y="2556280"/>
                  <a:pt x="1267362" y="2563488"/>
                </a:cubicBezTo>
                <a:cubicBezTo>
                  <a:pt x="1308067" y="2570698"/>
                  <a:pt x="1357494" y="2603137"/>
                  <a:pt x="1386568" y="2538257"/>
                </a:cubicBezTo>
                <a:cubicBezTo>
                  <a:pt x="1401105" y="2498607"/>
                  <a:pt x="1331326" y="2426518"/>
                  <a:pt x="1270270" y="2419309"/>
                </a:cubicBezTo>
                <a:cubicBezTo>
                  <a:pt x="1215029" y="2412101"/>
                  <a:pt x="1159787" y="2404892"/>
                  <a:pt x="1107453" y="2419309"/>
                </a:cubicBezTo>
                <a:cubicBezTo>
                  <a:pt x="1043489" y="2437331"/>
                  <a:pt x="1008599" y="2408495"/>
                  <a:pt x="991154" y="2343615"/>
                </a:cubicBezTo>
                <a:cubicBezTo>
                  <a:pt x="970802" y="2275131"/>
                  <a:pt x="933005" y="2239085"/>
                  <a:pt x="880671" y="2206645"/>
                </a:cubicBezTo>
                <a:cubicBezTo>
                  <a:pt x="752743" y="2127346"/>
                  <a:pt x="630630" y="2033629"/>
                  <a:pt x="491072" y="1986771"/>
                </a:cubicBezTo>
                <a:cubicBezTo>
                  <a:pt x="464905" y="1979562"/>
                  <a:pt x="432923" y="1965145"/>
                  <a:pt x="421293" y="1903868"/>
                </a:cubicBezTo>
                <a:cubicBezTo>
                  <a:pt x="799262" y="1997584"/>
                  <a:pt x="1142342" y="2239085"/>
                  <a:pt x="1531941" y="2224667"/>
                </a:cubicBezTo>
                <a:cubicBezTo>
                  <a:pt x="1427272" y="2148974"/>
                  <a:pt x="1302252" y="2145369"/>
                  <a:pt x="1188861" y="2091301"/>
                </a:cubicBezTo>
                <a:cubicBezTo>
                  <a:pt x="1270270" y="2051652"/>
                  <a:pt x="1345864" y="2094906"/>
                  <a:pt x="1421458" y="2116532"/>
                </a:cubicBezTo>
                <a:cubicBezTo>
                  <a:pt x="1485422" y="2134554"/>
                  <a:pt x="1543571" y="2138160"/>
                  <a:pt x="1549386" y="2026420"/>
                </a:cubicBezTo>
                <a:cubicBezTo>
                  <a:pt x="1549386" y="2015607"/>
                  <a:pt x="1549386" y="2008398"/>
                  <a:pt x="1549386" y="1997584"/>
                </a:cubicBezTo>
                <a:cubicBezTo>
                  <a:pt x="1526126" y="1950727"/>
                  <a:pt x="1494144" y="1929099"/>
                  <a:pt x="1453440" y="1914682"/>
                </a:cubicBezTo>
                <a:cubicBezTo>
                  <a:pt x="1430180" y="1907473"/>
                  <a:pt x="1398198" y="1893056"/>
                  <a:pt x="1398198" y="1860614"/>
                </a:cubicBezTo>
                <a:cubicBezTo>
                  <a:pt x="1401105" y="1738063"/>
                  <a:pt x="1322604" y="1702018"/>
                  <a:pt x="1247011" y="1665972"/>
                </a:cubicBezTo>
                <a:cubicBezTo>
                  <a:pt x="1287715" y="1604696"/>
                  <a:pt x="1322604" y="1647950"/>
                  <a:pt x="1354586" y="1644345"/>
                </a:cubicBezTo>
                <a:cubicBezTo>
                  <a:pt x="1374939" y="1640741"/>
                  <a:pt x="1395290" y="1637138"/>
                  <a:pt x="1395290" y="1604696"/>
                </a:cubicBezTo>
                <a:cubicBezTo>
                  <a:pt x="1395290" y="1579465"/>
                  <a:pt x="1386568" y="1547025"/>
                  <a:pt x="1366216" y="1547025"/>
                </a:cubicBezTo>
                <a:cubicBezTo>
                  <a:pt x="1238288" y="1543420"/>
                  <a:pt x="1165601" y="1370405"/>
                  <a:pt x="1031858" y="1370405"/>
                </a:cubicBezTo>
                <a:cubicBezTo>
                  <a:pt x="950450" y="1370405"/>
                  <a:pt x="1072563" y="1273083"/>
                  <a:pt x="1005692" y="1233435"/>
                </a:cubicBezTo>
                <a:cubicBezTo>
                  <a:pt x="991154" y="1222621"/>
                  <a:pt x="1046396" y="1208203"/>
                  <a:pt x="1069655" y="1211808"/>
                </a:cubicBezTo>
                <a:cubicBezTo>
                  <a:pt x="1092915" y="1215412"/>
                  <a:pt x="1113268" y="1240644"/>
                  <a:pt x="1142342" y="1222621"/>
                </a:cubicBezTo>
                <a:cubicBezTo>
                  <a:pt x="1156879" y="1157741"/>
                  <a:pt x="1119082" y="1132510"/>
                  <a:pt x="1084193" y="1114487"/>
                </a:cubicBezTo>
                <a:cubicBezTo>
                  <a:pt x="1008599" y="1071234"/>
                  <a:pt x="933005" y="1020771"/>
                  <a:pt x="848689" y="1006353"/>
                </a:cubicBezTo>
                <a:cubicBezTo>
                  <a:pt x="819615" y="1002748"/>
                  <a:pt x="802169" y="984726"/>
                  <a:pt x="805077" y="948681"/>
                </a:cubicBezTo>
                <a:cubicBezTo>
                  <a:pt x="810892" y="901822"/>
                  <a:pt x="839967" y="916240"/>
                  <a:pt x="863226" y="919844"/>
                </a:cubicBezTo>
                <a:cubicBezTo>
                  <a:pt x="877764" y="923450"/>
                  <a:pt x="892301" y="934263"/>
                  <a:pt x="906838" y="909031"/>
                </a:cubicBezTo>
                <a:cubicBezTo>
                  <a:pt x="566666" y="653113"/>
                  <a:pt x="386404" y="667532"/>
                  <a:pt x="5527" y="458471"/>
                </a:cubicBezTo>
                <a:cubicBezTo>
                  <a:pt x="89843" y="418822"/>
                  <a:pt x="150900" y="447658"/>
                  <a:pt x="209049" y="454867"/>
                </a:cubicBezTo>
                <a:cubicBezTo>
                  <a:pt x="354422" y="472890"/>
                  <a:pt x="264290" y="505329"/>
                  <a:pt x="409664" y="526956"/>
                </a:cubicBezTo>
                <a:cubicBezTo>
                  <a:pt x="479443" y="537770"/>
                  <a:pt x="543407" y="573815"/>
                  <a:pt x="621908" y="516143"/>
                </a:cubicBezTo>
                <a:cubicBezTo>
                  <a:pt x="674242" y="476494"/>
                  <a:pt x="758558" y="519747"/>
                  <a:pt x="822522" y="552188"/>
                </a:cubicBezTo>
                <a:cubicBezTo>
                  <a:pt x="874856" y="581024"/>
                  <a:pt x="927190" y="588232"/>
                  <a:pt x="996969" y="552188"/>
                </a:cubicBezTo>
                <a:cubicBezTo>
                  <a:pt x="933005" y="530562"/>
                  <a:pt x="883579" y="512539"/>
                  <a:pt x="834151" y="498120"/>
                </a:cubicBezTo>
                <a:cubicBezTo>
                  <a:pt x="793447" y="487307"/>
                  <a:pt x="770187" y="462076"/>
                  <a:pt x="773095" y="408008"/>
                </a:cubicBezTo>
                <a:cubicBezTo>
                  <a:pt x="773095" y="379172"/>
                  <a:pt x="764373" y="339523"/>
                  <a:pt x="793447" y="325106"/>
                </a:cubicBezTo>
                <a:cubicBezTo>
                  <a:pt x="816707" y="310688"/>
                  <a:pt x="848689" y="325106"/>
                  <a:pt x="860319" y="350336"/>
                </a:cubicBezTo>
                <a:cubicBezTo>
                  <a:pt x="874856" y="397195"/>
                  <a:pt x="889393" y="440449"/>
                  <a:pt x="938820" y="444054"/>
                </a:cubicBezTo>
                <a:cubicBezTo>
                  <a:pt x="1005692" y="451262"/>
                  <a:pt x="967894" y="422426"/>
                  <a:pt x="956265" y="386381"/>
                </a:cubicBezTo>
                <a:cubicBezTo>
                  <a:pt x="944635" y="346733"/>
                  <a:pt x="979525" y="335919"/>
                  <a:pt x="1002784" y="343127"/>
                </a:cubicBezTo>
                <a:cubicBezTo>
                  <a:pt x="1090008" y="375569"/>
                  <a:pt x="1180139" y="317897"/>
                  <a:pt x="1270270" y="364755"/>
                </a:cubicBezTo>
                <a:cubicBezTo>
                  <a:pt x="1247011" y="249411"/>
                  <a:pt x="1197583" y="198949"/>
                  <a:pt x="1092915" y="180926"/>
                </a:cubicBezTo>
                <a:cubicBezTo>
                  <a:pt x="1055118" y="177322"/>
                  <a:pt x="1014414" y="184530"/>
                  <a:pt x="979525" y="152090"/>
                </a:cubicBezTo>
                <a:cubicBezTo>
                  <a:pt x="959172" y="134068"/>
                  <a:pt x="938820" y="112441"/>
                  <a:pt x="953358" y="76396"/>
                </a:cubicBezTo>
                <a:cubicBezTo>
                  <a:pt x="962080" y="51165"/>
                  <a:pt x="985339" y="51165"/>
                  <a:pt x="1005692" y="58373"/>
                </a:cubicBezTo>
                <a:cubicBezTo>
                  <a:pt x="1090008" y="98023"/>
                  <a:pt x="1180139" y="108837"/>
                  <a:pt x="1267362" y="123254"/>
                </a:cubicBezTo>
                <a:cubicBezTo>
                  <a:pt x="1281900" y="126859"/>
                  <a:pt x="1296437" y="134068"/>
                  <a:pt x="1310975" y="98023"/>
                </a:cubicBezTo>
                <a:cubicBezTo>
                  <a:pt x="1260095" y="81803"/>
                  <a:pt x="1209941" y="62879"/>
                  <a:pt x="1159787" y="43505"/>
                </a:cubicBezTo>
                <a:close/>
              </a:path>
            </a:pathLst>
          </a:cu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3AE62373-0F76-337D-4E97-79115919C488}"/>
              </a:ext>
            </a:extLst>
          </p:cNvPr>
          <p:cNvSpPr txBox="1"/>
          <p:nvPr/>
        </p:nvSpPr>
        <p:spPr>
          <a:xfrm>
            <a:off x="398206" y="2303207"/>
            <a:ext cx="3615814" cy="255454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fi-FI" sz="1600" b="1">
                <a:solidFill>
                  <a:srgbClr val="0070C0"/>
                </a:solidFill>
              </a:rPr>
              <a:t>Innostuin yrittäjyydestä entisestään (ennestään olemassa jo yksi, mutta orientaatiopäivän ansiosta innostuin suunnittelemaan kahta muuta ajatuksissa jo pitkään ollutta yritystä) ja lisäksi varmistuin </a:t>
            </a:r>
            <a:r>
              <a:rPr lang="fi-FI" sz="1600" b="1" err="1">
                <a:solidFill>
                  <a:srgbClr val="0070C0"/>
                </a:solidFill>
              </a:rPr>
              <a:t>KYS:illä</a:t>
            </a:r>
            <a:r>
              <a:rPr lang="fi-FI" sz="1600" b="1">
                <a:solidFill>
                  <a:srgbClr val="0070C0"/>
                </a:solidFill>
              </a:rPr>
              <a:t> ollessani siitä, että terveydenhuoltoala kiinnostaa ja voisin työskennellä myöhemmin alalla.</a:t>
            </a:r>
            <a:r>
              <a:rPr lang="en-US" sz="1600" b="1">
                <a:solidFill>
                  <a:srgbClr val="0070C0"/>
                </a:solidFill>
              </a:rPr>
              <a:t> 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D1DBA23-4961-0B85-75A2-18EE6B37E10C}"/>
              </a:ext>
            </a:extLst>
          </p:cNvPr>
          <p:cNvSpPr txBox="1"/>
          <p:nvPr/>
        </p:nvSpPr>
        <p:spPr>
          <a:xfrm>
            <a:off x="4195917" y="3200400"/>
            <a:ext cx="2030361" cy="120032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fi-FI" b="1" i="1">
                <a:latin typeface="Calibri"/>
                <a:ea typeface="Calibri"/>
                <a:cs typeface="Calibri"/>
              </a:rPr>
              <a:t>Sain lisää varmistusta siitä, mitä haluan tehdä isona.</a:t>
            </a:r>
            <a:endParaRPr lang="en-US" b="1" i="1">
              <a:latin typeface="Calibri"/>
              <a:ea typeface="Calibri"/>
              <a:cs typeface="Calibri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B4499F8-9233-8C6B-0AE5-F0E89155E935}"/>
              </a:ext>
            </a:extLst>
          </p:cNvPr>
          <p:cNvSpPr txBox="1"/>
          <p:nvPr/>
        </p:nvSpPr>
        <p:spPr>
          <a:xfrm>
            <a:off x="398207" y="4884174"/>
            <a:ext cx="5828071" cy="1477328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fi-FI" b="1">
                <a:solidFill>
                  <a:srgbClr val="7030A0"/>
                </a:solidFill>
                <a:latin typeface="Sitka Text"/>
              </a:rPr>
              <a:t>TYKO-viikko oli hyödyllinen, koska sain harjoittaa ryhmätyötaitoja paljon paremmin kuin normaalilla kouluviikolla. Ryhmätyötaidot ovat niin tärkeitä, että niitä pitäisi normaalissakin koulunkäynnissä korostaa enemmän.</a:t>
            </a:r>
            <a:endParaRPr lang="en-US" b="1">
              <a:solidFill>
                <a:srgbClr val="7030A0"/>
              </a:solidFill>
              <a:latin typeface="Sitka Text"/>
            </a:endParaRPr>
          </a:p>
        </p:txBody>
      </p:sp>
    </p:spTree>
    <p:extLst>
      <p:ext uri="{BB962C8B-B14F-4D97-AF65-F5344CB8AC3E}">
        <p14:creationId xmlns:p14="http://schemas.microsoft.com/office/powerpoint/2010/main" val="136492316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-te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ptos" panose="020B0004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2_Office-te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1e428805-83ce-4f51-87a8-ec65c43d82a7" xsi:nil="true"/>
    <lcf76f155ced4ddcb4097134ff3c332f xmlns="4a0fd3cd-7add-4d4c-9183-e8abd3b11912">
      <Terms xmlns="http://schemas.microsoft.com/office/infopath/2007/PartnerControls"/>
    </lcf76f155ced4ddcb4097134ff3c332f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Asiakirja" ma:contentTypeID="0x0101007BDCCA39956E0F4383DE613E205C8476" ma:contentTypeVersion="19" ma:contentTypeDescription="Luo uusi asiakirja." ma:contentTypeScope="" ma:versionID="494e0ebe9c368110ea77db5624ae486b">
  <xsd:schema xmlns:xsd="http://www.w3.org/2001/XMLSchema" xmlns:xs="http://www.w3.org/2001/XMLSchema" xmlns:p="http://schemas.microsoft.com/office/2006/metadata/properties" xmlns:ns2="4a0fd3cd-7add-4d4c-9183-e8abd3b11912" xmlns:ns3="1e428805-83ce-4f51-87a8-ec65c43d82a7" targetNamespace="http://schemas.microsoft.com/office/2006/metadata/properties" ma:root="true" ma:fieldsID="62feacc85a69afedd712ef409f5cea4b" ns2:_="" ns3:_="">
    <xsd:import namespace="4a0fd3cd-7add-4d4c-9183-e8abd3b11912"/>
    <xsd:import namespace="1e428805-83ce-4f51-87a8-ec65c43d82a7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MediaServiceDateTaken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ServiceAutoKeyPoints" minOccurs="0"/>
                <xsd:element ref="ns2:MediaServiceKeyPoints" minOccurs="0"/>
                <xsd:element ref="ns2:lcf76f155ced4ddcb4097134ff3c332f" minOccurs="0"/>
                <xsd:element ref="ns3:TaxCatchAll" minOccurs="0"/>
                <xsd:element ref="ns2:MediaServiceLocation" minOccurs="0"/>
                <xsd:element ref="ns2:MediaServiceObjectDetectorVersions" minOccurs="0"/>
                <xsd:element ref="ns2:MediaServiceSearchProperties" minOccurs="0"/>
                <xsd:element ref="ns2:MediaLengthInSecond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a0fd3cd-7add-4d4c-9183-e8abd3b1191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3" nillable="true" ma:displayName="Tags" ma:internalName="MediaServiceAutoTags" ma:readOnly="true">
      <xsd:simpleType>
        <xsd:restriction base="dms:Text"/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AutoKeyPoints" ma:index="17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8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lcf76f155ced4ddcb4097134ff3c332f" ma:index="20" nillable="true" ma:taxonomy="true" ma:internalName="lcf76f155ced4ddcb4097134ff3c332f" ma:taxonomyFieldName="MediaServiceImageTags" ma:displayName="Kuvien tunnisteet" ma:readOnly="false" ma:fieldId="{5cf76f15-5ced-4ddc-b409-7134ff3c332f}" ma:taxonomyMulti="true" ma:sspId="2ca23e9f-5bb7-45a7-a786-b66e23a87c42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Location" ma:index="22" nillable="true" ma:displayName="Location" ma:indexed="true" ma:internalName="MediaServiceLocation" ma:readOnly="true">
      <xsd:simpleType>
        <xsd:restriction base="dms:Text"/>
      </xsd:simpleType>
    </xsd:element>
    <xsd:element name="MediaServiceObjectDetectorVersions" ma:index="23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4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LengthInSeconds" ma:index="25" nillable="true" ma:displayName="MediaLengthInSeconds" ma:hidden="true" ma:internalName="MediaLengthInSeconds" ma:readOnly="true">
      <xsd:simpleType>
        <xsd:restriction base="dms:Unknown"/>
      </xsd:simpleType>
    </xsd:element>
    <xsd:element name="MediaServiceBillingMetadata" ma:index="26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e428805-83ce-4f51-87a8-ec65c43d82a7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Jaettu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Jakamisen tiedot" ma:internalName="SharedWithDetails" ma:readOnly="true">
      <xsd:simpleType>
        <xsd:restriction base="dms:Note">
          <xsd:maxLength value="255"/>
        </xsd:restriction>
      </xsd:simpleType>
    </xsd:element>
    <xsd:element name="TaxCatchAll" ma:index="21" nillable="true" ma:displayName="Taxonomy Catch All Column" ma:hidden="true" ma:list="{07ceb9e9-d589-4004-95b9-e1fda6debce6}" ma:internalName="TaxCatchAll" ma:showField="CatchAllData" ma:web="1e428805-83ce-4f51-87a8-ec65c43d82a7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Sisältölaji"/>
        <xsd:element ref="dc:title" minOccurs="0" maxOccurs="1" ma:index="4" ma:displayName="Otsikk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CA2EAB4E-2532-4C7A-812D-4D587CE15166}">
  <ds:schemaRefs>
    <ds:schemaRef ds:uri="1e428805-83ce-4f51-87a8-ec65c43d82a7"/>
    <ds:schemaRef ds:uri="4a0fd3cd-7add-4d4c-9183-e8abd3b11912"/>
    <ds:schemaRef ds:uri="http://schemas.microsoft.com/office/2006/metadata/properties"/>
    <ds:schemaRef ds:uri="http://schemas.microsoft.com/office/infopath/2007/PartnerControls"/>
  </ds:schemaRefs>
</ds:datastoreItem>
</file>

<file path=customXml/itemProps2.xml><?xml version="1.0" encoding="utf-8"?>
<ds:datastoreItem xmlns:ds="http://schemas.openxmlformats.org/officeDocument/2006/customXml" ds:itemID="{EFD998BB-D744-48C6-BF03-AD894A239764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061EBB9A-A286-49D1-8582-3049C1A8D95C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4a0fd3cd-7add-4d4c-9183-e8abd3b11912"/>
    <ds:schemaRef ds:uri="1e428805-83ce-4f51-87a8-ec65c43d82a7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656</Words>
  <Application>Microsoft Office PowerPoint</Application>
  <PresentationFormat>Laajakuva</PresentationFormat>
  <Paragraphs>101</Paragraphs>
  <Slides>10</Slides>
  <Notes>0</Notes>
  <HiddenSlides>0</HiddenSlides>
  <MMClips>0</MMClips>
  <ScaleCrop>false</ScaleCrop>
  <HeadingPairs>
    <vt:vector size="6" baseType="variant">
      <vt:variant>
        <vt:lpstr>Käytetyt fontit</vt:lpstr>
      </vt:variant>
      <vt:variant>
        <vt:i4>7</vt:i4>
      </vt:variant>
      <vt:variant>
        <vt:lpstr>Teema</vt:lpstr>
      </vt:variant>
      <vt:variant>
        <vt:i4>3</vt:i4>
      </vt:variant>
      <vt:variant>
        <vt:lpstr>Dian otsikot</vt:lpstr>
      </vt:variant>
      <vt:variant>
        <vt:i4>10</vt:i4>
      </vt:variant>
    </vt:vector>
  </HeadingPairs>
  <TitlesOfParts>
    <vt:vector size="20" baseType="lpstr">
      <vt:lpstr>Aptos</vt:lpstr>
      <vt:lpstr>Aptos Display</vt:lpstr>
      <vt:lpstr>Arial</vt:lpstr>
      <vt:lpstr>Calibri</vt:lpstr>
      <vt:lpstr>Calibri Light</vt:lpstr>
      <vt:lpstr>Rockwell</vt:lpstr>
      <vt:lpstr>Sitka Text</vt:lpstr>
      <vt:lpstr>Office-teema</vt:lpstr>
      <vt:lpstr>1_Office-teema</vt:lpstr>
      <vt:lpstr>2_Office-teema</vt:lpstr>
      <vt:lpstr>PowerPoint-esitys</vt:lpstr>
      <vt:lpstr>TYKO-VIIKKO = Työelämä- ja korkeakouluviikko  info 30.10.2025</vt:lpstr>
      <vt:lpstr>Miksi järjestämme TYKO-viikon?</vt:lpstr>
      <vt:lpstr>TYKO-viikon ajankohta </vt:lpstr>
      <vt:lpstr>Ensimmäisen  vuoden opiskelija osallistuu työelämäviikkoon ja tutustuu työelämään </vt:lpstr>
      <vt:lpstr>PowerPoint-esitys</vt:lpstr>
      <vt:lpstr>Miten kannattaa valmistautua TYKO-viikkoon? </vt:lpstr>
      <vt:lpstr>Miten kannattaa valmistautua TYKO-viikkoon? </vt:lpstr>
      <vt:lpstr>Palautteita viime kevään TET-viikolta </vt:lpstr>
      <vt:lpstr>Palautteita viime kevään TET-viikolta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TYKO-VIIKKO  info 3.12.2024</dc:title>
  <dc:creator>Karjalainen Tiina Tuulikki</dc:creator>
  <cp:lastModifiedBy>Karjalainen Tiina Tuulikki</cp:lastModifiedBy>
  <cp:revision>7</cp:revision>
  <dcterms:created xsi:type="dcterms:W3CDTF">2024-11-24T12:32:52Z</dcterms:created>
  <dcterms:modified xsi:type="dcterms:W3CDTF">2025-11-17T09:25:39Z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0x0101007BDCCA39956E0F4383DE613E205C8476</vt:lpwstr>
  </property>
  <property fmtid="{D5CDD505-2E9C-101B-9397-08002B2CF9AE}" pid="3" name="MediaServiceImageTags">
    <vt:lpwstr/>
  </property>
</Properties>
</file>