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2" r:id="rId6"/>
    <p:sldMasterId id="2147483685" r:id="rId7"/>
    <p:sldMasterId id="2147483704" r:id="rId8"/>
  </p:sldMasterIdLst>
  <p:sldIdLst>
    <p:sldId id="256" r:id="rId9"/>
    <p:sldId id="263" r:id="rId10"/>
    <p:sldId id="264" r:id="rId11"/>
    <p:sldId id="407" r:id="rId12"/>
    <p:sldId id="275" r:id="rId13"/>
    <p:sldId id="258" r:id="rId14"/>
    <p:sldId id="393" r:id="rId15"/>
    <p:sldId id="257" r:id="rId16"/>
    <p:sldId id="392" r:id="rId17"/>
    <p:sldId id="387" r:id="rId18"/>
    <p:sldId id="390" r:id="rId19"/>
    <p:sldId id="391" r:id="rId20"/>
    <p:sldId id="408" r:id="rId2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3C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66A57C-5D16-7661-E10E-AAD1E7E61BA7}" v="4" dt="2026-01-19T07:24:05.097"/>
    <p1510:client id="{3E5888A3-58E6-0B3A-BC57-52F0C0DA03B8}" v="51" dt="2026-01-19T07:07:23.896"/>
    <p1510:client id="{6C759494-41DA-C99D-FE22-B68533DBEEB4}" v="1" dt="2026-01-19T07:28:40.6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8E98A7E-308B-4280-A4E0-7EE59A5E31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BAC7CDB-9330-E888-5179-ECB872BC5F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7C3E309-D1ED-CF55-266D-55E697C7B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AF42A-C986-479F-8FB3-88878CB0B0BA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F143171-6567-55E1-5FEF-AEDE8638C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477788C-A2D2-0F88-0502-8648E7995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7037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36A6011-B6FF-6E13-83A5-1B58D948C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3EB19013-BE02-AD65-6425-A0D7C119B0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8B8E631-3EF9-6234-1C1D-72257DE6B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AF42A-C986-479F-8FB3-88878CB0B0BA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A03100-869C-90E6-2E92-43AD0759C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F727254-C98E-B543-D741-C18FD53AC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80342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683D6607-4B94-2944-718C-6FABC8EF43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B087C51E-15C2-6B96-4C0B-8E0C781FD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9E9855B-4650-865B-9BE3-6C85BC2F7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AF42A-C986-479F-8FB3-88878CB0B0BA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1A9D94-0268-2743-35A5-8A011DE97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FFA031A-AFE9-FC7A-74D4-6F74EEFB3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09276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07099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917237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38746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062605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546049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07562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23798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59146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637B8D6-55FE-F1CC-DABB-E9B560620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15AADAD-3238-50EC-C8B2-24B5E6CAD3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B926088-5468-33EB-5325-553D5E55C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AF42A-C986-479F-8FB3-88878CB0B0BA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46E35FB-0D8D-A92F-2CB6-321F7AEB2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F30A4E4-E801-A8EE-76C0-B174504D9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348322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82869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297297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335889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916" y="844061"/>
            <a:ext cx="11084169" cy="1155801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916" y="2289976"/>
            <a:ext cx="11084169" cy="414388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8B19DB3-4B7C-41BA-AE3B-EBE093D94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6F401-8C23-4AD3-94D9-ECD1B46D1969}" type="datetime1">
              <a:rPr lang="fi-FI"/>
              <a:pPr>
                <a:defRPr/>
              </a:pPr>
              <a:t>20.1.2026</a:t>
            </a:fld>
            <a:endParaRPr lang="en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FF2BEA8-23B5-4DD2-A9DB-98C4332E5A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EFACB-7DA3-4681-A2B7-96892D925249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627C7211-012D-4ED4-87B6-E2B0E265D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330200"/>
            <a:ext cx="12192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6">
            <a:extLst>
              <a:ext uri="{FF2B5EF4-FFF2-40B4-BE49-F238E27FC236}">
                <a16:creationId xmlns:a16="http://schemas.microsoft.com/office/drawing/2014/main" id="{F7F611E0-53BB-499D-A0D3-4716540336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79"/>
          <a:stretch>
            <a:fillRect/>
          </a:stretch>
        </p:blipFill>
        <p:spPr bwMode="auto">
          <a:xfrm>
            <a:off x="7279218" y="-10584"/>
            <a:ext cx="4912783" cy="686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32548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223147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509937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930802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53797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621864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4359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2B41CA-C946-2359-F610-11CF4EFAF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C94A169-D699-77B9-1351-19FE81E41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62BC424-D254-7C96-BC4E-00D02C0B0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AF42A-C986-479F-8FB3-88878CB0B0BA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6B1B169-E6E6-24E0-8CA3-855CC5C6A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2CF4C52-B341-726B-6CC0-F02545B74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520927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355791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388685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687796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01548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561661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 1">
    <p:bg>
      <p:bgPr>
        <a:solidFill>
          <a:srgbClr val="250E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Kuopion kaupungin logo, jossa sana Kuopio kirjoitettu valkoisilla kirjaimilla.">
            <a:extLst>
              <a:ext uri="{FF2B5EF4-FFF2-40B4-BE49-F238E27FC236}">
                <a16:creationId xmlns:a16="http://schemas.microsoft.com/office/drawing/2014/main" id="{22AC848F-83E1-4EB9-A806-75981CC21D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18" y="723900"/>
            <a:ext cx="1466849" cy="347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7031" y="2535981"/>
            <a:ext cx="4632909" cy="2387600"/>
          </a:xfrm>
        </p:spPr>
        <p:txBody>
          <a:bodyPr lIns="0" tIns="0" rIns="0" bIns="0" anchor="b"/>
          <a:lstStyle>
            <a:lvl1pPr algn="l">
              <a:defRPr sz="5867">
                <a:solidFill>
                  <a:schemeClr val="bg1"/>
                </a:solidFill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7031" y="5211745"/>
            <a:ext cx="4632909" cy="1113512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74730160-3F9A-8967-35E0-5ED1A36E2B5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59941" y="1"/>
            <a:ext cx="6856641" cy="6866753"/>
          </a:xfrm>
          <a:custGeom>
            <a:avLst/>
            <a:gdLst>
              <a:gd name="connsiteX0" fmla="*/ 2970804 w 6847900"/>
              <a:gd name="connsiteY0" fmla="*/ 0 h 6876700"/>
              <a:gd name="connsiteX1" fmla="*/ 3401652 w 6847900"/>
              <a:gd name="connsiteY1" fmla="*/ 0 h 6876700"/>
              <a:gd name="connsiteX2" fmla="*/ 3560351 w 6847900"/>
              <a:gd name="connsiteY2" fmla="*/ 36449 h 6876700"/>
              <a:gd name="connsiteX3" fmla="*/ 6842399 w 6847900"/>
              <a:gd name="connsiteY3" fmla="*/ 3934039 h 6876700"/>
              <a:gd name="connsiteX4" fmla="*/ 3280742 w 6847900"/>
              <a:gd name="connsiteY4" fmla="*/ 5548737 h 6876700"/>
              <a:gd name="connsiteX5" fmla="*/ 3366617 w 6847900"/>
              <a:gd name="connsiteY5" fmla="*/ 6829227 h 6876700"/>
              <a:gd name="connsiteX6" fmla="*/ 1800359 w 6847900"/>
              <a:gd name="connsiteY6" fmla="*/ 5977176 h 6876700"/>
              <a:gd name="connsiteX7" fmla="*/ 85925 w 6847900"/>
              <a:gd name="connsiteY7" fmla="*/ 2734164 h 6876700"/>
              <a:gd name="connsiteX8" fmla="*/ 3312643 w 6847900"/>
              <a:gd name="connsiteY8" fmla="*/ 2936208 h 6876700"/>
              <a:gd name="connsiteX9" fmla="*/ 2844879 w 6847900"/>
              <a:gd name="connsiteY9" fmla="*/ 23075 h 6876700"/>
              <a:gd name="connsiteX10" fmla="*/ 0 w 6847900"/>
              <a:gd name="connsiteY10" fmla="*/ 0 h 6876700"/>
              <a:gd name="connsiteX11" fmla="*/ 1 w 6847900"/>
              <a:gd name="connsiteY11" fmla="*/ 0 h 6876700"/>
              <a:gd name="connsiteX12" fmla="*/ 1 w 6847900"/>
              <a:gd name="connsiteY12" fmla="*/ 6876700 h 6876700"/>
              <a:gd name="connsiteX13" fmla="*/ 0 w 6847900"/>
              <a:gd name="connsiteY13" fmla="*/ 6876700 h 6876700"/>
              <a:gd name="connsiteX0" fmla="*/ 2970804 w 6847900"/>
              <a:gd name="connsiteY0" fmla="*/ 0 h 6876700"/>
              <a:gd name="connsiteX1" fmla="*/ 3401652 w 6847900"/>
              <a:gd name="connsiteY1" fmla="*/ 0 h 6876700"/>
              <a:gd name="connsiteX2" fmla="*/ 3560351 w 6847900"/>
              <a:gd name="connsiteY2" fmla="*/ 36449 h 6876700"/>
              <a:gd name="connsiteX3" fmla="*/ 6842399 w 6847900"/>
              <a:gd name="connsiteY3" fmla="*/ 3934039 h 6876700"/>
              <a:gd name="connsiteX4" fmla="*/ 3280742 w 6847900"/>
              <a:gd name="connsiteY4" fmla="*/ 5548737 h 6876700"/>
              <a:gd name="connsiteX5" fmla="*/ 3366617 w 6847900"/>
              <a:gd name="connsiteY5" fmla="*/ 6829227 h 6876700"/>
              <a:gd name="connsiteX6" fmla="*/ 1800359 w 6847900"/>
              <a:gd name="connsiteY6" fmla="*/ 5977176 h 6876700"/>
              <a:gd name="connsiteX7" fmla="*/ 85925 w 6847900"/>
              <a:gd name="connsiteY7" fmla="*/ 2734164 h 6876700"/>
              <a:gd name="connsiteX8" fmla="*/ 3312643 w 6847900"/>
              <a:gd name="connsiteY8" fmla="*/ 2936208 h 6876700"/>
              <a:gd name="connsiteX9" fmla="*/ 2844879 w 6847900"/>
              <a:gd name="connsiteY9" fmla="*/ 23075 h 6876700"/>
              <a:gd name="connsiteX10" fmla="*/ 2970804 w 6847900"/>
              <a:gd name="connsiteY10" fmla="*/ 0 h 6876700"/>
              <a:gd name="connsiteX11" fmla="*/ 0 w 6847900"/>
              <a:gd name="connsiteY11" fmla="*/ 6876700 h 6876700"/>
              <a:gd name="connsiteX12" fmla="*/ 1 w 6847900"/>
              <a:gd name="connsiteY12" fmla="*/ 0 h 6876700"/>
              <a:gd name="connsiteX13" fmla="*/ 1 w 6847900"/>
              <a:gd name="connsiteY13" fmla="*/ 6876700 h 6876700"/>
              <a:gd name="connsiteX14" fmla="*/ 0 w 6847900"/>
              <a:gd name="connsiteY14" fmla="*/ 6876700 h 6876700"/>
              <a:gd name="connsiteX0" fmla="*/ 2970804 w 6847900"/>
              <a:gd name="connsiteY0" fmla="*/ 0 h 6876700"/>
              <a:gd name="connsiteX1" fmla="*/ 3401652 w 6847900"/>
              <a:gd name="connsiteY1" fmla="*/ 0 h 6876700"/>
              <a:gd name="connsiteX2" fmla="*/ 3560351 w 6847900"/>
              <a:gd name="connsiteY2" fmla="*/ 36449 h 6876700"/>
              <a:gd name="connsiteX3" fmla="*/ 6842399 w 6847900"/>
              <a:gd name="connsiteY3" fmla="*/ 3934039 h 6876700"/>
              <a:gd name="connsiteX4" fmla="*/ 3280742 w 6847900"/>
              <a:gd name="connsiteY4" fmla="*/ 5548737 h 6876700"/>
              <a:gd name="connsiteX5" fmla="*/ 3366617 w 6847900"/>
              <a:gd name="connsiteY5" fmla="*/ 6829227 h 6876700"/>
              <a:gd name="connsiteX6" fmla="*/ 1800359 w 6847900"/>
              <a:gd name="connsiteY6" fmla="*/ 5977176 h 6876700"/>
              <a:gd name="connsiteX7" fmla="*/ 85925 w 6847900"/>
              <a:gd name="connsiteY7" fmla="*/ 2734164 h 6876700"/>
              <a:gd name="connsiteX8" fmla="*/ 3312643 w 6847900"/>
              <a:gd name="connsiteY8" fmla="*/ 2936208 h 6876700"/>
              <a:gd name="connsiteX9" fmla="*/ 2844879 w 6847900"/>
              <a:gd name="connsiteY9" fmla="*/ 23075 h 6876700"/>
              <a:gd name="connsiteX10" fmla="*/ 2970804 w 6847900"/>
              <a:gd name="connsiteY10" fmla="*/ 0 h 6876700"/>
              <a:gd name="connsiteX11" fmla="*/ 0 w 6847900"/>
              <a:gd name="connsiteY11" fmla="*/ 6876700 h 6876700"/>
              <a:gd name="connsiteX12" fmla="*/ 1 w 6847900"/>
              <a:gd name="connsiteY12" fmla="*/ 6876700 h 6876700"/>
              <a:gd name="connsiteX13" fmla="*/ 0 w 6847900"/>
              <a:gd name="connsiteY13" fmla="*/ 6876700 h 6876700"/>
              <a:gd name="connsiteX0" fmla="*/ 2970804 w 6847900"/>
              <a:gd name="connsiteY0" fmla="*/ 0 h 6857999"/>
              <a:gd name="connsiteX1" fmla="*/ 3401652 w 6847900"/>
              <a:gd name="connsiteY1" fmla="*/ 0 h 6857999"/>
              <a:gd name="connsiteX2" fmla="*/ 3560351 w 6847900"/>
              <a:gd name="connsiteY2" fmla="*/ 36449 h 6857999"/>
              <a:gd name="connsiteX3" fmla="*/ 6842399 w 6847900"/>
              <a:gd name="connsiteY3" fmla="*/ 3934039 h 6857999"/>
              <a:gd name="connsiteX4" fmla="*/ 3280742 w 6847900"/>
              <a:gd name="connsiteY4" fmla="*/ 5548737 h 6857999"/>
              <a:gd name="connsiteX5" fmla="*/ 3366617 w 6847900"/>
              <a:gd name="connsiteY5" fmla="*/ 6829227 h 6857999"/>
              <a:gd name="connsiteX6" fmla="*/ 1800359 w 6847900"/>
              <a:gd name="connsiteY6" fmla="*/ 5977176 h 6857999"/>
              <a:gd name="connsiteX7" fmla="*/ 85925 w 6847900"/>
              <a:gd name="connsiteY7" fmla="*/ 2734164 h 6857999"/>
              <a:gd name="connsiteX8" fmla="*/ 3312643 w 6847900"/>
              <a:gd name="connsiteY8" fmla="*/ 2936208 h 6857999"/>
              <a:gd name="connsiteX9" fmla="*/ 2844879 w 6847900"/>
              <a:gd name="connsiteY9" fmla="*/ 23075 h 6857999"/>
              <a:gd name="connsiteX10" fmla="*/ 2970804 w 6847900"/>
              <a:gd name="connsiteY10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847900" h="6857999">
                <a:moveTo>
                  <a:pt x="2970804" y="0"/>
                </a:moveTo>
                <a:lnTo>
                  <a:pt x="3401652" y="0"/>
                </a:lnTo>
                <a:lnTo>
                  <a:pt x="3560351" y="36449"/>
                </a:lnTo>
                <a:cubicBezTo>
                  <a:pt x="4415738" y="300460"/>
                  <a:pt x="6420326" y="1489394"/>
                  <a:pt x="6842399" y="3934039"/>
                </a:cubicBezTo>
                <a:cubicBezTo>
                  <a:pt x="7007883" y="7454732"/>
                  <a:pt x="3386019" y="3652677"/>
                  <a:pt x="3280742" y="5548737"/>
                </a:cubicBezTo>
                <a:cubicBezTo>
                  <a:pt x="3255648" y="6000678"/>
                  <a:pt x="3570167" y="6687971"/>
                  <a:pt x="3366617" y="6829227"/>
                </a:cubicBezTo>
                <a:cubicBezTo>
                  <a:pt x="3163067" y="6970483"/>
                  <a:pt x="2410878" y="6576585"/>
                  <a:pt x="1800359" y="5977176"/>
                </a:cubicBezTo>
                <a:cubicBezTo>
                  <a:pt x="1153175" y="5341769"/>
                  <a:pt x="-377323" y="3878254"/>
                  <a:pt x="85925" y="2734164"/>
                </a:cubicBezTo>
                <a:cubicBezTo>
                  <a:pt x="549173" y="1590074"/>
                  <a:pt x="4668383" y="4423210"/>
                  <a:pt x="3312643" y="2936208"/>
                </a:cubicBezTo>
                <a:cubicBezTo>
                  <a:pt x="1627836" y="1042436"/>
                  <a:pt x="2128420" y="209702"/>
                  <a:pt x="2844879" y="23075"/>
                </a:cubicBezTo>
                <a:lnTo>
                  <a:pt x="2970804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8862288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916" y="844061"/>
            <a:ext cx="11084169" cy="1155801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916" y="2289976"/>
            <a:ext cx="11084169" cy="414388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8B19DB3-4B7C-41BA-AE3B-EBE093D94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6F401-8C23-4AD3-94D9-ECD1B46D1969}" type="datetime1">
              <a:rPr lang="fi-FI"/>
              <a:pPr>
                <a:defRPr/>
              </a:pPr>
              <a:t>20.1.2026</a:t>
            </a:fld>
            <a:endParaRPr lang="en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FF2BEA8-23B5-4DD2-A9DB-98C4332E5A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EFACB-7DA3-4681-A2B7-96892D925249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627C7211-012D-4ED4-87B6-E2B0E265D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330200"/>
            <a:ext cx="12192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6">
            <a:extLst>
              <a:ext uri="{FF2B5EF4-FFF2-40B4-BE49-F238E27FC236}">
                <a16:creationId xmlns:a16="http://schemas.microsoft.com/office/drawing/2014/main" id="{F7F611E0-53BB-499D-A0D3-4716540336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79"/>
          <a:stretch>
            <a:fillRect/>
          </a:stretch>
        </p:blipFill>
        <p:spPr bwMode="auto">
          <a:xfrm>
            <a:off x="7279218" y="-10584"/>
            <a:ext cx="4912783" cy="686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51965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 2">
    <p:bg>
      <p:bgPr>
        <a:solidFill>
          <a:srgbClr val="5A71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Kuopion kaupungin logo, jossa sana Kuopio kirjoitettu valkoisilla kirjaimilla.">
            <a:extLst>
              <a:ext uri="{FF2B5EF4-FFF2-40B4-BE49-F238E27FC236}">
                <a16:creationId xmlns:a16="http://schemas.microsoft.com/office/drawing/2014/main" id="{B353599C-B435-4A7D-8E5A-290F75391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18" y="723900"/>
            <a:ext cx="1466849" cy="347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7031" y="2535981"/>
            <a:ext cx="4632909" cy="2387600"/>
          </a:xfrm>
        </p:spPr>
        <p:txBody>
          <a:bodyPr lIns="0" tIns="0" rIns="0" bIns="0"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7031" y="5211745"/>
            <a:ext cx="4632909" cy="1113512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8" name="Picture Placeholder 7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323789" y="2"/>
            <a:ext cx="6868211" cy="6857999"/>
          </a:xfrm>
          <a:custGeom>
            <a:avLst/>
            <a:gdLst>
              <a:gd name="connsiteX0" fmla="*/ 1052822 w 6868210"/>
              <a:gd name="connsiteY0" fmla="*/ 0 h 6857999"/>
              <a:gd name="connsiteX1" fmla="*/ 6868210 w 6868210"/>
              <a:gd name="connsiteY1" fmla="*/ 0 h 6857999"/>
              <a:gd name="connsiteX2" fmla="*/ 6868210 w 6868210"/>
              <a:gd name="connsiteY2" fmla="*/ 3 h 6857999"/>
              <a:gd name="connsiteX3" fmla="*/ 5825322 w 6868210"/>
              <a:gd name="connsiteY3" fmla="*/ 2288970 h 6857999"/>
              <a:gd name="connsiteX4" fmla="*/ 6860591 w 6868210"/>
              <a:gd name="connsiteY4" fmla="*/ 2285999 h 6857999"/>
              <a:gd name="connsiteX5" fmla="*/ 5821091 w 6868210"/>
              <a:gd name="connsiteY5" fmla="*/ 4575599 h 6857999"/>
              <a:gd name="connsiteX6" fmla="*/ 6868210 w 6868210"/>
              <a:gd name="connsiteY6" fmla="*/ 4569030 h 6857999"/>
              <a:gd name="connsiteX7" fmla="*/ 6868210 w 6868210"/>
              <a:gd name="connsiteY7" fmla="*/ 4569495 h 6857999"/>
              <a:gd name="connsiteX8" fmla="*/ 5831967 w 6868210"/>
              <a:gd name="connsiteY8" fmla="*/ 6857999 h 6857999"/>
              <a:gd name="connsiteX9" fmla="*/ 3058004 w 6868210"/>
              <a:gd name="connsiteY9" fmla="*/ 6857999 h 6857999"/>
              <a:gd name="connsiteX10" fmla="*/ 3095 w 6868210"/>
              <a:gd name="connsiteY10" fmla="*/ 6857304 h 6857999"/>
              <a:gd name="connsiteX11" fmla="*/ 1048846 w 6868210"/>
              <a:gd name="connsiteY11" fmla="*/ 4573451 h 6857999"/>
              <a:gd name="connsiteX12" fmla="*/ 0 w 6868210"/>
              <a:gd name="connsiteY12" fmla="*/ 4573955 h 6857999"/>
              <a:gd name="connsiteX13" fmla="*/ 1043794 w 6868210"/>
              <a:gd name="connsiteY13" fmla="*/ 2289977 h 6857999"/>
              <a:gd name="connsiteX14" fmla="*/ 4858 w 6868210"/>
              <a:gd name="connsiteY14" fmla="*/ 2289442 h 6857999"/>
              <a:gd name="connsiteX15" fmla="*/ 1052822 w 6868210"/>
              <a:gd name="connsiteY15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868210" h="6857999">
                <a:moveTo>
                  <a:pt x="1052822" y="0"/>
                </a:moveTo>
                <a:lnTo>
                  <a:pt x="6868210" y="0"/>
                </a:lnTo>
                <a:lnTo>
                  <a:pt x="6868210" y="3"/>
                </a:lnTo>
                <a:lnTo>
                  <a:pt x="5825322" y="2288970"/>
                </a:lnTo>
                <a:lnTo>
                  <a:pt x="6860591" y="2285999"/>
                </a:lnTo>
                <a:lnTo>
                  <a:pt x="5821091" y="4575599"/>
                </a:lnTo>
                <a:lnTo>
                  <a:pt x="6868210" y="4569030"/>
                </a:lnTo>
                <a:lnTo>
                  <a:pt x="6868210" y="4569495"/>
                </a:lnTo>
                <a:lnTo>
                  <a:pt x="5831967" y="6857999"/>
                </a:lnTo>
                <a:lnTo>
                  <a:pt x="3058004" y="6857999"/>
                </a:lnTo>
                <a:lnTo>
                  <a:pt x="3095" y="6857304"/>
                </a:lnTo>
                <a:lnTo>
                  <a:pt x="1048846" y="4573451"/>
                </a:lnTo>
                <a:lnTo>
                  <a:pt x="0" y="4573955"/>
                </a:lnTo>
                <a:lnTo>
                  <a:pt x="1043794" y="2289977"/>
                </a:lnTo>
                <a:lnTo>
                  <a:pt x="4858" y="2289442"/>
                </a:lnTo>
                <a:cubicBezTo>
                  <a:pt x="100108" y="2102752"/>
                  <a:pt x="698492" y="746760"/>
                  <a:pt x="1052822" y="0"/>
                </a:cubicBezTo>
                <a:close/>
              </a:path>
            </a:pathLst>
          </a:custGeom>
          <a:solidFill>
            <a:srgbClr val="CEFF8C"/>
          </a:solidFill>
        </p:spPr>
        <p:txBody>
          <a:bodyPr rtlCol="0">
            <a:noAutofit/>
          </a:bodyPr>
          <a:lstStyle/>
          <a:p>
            <a:pPr lvl="0"/>
            <a:r>
              <a:rPr lang="fi-FI" noProof="0"/>
              <a:t>Lisää kuva napsauttamalla kuvaketta</a:t>
            </a:r>
            <a:endParaRPr lang="en-FI" noProof="0"/>
          </a:p>
        </p:txBody>
      </p:sp>
    </p:spTree>
    <p:extLst>
      <p:ext uri="{BB962C8B-B14F-4D97-AF65-F5344CB8AC3E}">
        <p14:creationId xmlns:p14="http://schemas.microsoft.com/office/powerpoint/2010/main" val="3955100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 3">
    <p:bg>
      <p:bgPr>
        <a:solidFill>
          <a:srgbClr val="275D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Kuopion kaupungin logo, jossa sana Kuopio kirjoitettu valkoisilla kirjaimilla.">
            <a:extLst>
              <a:ext uri="{FF2B5EF4-FFF2-40B4-BE49-F238E27FC236}">
                <a16:creationId xmlns:a16="http://schemas.microsoft.com/office/drawing/2014/main" id="{D00E06DD-EC62-49E5-B635-19434DB04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18" y="723900"/>
            <a:ext cx="1466849" cy="347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7031" y="2535981"/>
            <a:ext cx="4632909" cy="2387600"/>
          </a:xfrm>
        </p:spPr>
        <p:txBody>
          <a:bodyPr lIns="0" tIns="0" rIns="0" bIns="0"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7031" y="5211745"/>
            <a:ext cx="4632909" cy="1113512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8" name="Picture Placeholder 7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/>
          </p:nvPr>
        </p:nvSpPr>
        <p:spPr bwMode="auto">
          <a:xfrm>
            <a:off x="5343138" y="0"/>
            <a:ext cx="6838556" cy="6858000"/>
          </a:xfrm>
          <a:custGeom>
            <a:avLst/>
            <a:gdLst>
              <a:gd name="connsiteX0" fmla="*/ 6848864 w 6848864"/>
              <a:gd name="connsiteY0" fmla="*/ 3429020 h 6858000"/>
              <a:gd name="connsiteX1" fmla="*/ 6848864 w 6848864"/>
              <a:gd name="connsiteY1" fmla="*/ 6858000 h 6858000"/>
              <a:gd name="connsiteX2" fmla="*/ 6848863 w 6848864"/>
              <a:gd name="connsiteY2" fmla="*/ 6858000 h 6858000"/>
              <a:gd name="connsiteX3" fmla="*/ 6848863 w 6848864"/>
              <a:gd name="connsiteY3" fmla="*/ 3429040 h 6858000"/>
              <a:gd name="connsiteX4" fmla="*/ 6848863 w 6848864"/>
              <a:gd name="connsiteY4" fmla="*/ 0 h 6858000"/>
              <a:gd name="connsiteX5" fmla="*/ 6848864 w 6848864"/>
              <a:gd name="connsiteY5" fmla="*/ 0 h 6858000"/>
              <a:gd name="connsiteX6" fmla="*/ 6848864 w 6848864"/>
              <a:gd name="connsiteY6" fmla="*/ 3428980 h 6858000"/>
              <a:gd name="connsiteX7" fmla="*/ 6848863 w 6848864"/>
              <a:gd name="connsiteY7" fmla="*/ 3428960 h 6858000"/>
              <a:gd name="connsiteX8" fmla="*/ 1996588 w 6848864"/>
              <a:gd name="connsiteY8" fmla="*/ 0 h 6858000"/>
              <a:gd name="connsiteX9" fmla="*/ 3952612 w 6848864"/>
              <a:gd name="connsiteY9" fmla="*/ 1594205 h 6858000"/>
              <a:gd name="connsiteX10" fmla="*/ 3960306 w 6848864"/>
              <a:gd name="connsiteY10" fmla="*/ 1644622 h 6858000"/>
              <a:gd name="connsiteX11" fmla="*/ 4075116 w 6848864"/>
              <a:gd name="connsiteY11" fmla="*/ 1589315 h 6858000"/>
              <a:gd name="connsiteX12" fmla="*/ 4852278 w 6848864"/>
              <a:gd name="connsiteY12" fmla="*/ 1432413 h 6858000"/>
              <a:gd name="connsiteX13" fmla="*/ 6838557 w 6848864"/>
              <a:gd name="connsiteY13" fmla="*/ 3224861 h 6858000"/>
              <a:gd name="connsiteX14" fmla="*/ 6848863 w 6848864"/>
              <a:gd name="connsiteY14" fmla="*/ 3428960 h 6858000"/>
              <a:gd name="connsiteX15" fmla="*/ 6848863 w 6848864"/>
              <a:gd name="connsiteY15" fmla="*/ 3429040 h 6858000"/>
              <a:gd name="connsiteX16" fmla="*/ 6838557 w 6848864"/>
              <a:gd name="connsiteY16" fmla="*/ 3633140 h 6858000"/>
              <a:gd name="connsiteX17" fmla="*/ 4852278 w 6848864"/>
              <a:gd name="connsiteY17" fmla="*/ 5425587 h 6858000"/>
              <a:gd name="connsiteX18" fmla="*/ 4008570 w 6848864"/>
              <a:gd name="connsiteY18" fmla="*/ 5239088 h 6858000"/>
              <a:gd name="connsiteX19" fmla="*/ 3960218 w 6848864"/>
              <a:gd name="connsiteY19" fmla="*/ 5213955 h 6858000"/>
              <a:gd name="connsiteX20" fmla="*/ 3952612 w 6848864"/>
              <a:gd name="connsiteY20" fmla="*/ 5263795 h 6858000"/>
              <a:gd name="connsiteX21" fmla="*/ 1996588 w 6848864"/>
              <a:gd name="connsiteY21" fmla="*/ 6858000 h 6858000"/>
              <a:gd name="connsiteX22" fmla="*/ 1 w 6848864"/>
              <a:gd name="connsiteY22" fmla="*/ 4861413 h 6858000"/>
              <a:gd name="connsiteX23" fmla="*/ 584788 w 6848864"/>
              <a:gd name="connsiteY23" fmla="*/ 3449613 h 6858000"/>
              <a:gd name="connsiteX24" fmla="*/ 607468 w 6848864"/>
              <a:gd name="connsiteY24" fmla="*/ 3429000 h 6858000"/>
              <a:gd name="connsiteX25" fmla="*/ 584788 w 6848864"/>
              <a:gd name="connsiteY25" fmla="*/ 3408388 h 6858000"/>
              <a:gd name="connsiteX26" fmla="*/ 1 w 6848864"/>
              <a:gd name="connsiteY26" fmla="*/ 1996587 h 6858000"/>
              <a:gd name="connsiteX27" fmla="*/ 1996588 w 6848864"/>
              <a:gd name="connsiteY27" fmla="*/ 0 h 6858000"/>
              <a:gd name="connsiteX28" fmla="*/ 0 w 6848864"/>
              <a:gd name="connsiteY28" fmla="*/ 0 h 6858000"/>
              <a:gd name="connsiteX29" fmla="*/ 1 w 6848864"/>
              <a:gd name="connsiteY29" fmla="*/ 0 h 6858000"/>
              <a:gd name="connsiteX30" fmla="*/ 1 w 6848864"/>
              <a:gd name="connsiteY30" fmla="*/ 1996587 h 6858000"/>
              <a:gd name="connsiteX31" fmla="*/ 1 w 6848864"/>
              <a:gd name="connsiteY31" fmla="*/ 4861413 h 6858000"/>
              <a:gd name="connsiteX32" fmla="*/ 1 w 6848864"/>
              <a:gd name="connsiteY32" fmla="*/ 6858000 h 6858000"/>
              <a:gd name="connsiteX33" fmla="*/ 0 w 6848864"/>
              <a:gd name="connsiteY33" fmla="*/ 6858000 h 6858000"/>
              <a:gd name="connsiteX0" fmla="*/ 6848864 w 6848864"/>
              <a:gd name="connsiteY0" fmla="*/ 3429020 h 6858000"/>
              <a:gd name="connsiteX1" fmla="*/ 6848864 w 6848864"/>
              <a:gd name="connsiteY1" fmla="*/ 6858000 h 6858000"/>
              <a:gd name="connsiteX2" fmla="*/ 6848863 w 6848864"/>
              <a:gd name="connsiteY2" fmla="*/ 6858000 h 6858000"/>
              <a:gd name="connsiteX3" fmla="*/ 6848863 w 6848864"/>
              <a:gd name="connsiteY3" fmla="*/ 3429040 h 6858000"/>
              <a:gd name="connsiteX4" fmla="*/ 6848864 w 6848864"/>
              <a:gd name="connsiteY4" fmla="*/ 3429020 h 6858000"/>
              <a:gd name="connsiteX5" fmla="*/ 6848863 w 6848864"/>
              <a:gd name="connsiteY5" fmla="*/ 0 h 6858000"/>
              <a:gd name="connsiteX6" fmla="*/ 6848864 w 6848864"/>
              <a:gd name="connsiteY6" fmla="*/ 0 h 6858000"/>
              <a:gd name="connsiteX7" fmla="*/ 6848864 w 6848864"/>
              <a:gd name="connsiteY7" fmla="*/ 3428980 h 6858000"/>
              <a:gd name="connsiteX8" fmla="*/ 6848863 w 6848864"/>
              <a:gd name="connsiteY8" fmla="*/ 3428960 h 6858000"/>
              <a:gd name="connsiteX9" fmla="*/ 6848863 w 6848864"/>
              <a:gd name="connsiteY9" fmla="*/ 0 h 6858000"/>
              <a:gd name="connsiteX10" fmla="*/ 1996588 w 6848864"/>
              <a:gd name="connsiteY10" fmla="*/ 0 h 6858000"/>
              <a:gd name="connsiteX11" fmla="*/ 3952612 w 6848864"/>
              <a:gd name="connsiteY11" fmla="*/ 1594205 h 6858000"/>
              <a:gd name="connsiteX12" fmla="*/ 3960306 w 6848864"/>
              <a:gd name="connsiteY12" fmla="*/ 1644622 h 6858000"/>
              <a:gd name="connsiteX13" fmla="*/ 4075116 w 6848864"/>
              <a:gd name="connsiteY13" fmla="*/ 1589315 h 6858000"/>
              <a:gd name="connsiteX14" fmla="*/ 4852278 w 6848864"/>
              <a:gd name="connsiteY14" fmla="*/ 1432413 h 6858000"/>
              <a:gd name="connsiteX15" fmla="*/ 6838557 w 6848864"/>
              <a:gd name="connsiteY15" fmla="*/ 3224861 h 6858000"/>
              <a:gd name="connsiteX16" fmla="*/ 6848863 w 6848864"/>
              <a:gd name="connsiteY16" fmla="*/ 3428960 h 6858000"/>
              <a:gd name="connsiteX17" fmla="*/ 6848863 w 6848864"/>
              <a:gd name="connsiteY17" fmla="*/ 3429040 h 6858000"/>
              <a:gd name="connsiteX18" fmla="*/ 6838557 w 6848864"/>
              <a:gd name="connsiteY18" fmla="*/ 3633140 h 6858000"/>
              <a:gd name="connsiteX19" fmla="*/ 4852278 w 6848864"/>
              <a:gd name="connsiteY19" fmla="*/ 5425587 h 6858000"/>
              <a:gd name="connsiteX20" fmla="*/ 4008570 w 6848864"/>
              <a:gd name="connsiteY20" fmla="*/ 5239088 h 6858000"/>
              <a:gd name="connsiteX21" fmla="*/ 3960218 w 6848864"/>
              <a:gd name="connsiteY21" fmla="*/ 5213955 h 6858000"/>
              <a:gd name="connsiteX22" fmla="*/ 3952612 w 6848864"/>
              <a:gd name="connsiteY22" fmla="*/ 5263795 h 6858000"/>
              <a:gd name="connsiteX23" fmla="*/ 1996588 w 6848864"/>
              <a:gd name="connsiteY23" fmla="*/ 6858000 h 6858000"/>
              <a:gd name="connsiteX24" fmla="*/ 1 w 6848864"/>
              <a:gd name="connsiteY24" fmla="*/ 4861413 h 6858000"/>
              <a:gd name="connsiteX25" fmla="*/ 584788 w 6848864"/>
              <a:gd name="connsiteY25" fmla="*/ 3449613 h 6858000"/>
              <a:gd name="connsiteX26" fmla="*/ 607468 w 6848864"/>
              <a:gd name="connsiteY26" fmla="*/ 3429000 h 6858000"/>
              <a:gd name="connsiteX27" fmla="*/ 584788 w 6848864"/>
              <a:gd name="connsiteY27" fmla="*/ 3408388 h 6858000"/>
              <a:gd name="connsiteX28" fmla="*/ 1 w 6848864"/>
              <a:gd name="connsiteY28" fmla="*/ 1996587 h 6858000"/>
              <a:gd name="connsiteX29" fmla="*/ 1996588 w 6848864"/>
              <a:gd name="connsiteY29" fmla="*/ 0 h 6858000"/>
              <a:gd name="connsiteX30" fmla="*/ 0 w 6848864"/>
              <a:gd name="connsiteY30" fmla="*/ 6858000 h 6858000"/>
              <a:gd name="connsiteX31" fmla="*/ 1 w 6848864"/>
              <a:gd name="connsiteY31" fmla="*/ 0 h 6858000"/>
              <a:gd name="connsiteX32" fmla="*/ 1 w 6848864"/>
              <a:gd name="connsiteY32" fmla="*/ 1996587 h 6858000"/>
              <a:gd name="connsiteX33" fmla="*/ 1 w 6848864"/>
              <a:gd name="connsiteY33" fmla="*/ 4861413 h 6858000"/>
              <a:gd name="connsiteX34" fmla="*/ 1 w 6848864"/>
              <a:gd name="connsiteY34" fmla="*/ 6858000 h 6858000"/>
              <a:gd name="connsiteX35" fmla="*/ 0 w 6848864"/>
              <a:gd name="connsiteY35" fmla="*/ 685800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2 w 6848863"/>
              <a:gd name="connsiteY5" fmla="*/ 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6848862 w 6848863"/>
              <a:gd name="connsiteY8" fmla="*/ 3428960 h 6858000"/>
              <a:gd name="connsiteX9" fmla="*/ 6848862 w 6848863"/>
              <a:gd name="connsiteY9" fmla="*/ 0 h 6858000"/>
              <a:gd name="connsiteX10" fmla="*/ 1996587 w 6848863"/>
              <a:gd name="connsiteY10" fmla="*/ 0 h 6858000"/>
              <a:gd name="connsiteX11" fmla="*/ 3952611 w 6848863"/>
              <a:gd name="connsiteY11" fmla="*/ 1594205 h 6858000"/>
              <a:gd name="connsiteX12" fmla="*/ 3960305 w 6848863"/>
              <a:gd name="connsiteY12" fmla="*/ 1644622 h 6858000"/>
              <a:gd name="connsiteX13" fmla="*/ 4075115 w 6848863"/>
              <a:gd name="connsiteY13" fmla="*/ 1589315 h 6858000"/>
              <a:gd name="connsiteX14" fmla="*/ 4852277 w 6848863"/>
              <a:gd name="connsiteY14" fmla="*/ 1432413 h 6858000"/>
              <a:gd name="connsiteX15" fmla="*/ 6838556 w 6848863"/>
              <a:gd name="connsiteY15" fmla="*/ 3224861 h 6858000"/>
              <a:gd name="connsiteX16" fmla="*/ 6848862 w 6848863"/>
              <a:gd name="connsiteY16" fmla="*/ 3428960 h 6858000"/>
              <a:gd name="connsiteX17" fmla="*/ 6848862 w 6848863"/>
              <a:gd name="connsiteY17" fmla="*/ 3429040 h 6858000"/>
              <a:gd name="connsiteX18" fmla="*/ 6838556 w 6848863"/>
              <a:gd name="connsiteY18" fmla="*/ 3633140 h 6858000"/>
              <a:gd name="connsiteX19" fmla="*/ 4852277 w 6848863"/>
              <a:gd name="connsiteY19" fmla="*/ 5425587 h 6858000"/>
              <a:gd name="connsiteX20" fmla="*/ 4008569 w 6848863"/>
              <a:gd name="connsiteY20" fmla="*/ 5239088 h 6858000"/>
              <a:gd name="connsiteX21" fmla="*/ 3960217 w 6848863"/>
              <a:gd name="connsiteY21" fmla="*/ 5213955 h 6858000"/>
              <a:gd name="connsiteX22" fmla="*/ 3952611 w 6848863"/>
              <a:gd name="connsiteY22" fmla="*/ 5263795 h 6858000"/>
              <a:gd name="connsiteX23" fmla="*/ 1996587 w 6848863"/>
              <a:gd name="connsiteY23" fmla="*/ 6858000 h 6858000"/>
              <a:gd name="connsiteX24" fmla="*/ 0 w 6848863"/>
              <a:gd name="connsiteY24" fmla="*/ 4861413 h 6858000"/>
              <a:gd name="connsiteX25" fmla="*/ 584787 w 6848863"/>
              <a:gd name="connsiteY25" fmla="*/ 3449613 h 6858000"/>
              <a:gd name="connsiteX26" fmla="*/ 607467 w 6848863"/>
              <a:gd name="connsiteY26" fmla="*/ 3429000 h 6858000"/>
              <a:gd name="connsiteX27" fmla="*/ 584787 w 6848863"/>
              <a:gd name="connsiteY27" fmla="*/ 3408388 h 6858000"/>
              <a:gd name="connsiteX28" fmla="*/ 0 w 6848863"/>
              <a:gd name="connsiteY28" fmla="*/ 1996587 h 6858000"/>
              <a:gd name="connsiteX29" fmla="*/ 1996587 w 6848863"/>
              <a:gd name="connsiteY29" fmla="*/ 0 h 6858000"/>
              <a:gd name="connsiteX30" fmla="*/ 0 w 6848863"/>
              <a:gd name="connsiteY30" fmla="*/ 6858000 h 6858000"/>
              <a:gd name="connsiteX31" fmla="*/ 0 w 6848863"/>
              <a:gd name="connsiteY31" fmla="*/ 0 h 6858000"/>
              <a:gd name="connsiteX32" fmla="*/ 0 w 6848863"/>
              <a:gd name="connsiteY32" fmla="*/ 1996587 h 6858000"/>
              <a:gd name="connsiteX33" fmla="*/ 0 w 6848863"/>
              <a:gd name="connsiteY33" fmla="*/ 4861413 h 6858000"/>
              <a:gd name="connsiteX34" fmla="*/ 0 w 6848863"/>
              <a:gd name="connsiteY34" fmla="*/ 685800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2 w 6848863"/>
              <a:gd name="connsiteY5" fmla="*/ 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6848862 w 6848863"/>
              <a:gd name="connsiteY8" fmla="*/ 3428960 h 6858000"/>
              <a:gd name="connsiteX9" fmla="*/ 6848862 w 6848863"/>
              <a:gd name="connsiteY9" fmla="*/ 0 h 6858000"/>
              <a:gd name="connsiteX10" fmla="*/ 1996587 w 6848863"/>
              <a:gd name="connsiteY10" fmla="*/ 0 h 6858000"/>
              <a:gd name="connsiteX11" fmla="*/ 3952611 w 6848863"/>
              <a:gd name="connsiteY11" fmla="*/ 1594205 h 6858000"/>
              <a:gd name="connsiteX12" fmla="*/ 3960305 w 6848863"/>
              <a:gd name="connsiteY12" fmla="*/ 1644622 h 6858000"/>
              <a:gd name="connsiteX13" fmla="*/ 4075115 w 6848863"/>
              <a:gd name="connsiteY13" fmla="*/ 1589315 h 6858000"/>
              <a:gd name="connsiteX14" fmla="*/ 4852277 w 6848863"/>
              <a:gd name="connsiteY14" fmla="*/ 1432413 h 6858000"/>
              <a:gd name="connsiteX15" fmla="*/ 6838556 w 6848863"/>
              <a:gd name="connsiteY15" fmla="*/ 3224861 h 6858000"/>
              <a:gd name="connsiteX16" fmla="*/ 6848862 w 6848863"/>
              <a:gd name="connsiteY16" fmla="*/ 3428960 h 6858000"/>
              <a:gd name="connsiteX17" fmla="*/ 6848862 w 6848863"/>
              <a:gd name="connsiteY17" fmla="*/ 3429040 h 6858000"/>
              <a:gd name="connsiteX18" fmla="*/ 6838556 w 6848863"/>
              <a:gd name="connsiteY18" fmla="*/ 3633140 h 6858000"/>
              <a:gd name="connsiteX19" fmla="*/ 4852277 w 6848863"/>
              <a:gd name="connsiteY19" fmla="*/ 5425587 h 6858000"/>
              <a:gd name="connsiteX20" fmla="*/ 4008569 w 6848863"/>
              <a:gd name="connsiteY20" fmla="*/ 5239088 h 6858000"/>
              <a:gd name="connsiteX21" fmla="*/ 3960217 w 6848863"/>
              <a:gd name="connsiteY21" fmla="*/ 5213955 h 6858000"/>
              <a:gd name="connsiteX22" fmla="*/ 3952611 w 6848863"/>
              <a:gd name="connsiteY22" fmla="*/ 5263795 h 6858000"/>
              <a:gd name="connsiteX23" fmla="*/ 1996587 w 6848863"/>
              <a:gd name="connsiteY23" fmla="*/ 6858000 h 6858000"/>
              <a:gd name="connsiteX24" fmla="*/ 0 w 6848863"/>
              <a:gd name="connsiteY24" fmla="*/ 4861413 h 6858000"/>
              <a:gd name="connsiteX25" fmla="*/ 584787 w 6848863"/>
              <a:gd name="connsiteY25" fmla="*/ 3449613 h 6858000"/>
              <a:gd name="connsiteX26" fmla="*/ 607467 w 6848863"/>
              <a:gd name="connsiteY26" fmla="*/ 3429000 h 6858000"/>
              <a:gd name="connsiteX27" fmla="*/ 584787 w 6848863"/>
              <a:gd name="connsiteY27" fmla="*/ 3408388 h 6858000"/>
              <a:gd name="connsiteX28" fmla="*/ 0 w 6848863"/>
              <a:gd name="connsiteY28" fmla="*/ 1996587 h 6858000"/>
              <a:gd name="connsiteX29" fmla="*/ 1996587 w 6848863"/>
              <a:gd name="connsiteY29" fmla="*/ 0 h 6858000"/>
              <a:gd name="connsiteX30" fmla="*/ 0 w 6848863"/>
              <a:gd name="connsiteY30" fmla="*/ 6858000 h 6858000"/>
              <a:gd name="connsiteX31" fmla="*/ 0 w 6848863"/>
              <a:gd name="connsiteY31" fmla="*/ 1996587 h 6858000"/>
              <a:gd name="connsiteX32" fmla="*/ 0 w 6848863"/>
              <a:gd name="connsiteY32" fmla="*/ 4861413 h 6858000"/>
              <a:gd name="connsiteX33" fmla="*/ 0 w 6848863"/>
              <a:gd name="connsiteY33" fmla="*/ 685800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2 w 6848863"/>
              <a:gd name="connsiteY5" fmla="*/ 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6848862 w 6848863"/>
              <a:gd name="connsiteY8" fmla="*/ 3428960 h 6858000"/>
              <a:gd name="connsiteX9" fmla="*/ 6848862 w 6848863"/>
              <a:gd name="connsiteY9" fmla="*/ 0 h 6858000"/>
              <a:gd name="connsiteX10" fmla="*/ 1996587 w 6848863"/>
              <a:gd name="connsiteY10" fmla="*/ 0 h 6858000"/>
              <a:gd name="connsiteX11" fmla="*/ 3952611 w 6848863"/>
              <a:gd name="connsiteY11" fmla="*/ 1594205 h 6858000"/>
              <a:gd name="connsiteX12" fmla="*/ 3960305 w 6848863"/>
              <a:gd name="connsiteY12" fmla="*/ 1644622 h 6858000"/>
              <a:gd name="connsiteX13" fmla="*/ 4075115 w 6848863"/>
              <a:gd name="connsiteY13" fmla="*/ 1589315 h 6858000"/>
              <a:gd name="connsiteX14" fmla="*/ 4852277 w 6848863"/>
              <a:gd name="connsiteY14" fmla="*/ 1432413 h 6858000"/>
              <a:gd name="connsiteX15" fmla="*/ 6838556 w 6848863"/>
              <a:gd name="connsiteY15" fmla="*/ 3224861 h 6858000"/>
              <a:gd name="connsiteX16" fmla="*/ 6848862 w 6848863"/>
              <a:gd name="connsiteY16" fmla="*/ 3428960 h 6858000"/>
              <a:gd name="connsiteX17" fmla="*/ 6848862 w 6848863"/>
              <a:gd name="connsiteY17" fmla="*/ 3429040 h 6858000"/>
              <a:gd name="connsiteX18" fmla="*/ 6838556 w 6848863"/>
              <a:gd name="connsiteY18" fmla="*/ 3633140 h 6858000"/>
              <a:gd name="connsiteX19" fmla="*/ 4852277 w 6848863"/>
              <a:gd name="connsiteY19" fmla="*/ 5425587 h 6858000"/>
              <a:gd name="connsiteX20" fmla="*/ 4008569 w 6848863"/>
              <a:gd name="connsiteY20" fmla="*/ 5239088 h 6858000"/>
              <a:gd name="connsiteX21" fmla="*/ 3960217 w 6848863"/>
              <a:gd name="connsiteY21" fmla="*/ 5213955 h 6858000"/>
              <a:gd name="connsiteX22" fmla="*/ 3952611 w 6848863"/>
              <a:gd name="connsiteY22" fmla="*/ 5263795 h 6858000"/>
              <a:gd name="connsiteX23" fmla="*/ 1996587 w 6848863"/>
              <a:gd name="connsiteY23" fmla="*/ 6858000 h 6858000"/>
              <a:gd name="connsiteX24" fmla="*/ 0 w 6848863"/>
              <a:gd name="connsiteY24" fmla="*/ 4861413 h 6858000"/>
              <a:gd name="connsiteX25" fmla="*/ 584787 w 6848863"/>
              <a:gd name="connsiteY25" fmla="*/ 3449613 h 6858000"/>
              <a:gd name="connsiteX26" fmla="*/ 607467 w 6848863"/>
              <a:gd name="connsiteY26" fmla="*/ 3429000 h 6858000"/>
              <a:gd name="connsiteX27" fmla="*/ 584787 w 6848863"/>
              <a:gd name="connsiteY27" fmla="*/ 3408388 h 6858000"/>
              <a:gd name="connsiteX28" fmla="*/ 0 w 6848863"/>
              <a:gd name="connsiteY28" fmla="*/ 1996587 h 6858000"/>
              <a:gd name="connsiteX29" fmla="*/ 1996587 w 6848863"/>
              <a:gd name="connsiteY29" fmla="*/ 0 h 6858000"/>
              <a:gd name="connsiteX30" fmla="*/ 0 w 6848863"/>
              <a:gd name="connsiteY30" fmla="*/ 4861413 h 6858000"/>
              <a:gd name="connsiteX31" fmla="*/ 0 w 6848863"/>
              <a:gd name="connsiteY31" fmla="*/ 1996587 h 6858000"/>
              <a:gd name="connsiteX32" fmla="*/ 0 w 6848863"/>
              <a:gd name="connsiteY32" fmla="*/ 4861413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2 w 6848863"/>
              <a:gd name="connsiteY5" fmla="*/ 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6848862 w 6848863"/>
              <a:gd name="connsiteY8" fmla="*/ 3428960 h 6858000"/>
              <a:gd name="connsiteX9" fmla="*/ 6848862 w 6848863"/>
              <a:gd name="connsiteY9" fmla="*/ 0 h 6858000"/>
              <a:gd name="connsiteX10" fmla="*/ 1996587 w 6848863"/>
              <a:gd name="connsiteY10" fmla="*/ 0 h 6858000"/>
              <a:gd name="connsiteX11" fmla="*/ 3952611 w 6848863"/>
              <a:gd name="connsiteY11" fmla="*/ 1594205 h 6858000"/>
              <a:gd name="connsiteX12" fmla="*/ 3960305 w 6848863"/>
              <a:gd name="connsiteY12" fmla="*/ 1644622 h 6858000"/>
              <a:gd name="connsiteX13" fmla="*/ 4075115 w 6848863"/>
              <a:gd name="connsiteY13" fmla="*/ 1589315 h 6858000"/>
              <a:gd name="connsiteX14" fmla="*/ 4852277 w 6848863"/>
              <a:gd name="connsiteY14" fmla="*/ 1432413 h 6858000"/>
              <a:gd name="connsiteX15" fmla="*/ 6838556 w 6848863"/>
              <a:gd name="connsiteY15" fmla="*/ 3224861 h 6858000"/>
              <a:gd name="connsiteX16" fmla="*/ 6848862 w 6848863"/>
              <a:gd name="connsiteY16" fmla="*/ 3428960 h 6858000"/>
              <a:gd name="connsiteX17" fmla="*/ 6848862 w 6848863"/>
              <a:gd name="connsiteY17" fmla="*/ 3429040 h 6858000"/>
              <a:gd name="connsiteX18" fmla="*/ 6838556 w 6848863"/>
              <a:gd name="connsiteY18" fmla="*/ 3633140 h 6858000"/>
              <a:gd name="connsiteX19" fmla="*/ 4852277 w 6848863"/>
              <a:gd name="connsiteY19" fmla="*/ 5425587 h 6858000"/>
              <a:gd name="connsiteX20" fmla="*/ 4008569 w 6848863"/>
              <a:gd name="connsiteY20" fmla="*/ 5239088 h 6858000"/>
              <a:gd name="connsiteX21" fmla="*/ 3960217 w 6848863"/>
              <a:gd name="connsiteY21" fmla="*/ 5213955 h 6858000"/>
              <a:gd name="connsiteX22" fmla="*/ 3952611 w 6848863"/>
              <a:gd name="connsiteY22" fmla="*/ 5263795 h 6858000"/>
              <a:gd name="connsiteX23" fmla="*/ 1996587 w 6848863"/>
              <a:gd name="connsiteY23" fmla="*/ 6858000 h 6858000"/>
              <a:gd name="connsiteX24" fmla="*/ 0 w 6848863"/>
              <a:gd name="connsiteY24" fmla="*/ 4861413 h 6858000"/>
              <a:gd name="connsiteX25" fmla="*/ 584787 w 6848863"/>
              <a:gd name="connsiteY25" fmla="*/ 3449613 h 6858000"/>
              <a:gd name="connsiteX26" fmla="*/ 607467 w 6848863"/>
              <a:gd name="connsiteY26" fmla="*/ 3429000 h 6858000"/>
              <a:gd name="connsiteX27" fmla="*/ 584787 w 6848863"/>
              <a:gd name="connsiteY27" fmla="*/ 3408388 h 6858000"/>
              <a:gd name="connsiteX28" fmla="*/ 0 w 6848863"/>
              <a:gd name="connsiteY28" fmla="*/ 1996587 h 6858000"/>
              <a:gd name="connsiteX29" fmla="*/ 1996587 w 6848863"/>
              <a:gd name="connsiteY29" fmla="*/ 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2 w 6848863"/>
              <a:gd name="connsiteY5" fmla="*/ 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6848862 w 6848863"/>
              <a:gd name="connsiteY8" fmla="*/ 3428960 h 6858000"/>
              <a:gd name="connsiteX9" fmla="*/ 6848862 w 6848863"/>
              <a:gd name="connsiteY9" fmla="*/ 0 h 6858000"/>
              <a:gd name="connsiteX10" fmla="*/ 1996587 w 6848863"/>
              <a:gd name="connsiteY10" fmla="*/ 0 h 6858000"/>
              <a:gd name="connsiteX11" fmla="*/ 3952611 w 6848863"/>
              <a:gd name="connsiteY11" fmla="*/ 1594205 h 6858000"/>
              <a:gd name="connsiteX12" fmla="*/ 3960305 w 6848863"/>
              <a:gd name="connsiteY12" fmla="*/ 1644622 h 6858000"/>
              <a:gd name="connsiteX13" fmla="*/ 4075115 w 6848863"/>
              <a:gd name="connsiteY13" fmla="*/ 1589315 h 6858000"/>
              <a:gd name="connsiteX14" fmla="*/ 4852277 w 6848863"/>
              <a:gd name="connsiteY14" fmla="*/ 1432413 h 6858000"/>
              <a:gd name="connsiteX15" fmla="*/ 6838556 w 6848863"/>
              <a:gd name="connsiteY15" fmla="*/ 3224861 h 6858000"/>
              <a:gd name="connsiteX16" fmla="*/ 6848862 w 6848863"/>
              <a:gd name="connsiteY16" fmla="*/ 3428960 h 6858000"/>
              <a:gd name="connsiteX17" fmla="*/ 6838556 w 6848863"/>
              <a:gd name="connsiteY17" fmla="*/ 3633140 h 6858000"/>
              <a:gd name="connsiteX18" fmla="*/ 4852277 w 6848863"/>
              <a:gd name="connsiteY18" fmla="*/ 5425587 h 6858000"/>
              <a:gd name="connsiteX19" fmla="*/ 4008569 w 6848863"/>
              <a:gd name="connsiteY19" fmla="*/ 5239088 h 6858000"/>
              <a:gd name="connsiteX20" fmla="*/ 3960217 w 6848863"/>
              <a:gd name="connsiteY20" fmla="*/ 5213955 h 6858000"/>
              <a:gd name="connsiteX21" fmla="*/ 3952611 w 6848863"/>
              <a:gd name="connsiteY21" fmla="*/ 5263795 h 6858000"/>
              <a:gd name="connsiteX22" fmla="*/ 1996587 w 6848863"/>
              <a:gd name="connsiteY22" fmla="*/ 6858000 h 6858000"/>
              <a:gd name="connsiteX23" fmla="*/ 0 w 6848863"/>
              <a:gd name="connsiteY23" fmla="*/ 4861413 h 6858000"/>
              <a:gd name="connsiteX24" fmla="*/ 584787 w 6848863"/>
              <a:gd name="connsiteY24" fmla="*/ 3449613 h 6858000"/>
              <a:gd name="connsiteX25" fmla="*/ 607467 w 6848863"/>
              <a:gd name="connsiteY25" fmla="*/ 3429000 h 6858000"/>
              <a:gd name="connsiteX26" fmla="*/ 584787 w 6848863"/>
              <a:gd name="connsiteY26" fmla="*/ 3408388 h 6858000"/>
              <a:gd name="connsiteX27" fmla="*/ 0 w 6848863"/>
              <a:gd name="connsiteY27" fmla="*/ 1996587 h 6858000"/>
              <a:gd name="connsiteX28" fmla="*/ 1996587 w 6848863"/>
              <a:gd name="connsiteY28" fmla="*/ 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2 w 6848863"/>
              <a:gd name="connsiteY5" fmla="*/ 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6848862 w 6848863"/>
              <a:gd name="connsiteY8" fmla="*/ 3428960 h 6858000"/>
              <a:gd name="connsiteX9" fmla="*/ 6848862 w 6848863"/>
              <a:gd name="connsiteY9" fmla="*/ 0 h 6858000"/>
              <a:gd name="connsiteX10" fmla="*/ 1996587 w 6848863"/>
              <a:gd name="connsiteY10" fmla="*/ 0 h 6858000"/>
              <a:gd name="connsiteX11" fmla="*/ 3952611 w 6848863"/>
              <a:gd name="connsiteY11" fmla="*/ 1594205 h 6858000"/>
              <a:gd name="connsiteX12" fmla="*/ 3960305 w 6848863"/>
              <a:gd name="connsiteY12" fmla="*/ 1644622 h 6858000"/>
              <a:gd name="connsiteX13" fmla="*/ 4075115 w 6848863"/>
              <a:gd name="connsiteY13" fmla="*/ 1589315 h 6858000"/>
              <a:gd name="connsiteX14" fmla="*/ 4852277 w 6848863"/>
              <a:gd name="connsiteY14" fmla="*/ 1432413 h 6858000"/>
              <a:gd name="connsiteX15" fmla="*/ 6838556 w 6848863"/>
              <a:gd name="connsiteY15" fmla="*/ 3224861 h 6858000"/>
              <a:gd name="connsiteX16" fmla="*/ 6838556 w 6848863"/>
              <a:gd name="connsiteY16" fmla="*/ 3633140 h 6858000"/>
              <a:gd name="connsiteX17" fmla="*/ 4852277 w 6848863"/>
              <a:gd name="connsiteY17" fmla="*/ 5425587 h 6858000"/>
              <a:gd name="connsiteX18" fmla="*/ 4008569 w 6848863"/>
              <a:gd name="connsiteY18" fmla="*/ 5239088 h 6858000"/>
              <a:gd name="connsiteX19" fmla="*/ 3960217 w 6848863"/>
              <a:gd name="connsiteY19" fmla="*/ 5213955 h 6858000"/>
              <a:gd name="connsiteX20" fmla="*/ 3952611 w 6848863"/>
              <a:gd name="connsiteY20" fmla="*/ 5263795 h 6858000"/>
              <a:gd name="connsiteX21" fmla="*/ 1996587 w 6848863"/>
              <a:gd name="connsiteY21" fmla="*/ 6858000 h 6858000"/>
              <a:gd name="connsiteX22" fmla="*/ 0 w 6848863"/>
              <a:gd name="connsiteY22" fmla="*/ 4861413 h 6858000"/>
              <a:gd name="connsiteX23" fmla="*/ 584787 w 6848863"/>
              <a:gd name="connsiteY23" fmla="*/ 3449613 h 6858000"/>
              <a:gd name="connsiteX24" fmla="*/ 607467 w 6848863"/>
              <a:gd name="connsiteY24" fmla="*/ 3429000 h 6858000"/>
              <a:gd name="connsiteX25" fmla="*/ 584787 w 6848863"/>
              <a:gd name="connsiteY25" fmla="*/ 3408388 h 6858000"/>
              <a:gd name="connsiteX26" fmla="*/ 0 w 6848863"/>
              <a:gd name="connsiteY26" fmla="*/ 1996587 h 6858000"/>
              <a:gd name="connsiteX27" fmla="*/ 1996587 w 6848863"/>
              <a:gd name="connsiteY27" fmla="*/ 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2 w 6848863"/>
              <a:gd name="connsiteY5" fmla="*/ 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6848862 w 6848863"/>
              <a:gd name="connsiteY8" fmla="*/ 0 h 6858000"/>
              <a:gd name="connsiteX9" fmla="*/ 1996587 w 6848863"/>
              <a:gd name="connsiteY9" fmla="*/ 0 h 6858000"/>
              <a:gd name="connsiteX10" fmla="*/ 3952611 w 6848863"/>
              <a:gd name="connsiteY10" fmla="*/ 1594205 h 6858000"/>
              <a:gd name="connsiteX11" fmla="*/ 3960305 w 6848863"/>
              <a:gd name="connsiteY11" fmla="*/ 1644622 h 6858000"/>
              <a:gd name="connsiteX12" fmla="*/ 4075115 w 6848863"/>
              <a:gd name="connsiteY12" fmla="*/ 1589315 h 6858000"/>
              <a:gd name="connsiteX13" fmla="*/ 4852277 w 6848863"/>
              <a:gd name="connsiteY13" fmla="*/ 1432413 h 6858000"/>
              <a:gd name="connsiteX14" fmla="*/ 6838556 w 6848863"/>
              <a:gd name="connsiteY14" fmla="*/ 3224861 h 6858000"/>
              <a:gd name="connsiteX15" fmla="*/ 6838556 w 6848863"/>
              <a:gd name="connsiteY15" fmla="*/ 3633140 h 6858000"/>
              <a:gd name="connsiteX16" fmla="*/ 4852277 w 6848863"/>
              <a:gd name="connsiteY16" fmla="*/ 5425587 h 6858000"/>
              <a:gd name="connsiteX17" fmla="*/ 4008569 w 6848863"/>
              <a:gd name="connsiteY17" fmla="*/ 5239088 h 6858000"/>
              <a:gd name="connsiteX18" fmla="*/ 3960217 w 6848863"/>
              <a:gd name="connsiteY18" fmla="*/ 5213955 h 6858000"/>
              <a:gd name="connsiteX19" fmla="*/ 3952611 w 6848863"/>
              <a:gd name="connsiteY19" fmla="*/ 5263795 h 6858000"/>
              <a:gd name="connsiteX20" fmla="*/ 1996587 w 6848863"/>
              <a:gd name="connsiteY20" fmla="*/ 6858000 h 6858000"/>
              <a:gd name="connsiteX21" fmla="*/ 0 w 6848863"/>
              <a:gd name="connsiteY21" fmla="*/ 4861413 h 6858000"/>
              <a:gd name="connsiteX22" fmla="*/ 584787 w 6848863"/>
              <a:gd name="connsiteY22" fmla="*/ 3449613 h 6858000"/>
              <a:gd name="connsiteX23" fmla="*/ 607467 w 6848863"/>
              <a:gd name="connsiteY23" fmla="*/ 3429000 h 6858000"/>
              <a:gd name="connsiteX24" fmla="*/ 584787 w 6848863"/>
              <a:gd name="connsiteY24" fmla="*/ 3408388 h 6858000"/>
              <a:gd name="connsiteX25" fmla="*/ 0 w 6848863"/>
              <a:gd name="connsiteY25" fmla="*/ 1996587 h 6858000"/>
              <a:gd name="connsiteX26" fmla="*/ 1996587 w 6848863"/>
              <a:gd name="connsiteY26" fmla="*/ 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3 w 6848863"/>
              <a:gd name="connsiteY5" fmla="*/ 342898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1996587 w 6848863"/>
              <a:gd name="connsiteY8" fmla="*/ 0 h 6858000"/>
              <a:gd name="connsiteX9" fmla="*/ 3952611 w 6848863"/>
              <a:gd name="connsiteY9" fmla="*/ 1594205 h 6858000"/>
              <a:gd name="connsiteX10" fmla="*/ 3960305 w 6848863"/>
              <a:gd name="connsiteY10" fmla="*/ 1644622 h 6858000"/>
              <a:gd name="connsiteX11" fmla="*/ 4075115 w 6848863"/>
              <a:gd name="connsiteY11" fmla="*/ 1589315 h 6858000"/>
              <a:gd name="connsiteX12" fmla="*/ 4852277 w 6848863"/>
              <a:gd name="connsiteY12" fmla="*/ 1432413 h 6858000"/>
              <a:gd name="connsiteX13" fmla="*/ 6838556 w 6848863"/>
              <a:gd name="connsiteY13" fmla="*/ 3224861 h 6858000"/>
              <a:gd name="connsiteX14" fmla="*/ 6838556 w 6848863"/>
              <a:gd name="connsiteY14" fmla="*/ 3633140 h 6858000"/>
              <a:gd name="connsiteX15" fmla="*/ 4852277 w 6848863"/>
              <a:gd name="connsiteY15" fmla="*/ 5425587 h 6858000"/>
              <a:gd name="connsiteX16" fmla="*/ 4008569 w 6848863"/>
              <a:gd name="connsiteY16" fmla="*/ 5239088 h 6858000"/>
              <a:gd name="connsiteX17" fmla="*/ 3960217 w 6848863"/>
              <a:gd name="connsiteY17" fmla="*/ 5213955 h 6858000"/>
              <a:gd name="connsiteX18" fmla="*/ 3952611 w 6848863"/>
              <a:gd name="connsiteY18" fmla="*/ 5263795 h 6858000"/>
              <a:gd name="connsiteX19" fmla="*/ 1996587 w 6848863"/>
              <a:gd name="connsiteY19" fmla="*/ 6858000 h 6858000"/>
              <a:gd name="connsiteX20" fmla="*/ 0 w 6848863"/>
              <a:gd name="connsiteY20" fmla="*/ 4861413 h 6858000"/>
              <a:gd name="connsiteX21" fmla="*/ 584787 w 6848863"/>
              <a:gd name="connsiteY21" fmla="*/ 3449613 h 6858000"/>
              <a:gd name="connsiteX22" fmla="*/ 607467 w 6848863"/>
              <a:gd name="connsiteY22" fmla="*/ 3429000 h 6858000"/>
              <a:gd name="connsiteX23" fmla="*/ 584787 w 6848863"/>
              <a:gd name="connsiteY23" fmla="*/ 3408388 h 6858000"/>
              <a:gd name="connsiteX24" fmla="*/ 0 w 6848863"/>
              <a:gd name="connsiteY24" fmla="*/ 1996587 h 6858000"/>
              <a:gd name="connsiteX25" fmla="*/ 1996587 w 6848863"/>
              <a:gd name="connsiteY25" fmla="*/ 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1996587 w 6848863"/>
              <a:gd name="connsiteY5" fmla="*/ 0 h 6858000"/>
              <a:gd name="connsiteX6" fmla="*/ 3952611 w 6848863"/>
              <a:gd name="connsiteY6" fmla="*/ 1594205 h 6858000"/>
              <a:gd name="connsiteX7" fmla="*/ 3960305 w 6848863"/>
              <a:gd name="connsiteY7" fmla="*/ 1644622 h 6858000"/>
              <a:gd name="connsiteX8" fmla="*/ 4075115 w 6848863"/>
              <a:gd name="connsiteY8" fmla="*/ 1589315 h 6858000"/>
              <a:gd name="connsiteX9" fmla="*/ 4852277 w 6848863"/>
              <a:gd name="connsiteY9" fmla="*/ 1432413 h 6858000"/>
              <a:gd name="connsiteX10" fmla="*/ 6838556 w 6848863"/>
              <a:gd name="connsiteY10" fmla="*/ 3224861 h 6858000"/>
              <a:gd name="connsiteX11" fmla="*/ 6838556 w 6848863"/>
              <a:gd name="connsiteY11" fmla="*/ 3633140 h 6858000"/>
              <a:gd name="connsiteX12" fmla="*/ 4852277 w 6848863"/>
              <a:gd name="connsiteY12" fmla="*/ 5425587 h 6858000"/>
              <a:gd name="connsiteX13" fmla="*/ 4008569 w 6848863"/>
              <a:gd name="connsiteY13" fmla="*/ 5239088 h 6858000"/>
              <a:gd name="connsiteX14" fmla="*/ 3960217 w 6848863"/>
              <a:gd name="connsiteY14" fmla="*/ 5213955 h 6858000"/>
              <a:gd name="connsiteX15" fmla="*/ 3952611 w 6848863"/>
              <a:gd name="connsiteY15" fmla="*/ 5263795 h 6858000"/>
              <a:gd name="connsiteX16" fmla="*/ 1996587 w 6848863"/>
              <a:gd name="connsiteY16" fmla="*/ 6858000 h 6858000"/>
              <a:gd name="connsiteX17" fmla="*/ 0 w 6848863"/>
              <a:gd name="connsiteY17" fmla="*/ 4861413 h 6858000"/>
              <a:gd name="connsiteX18" fmla="*/ 584787 w 6848863"/>
              <a:gd name="connsiteY18" fmla="*/ 3449613 h 6858000"/>
              <a:gd name="connsiteX19" fmla="*/ 607467 w 6848863"/>
              <a:gd name="connsiteY19" fmla="*/ 3429000 h 6858000"/>
              <a:gd name="connsiteX20" fmla="*/ 584787 w 6848863"/>
              <a:gd name="connsiteY20" fmla="*/ 3408388 h 6858000"/>
              <a:gd name="connsiteX21" fmla="*/ 0 w 6848863"/>
              <a:gd name="connsiteY21" fmla="*/ 1996587 h 6858000"/>
              <a:gd name="connsiteX22" fmla="*/ 1996587 w 6848863"/>
              <a:gd name="connsiteY22" fmla="*/ 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3429040 h 6858000"/>
              <a:gd name="connsiteX3" fmla="*/ 6848863 w 6848863"/>
              <a:gd name="connsiteY3" fmla="*/ 3429020 h 6858000"/>
              <a:gd name="connsiteX4" fmla="*/ 1996587 w 6848863"/>
              <a:gd name="connsiteY4" fmla="*/ 0 h 6858000"/>
              <a:gd name="connsiteX5" fmla="*/ 3952611 w 6848863"/>
              <a:gd name="connsiteY5" fmla="*/ 1594205 h 6858000"/>
              <a:gd name="connsiteX6" fmla="*/ 3960305 w 6848863"/>
              <a:gd name="connsiteY6" fmla="*/ 1644622 h 6858000"/>
              <a:gd name="connsiteX7" fmla="*/ 4075115 w 6848863"/>
              <a:gd name="connsiteY7" fmla="*/ 1589315 h 6858000"/>
              <a:gd name="connsiteX8" fmla="*/ 4852277 w 6848863"/>
              <a:gd name="connsiteY8" fmla="*/ 1432413 h 6858000"/>
              <a:gd name="connsiteX9" fmla="*/ 6838556 w 6848863"/>
              <a:gd name="connsiteY9" fmla="*/ 3224861 h 6858000"/>
              <a:gd name="connsiteX10" fmla="*/ 6838556 w 6848863"/>
              <a:gd name="connsiteY10" fmla="*/ 3633140 h 6858000"/>
              <a:gd name="connsiteX11" fmla="*/ 4852277 w 6848863"/>
              <a:gd name="connsiteY11" fmla="*/ 5425587 h 6858000"/>
              <a:gd name="connsiteX12" fmla="*/ 4008569 w 6848863"/>
              <a:gd name="connsiteY12" fmla="*/ 5239088 h 6858000"/>
              <a:gd name="connsiteX13" fmla="*/ 3960217 w 6848863"/>
              <a:gd name="connsiteY13" fmla="*/ 5213955 h 6858000"/>
              <a:gd name="connsiteX14" fmla="*/ 3952611 w 6848863"/>
              <a:gd name="connsiteY14" fmla="*/ 5263795 h 6858000"/>
              <a:gd name="connsiteX15" fmla="*/ 1996587 w 6848863"/>
              <a:gd name="connsiteY15" fmla="*/ 6858000 h 6858000"/>
              <a:gd name="connsiteX16" fmla="*/ 0 w 6848863"/>
              <a:gd name="connsiteY16" fmla="*/ 4861413 h 6858000"/>
              <a:gd name="connsiteX17" fmla="*/ 584787 w 6848863"/>
              <a:gd name="connsiteY17" fmla="*/ 3449613 h 6858000"/>
              <a:gd name="connsiteX18" fmla="*/ 607467 w 6848863"/>
              <a:gd name="connsiteY18" fmla="*/ 3429000 h 6858000"/>
              <a:gd name="connsiteX19" fmla="*/ 584787 w 6848863"/>
              <a:gd name="connsiteY19" fmla="*/ 3408388 h 6858000"/>
              <a:gd name="connsiteX20" fmla="*/ 0 w 6848863"/>
              <a:gd name="connsiteY20" fmla="*/ 1996587 h 6858000"/>
              <a:gd name="connsiteX21" fmla="*/ 1996587 w 6848863"/>
              <a:gd name="connsiteY21" fmla="*/ 0 h 6858000"/>
              <a:gd name="connsiteX0" fmla="*/ 6848863 w 6848863"/>
              <a:gd name="connsiteY0" fmla="*/ 3429020 h 6858000"/>
              <a:gd name="connsiteX1" fmla="*/ 6848862 w 6848863"/>
              <a:gd name="connsiteY1" fmla="*/ 3429040 h 6858000"/>
              <a:gd name="connsiteX2" fmla="*/ 6848863 w 6848863"/>
              <a:gd name="connsiteY2" fmla="*/ 3429020 h 6858000"/>
              <a:gd name="connsiteX3" fmla="*/ 1996587 w 6848863"/>
              <a:gd name="connsiteY3" fmla="*/ 0 h 6858000"/>
              <a:gd name="connsiteX4" fmla="*/ 3952611 w 6848863"/>
              <a:gd name="connsiteY4" fmla="*/ 1594205 h 6858000"/>
              <a:gd name="connsiteX5" fmla="*/ 3960305 w 6848863"/>
              <a:gd name="connsiteY5" fmla="*/ 1644622 h 6858000"/>
              <a:gd name="connsiteX6" fmla="*/ 4075115 w 6848863"/>
              <a:gd name="connsiteY6" fmla="*/ 1589315 h 6858000"/>
              <a:gd name="connsiteX7" fmla="*/ 4852277 w 6848863"/>
              <a:gd name="connsiteY7" fmla="*/ 1432413 h 6858000"/>
              <a:gd name="connsiteX8" fmla="*/ 6838556 w 6848863"/>
              <a:gd name="connsiteY8" fmla="*/ 3224861 h 6858000"/>
              <a:gd name="connsiteX9" fmla="*/ 6838556 w 6848863"/>
              <a:gd name="connsiteY9" fmla="*/ 3633140 h 6858000"/>
              <a:gd name="connsiteX10" fmla="*/ 4852277 w 6848863"/>
              <a:gd name="connsiteY10" fmla="*/ 5425587 h 6858000"/>
              <a:gd name="connsiteX11" fmla="*/ 4008569 w 6848863"/>
              <a:gd name="connsiteY11" fmla="*/ 5239088 h 6858000"/>
              <a:gd name="connsiteX12" fmla="*/ 3960217 w 6848863"/>
              <a:gd name="connsiteY12" fmla="*/ 5213955 h 6858000"/>
              <a:gd name="connsiteX13" fmla="*/ 3952611 w 6848863"/>
              <a:gd name="connsiteY13" fmla="*/ 5263795 h 6858000"/>
              <a:gd name="connsiteX14" fmla="*/ 1996587 w 6848863"/>
              <a:gd name="connsiteY14" fmla="*/ 6858000 h 6858000"/>
              <a:gd name="connsiteX15" fmla="*/ 0 w 6848863"/>
              <a:gd name="connsiteY15" fmla="*/ 4861413 h 6858000"/>
              <a:gd name="connsiteX16" fmla="*/ 584787 w 6848863"/>
              <a:gd name="connsiteY16" fmla="*/ 3449613 h 6858000"/>
              <a:gd name="connsiteX17" fmla="*/ 607467 w 6848863"/>
              <a:gd name="connsiteY17" fmla="*/ 3429000 h 6858000"/>
              <a:gd name="connsiteX18" fmla="*/ 584787 w 6848863"/>
              <a:gd name="connsiteY18" fmla="*/ 3408388 h 6858000"/>
              <a:gd name="connsiteX19" fmla="*/ 0 w 6848863"/>
              <a:gd name="connsiteY19" fmla="*/ 1996587 h 6858000"/>
              <a:gd name="connsiteX20" fmla="*/ 1996587 w 6848863"/>
              <a:gd name="connsiteY20" fmla="*/ 0 h 6858000"/>
              <a:gd name="connsiteX0" fmla="*/ 1996587 w 6838556"/>
              <a:gd name="connsiteY0" fmla="*/ 0 h 6858000"/>
              <a:gd name="connsiteX1" fmla="*/ 3952611 w 6838556"/>
              <a:gd name="connsiteY1" fmla="*/ 1594205 h 6858000"/>
              <a:gd name="connsiteX2" fmla="*/ 3960305 w 6838556"/>
              <a:gd name="connsiteY2" fmla="*/ 1644622 h 6858000"/>
              <a:gd name="connsiteX3" fmla="*/ 4075115 w 6838556"/>
              <a:gd name="connsiteY3" fmla="*/ 1589315 h 6858000"/>
              <a:gd name="connsiteX4" fmla="*/ 4852277 w 6838556"/>
              <a:gd name="connsiteY4" fmla="*/ 1432413 h 6858000"/>
              <a:gd name="connsiteX5" fmla="*/ 6838556 w 6838556"/>
              <a:gd name="connsiteY5" fmla="*/ 3224861 h 6858000"/>
              <a:gd name="connsiteX6" fmla="*/ 6838556 w 6838556"/>
              <a:gd name="connsiteY6" fmla="*/ 3633140 h 6858000"/>
              <a:gd name="connsiteX7" fmla="*/ 4852277 w 6838556"/>
              <a:gd name="connsiteY7" fmla="*/ 5425587 h 6858000"/>
              <a:gd name="connsiteX8" fmla="*/ 4008569 w 6838556"/>
              <a:gd name="connsiteY8" fmla="*/ 5239088 h 6858000"/>
              <a:gd name="connsiteX9" fmla="*/ 3960217 w 6838556"/>
              <a:gd name="connsiteY9" fmla="*/ 5213955 h 6858000"/>
              <a:gd name="connsiteX10" fmla="*/ 3952611 w 6838556"/>
              <a:gd name="connsiteY10" fmla="*/ 5263795 h 6858000"/>
              <a:gd name="connsiteX11" fmla="*/ 1996587 w 6838556"/>
              <a:gd name="connsiteY11" fmla="*/ 6858000 h 6858000"/>
              <a:gd name="connsiteX12" fmla="*/ 0 w 6838556"/>
              <a:gd name="connsiteY12" fmla="*/ 4861413 h 6858000"/>
              <a:gd name="connsiteX13" fmla="*/ 584787 w 6838556"/>
              <a:gd name="connsiteY13" fmla="*/ 3449613 h 6858000"/>
              <a:gd name="connsiteX14" fmla="*/ 607467 w 6838556"/>
              <a:gd name="connsiteY14" fmla="*/ 3429000 h 6858000"/>
              <a:gd name="connsiteX15" fmla="*/ 584787 w 6838556"/>
              <a:gd name="connsiteY15" fmla="*/ 3408388 h 6858000"/>
              <a:gd name="connsiteX16" fmla="*/ 0 w 6838556"/>
              <a:gd name="connsiteY16" fmla="*/ 1996587 h 6858000"/>
              <a:gd name="connsiteX17" fmla="*/ 1996587 w 6838556"/>
              <a:gd name="connsiteY1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838556" h="6858000">
                <a:moveTo>
                  <a:pt x="1996587" y="0"/>
                </a:moveTo>
                <a:cubicBezTo>
                  <a:pt x="2961437" y="0"/>
                  <a:pt x="3766436" y="684394"/>
                  <a:pt x="3952611" y="1594205"/>
                </a:cubicBezTo>
                <a:lnTo>
                  <a:pt x="3960305" y="1644622"/>
                </a:lnTo>
                <a:lnTo>
                  <a:pt x="4075115" y="1589315"/>
                </a:lnTo>
                <a:cubicBezTo>
                  <a:pt x="4313983" y="1488282"/>
                  <a:pt x="4576606" y="1432413"/>
                  <a:pt x="4852277" y="1432413"/>
                </a:cubicBezTo>
                <a:cubicBezTo>
                  <a:pt x="5886044" y="1432413"/>
                  <a:pt x="6736311" y="2218069"/>
                  <a:pt x="6838556" y="3224861"/>
                </a:cubicBezTo>
                <a:lnTo>
                  <a:pt x="6838556" y="3633140"/>
                </a:lnTo>
                <a:cubicBezTo>
                  <a:pt x="6736311" y="4639931"/>
                  <a:pt x="5886044" y="5425587"/>
                  <a:pt x="4852277" y="5425587"/>
                </a:cubicBezTo>
                <a:cubicBezTo>
                  <a:pt x="4550762" y="5425587"/>
                  <a:pt x="4264857" y="5358752"/>
                  <a:pt x="4008569" y="5239088"/>
                </a:cubicBezTo>
                <a:lnTo>
                  <a:pt x="3960217" y="5213955"/>
                </a:lnTo>
                <a:lnTo>
                  <a:pt x="3952611" y="5263795"/>
                </a:lnTo>
                <a:cubicBezTo>
                  <a:pt x="3766436" y="6173607"/>
                  <a:pt x="2961437" y="6858000"/>
                  <a:pt x="1996587" y="6858000"/>
                </a:cubicBezTo>
                <a:cubicBezTo>
                  <a:pt x="893902" y="6858000"/>
                  <a:pt x="0" y="5964098"/>
                  <a:pt x="0" y="4861413"/>
                </a:cubicBezTo>
                <a:cubicBezTo>
                  <a:pt x="0" y="4310071"/>
                  <a:pt x="223476" y="3810924"/>
                  <a:pt x="584787" y="3449613"/>
                </a:cubicBezTo>
                <a:lnTo>
                  <a:pt x="607467" y="3429000"/>
                </a:lnTo>
                <a:lnTo>
                  <a:pt x="584787" y="3408388"/>
                </a:lnTo>
                <a:cubicBezTo>
                  <a:pt x="223476" y="3047076"/>
                  <a:pt x="0" y="2547930"/>
                  <a:pt x="0" y="1996587"/>
                </a:cubicBezTo>
                <a:cubicBezTo>
                  <a:pt x="0" y="893902"/>
                  <a:pt x="893902" y="0"/>
                  <a:pt x="19965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i-FI" noProof="0"/>
              <a:t>Lisää kuva napsauttamalla kuvaketta</a:t>
            </a:r>
            <a:endParaRPr lang="en-FI" noProof="0"/>
          </a:p>
        </p:txBody>
      </p:sp>
    </p:spTree>
    <p:extLst>
      <p:ext uri="{BB962C8B-B14F-4D97-AF65-F5344CB8AC3E}">
        <p14:creationId xmlns:p14="http://schemas.microsoft.com/office/powerpoint/2010/main" val="11332267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916" y="844061"/>
            <a:ext cx="11084169" cy="1155801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916" y="2289976"/>
            <a:ext cx="11084169" cy="414388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0DD4EF-0A3B-47E8-A8C7-5D060099A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2C0E8-5D39-479D-A6BC-57F37751B110}" type="datetime1">
              <a:rPr lang="fi-FI"/>
              <a:pPr>
                <a:defRPr/>
              </a:pPr>
              <a:t>20.1.2026</a:t>
            </a:fld>
            <a:endParaRPr lang="en-FI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A19F144-D2E0-44B0-BD69-1DCE65FE0FB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86B5D-05A7-4890-B703-51CFEA938082}" type="slidenum">
              <a:rPr lang="en-FI"/>
              <a:pPr>
                <a:defRPr/>
              </a:pPr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579353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E9E494-4A66-F46B-C81E-998DB2B6A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B78D998-5D93-2307-6685-3F79856D73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4A2B655-25E7-696C-03D3-964F254FF8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86D7255-F668-F6C0-FC9F-240D27EDB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AF42A-C986-479F-8FB3-88878CB0B0BA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FECAF9B-0001-F2FD-2FBE-03A0DBE77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3EDF90DF-54E5-2CEE-3D54-455A70612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885425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916" y="844060"/>
            <a:ext cx="11084169" cy="1155784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916" y="2289976"/>
            <a:ext cx="11084169" cy="414388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C08BFCE-F35D-462D-8501-1ECFEAD64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34381-3241-4222-8154-9DD294AD6166}" type="datetime1">
              <a:rPr lang="fi-FI"/>
              <a:pPr>
                <a:defRPr/>
              </a:pPr>
              <a:t>20.1.2026</a:t>
            </a:fld>
            <a:endParaRPr lang="en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7EC1036-530D-419C-832B-827CC3A463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31565-C39C-49BD-B97B-04AAB21E4AB3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E8204B39-6CE6-4C5A-BCAF-80498835DC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330200"/>
            <a:ext cx="12192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8">
            <a:extLst>
              <a:ext uri="{FF2B5EF4-FFF2-40B4-BE49-F238E27FC236}">
                <a16:creationId xmlns:a16="http://schemas.microsoft.com/office/drawing/2014/main" id="{939935E8-2949-4BA8-9379-1374EFEAB8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057"/>
          <a:stretch>
            <a:fillRect/>
          </a:stretch>
        </p:blipFill>
        <p:spPr bwMode="auto">
          <a:xfrm>
            <a:off x="7190317" y="-6350"/>
            <a:ext cx="5001683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80024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917" y="844060"/>
            <a:ext cx="7357337" cy="1155784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916" y="2289976"/>
            <a:ext cx="5542085" cy="414388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39" name="Picture Placeholder 38"/>
          <p:cNvSpPr>
            <a:spLocks noGrp="1"/>
          </p:cNvSpPr>
          <p:nvPr>
            <p:ph type="pic" sz="quarter" idx="13"/>
          </p:nvPr>
        </p:nvSpPr>
        <p:spPr>
          <a:xfrm>
            <a:off x="6523641" y="844061"/>
            <a:ext cx="5664249" cy="6013940"/>
          </a:xfrm>
          <a:custGeom>
            <a:avLst/>
            <a:gdLst>
              <a:gd name="connsiteX0" fmla="*/ 2385795 w 4248187"/>
              <a:gd name="connsiteY0" fmla="*/ 147 h 4510455"/>
              <a:gd name="connsiteX1" fmla="*/ 2554495 w 4248187"/>
              <a:gd name="connsiteY1" fmla="*/ 13985 h 4510455"/>
              <a:gd name="connsiteX2" fmla="*/ 2673671 w 4248187"/>
              <a:gd name="connsiteY2" fmla="*/ 41357 h 4510455"/>
              <a:gd name="connsiteX3" fmla="*/ 4211723 w 4248187"/>
              <a:gd name="connsiteY3" fmla="*/ 1079440 h 4510455"/>
              <a:gd name="connsiteX4" fmla="*/ 4248187 w 4248187"/>
              <a:gd name="connsiteY4" fmla="*/ 1122376 h 4510455"/>
              <a:gd name="connsiteX5" fmla="*/ 4248187 w 4248187"/>
              <a:gd name="connsiteY5" fmla="*/ 4123199 h 4510455"/>
              <a:gd name="connsiteX6" fmla="*/ 4127609 w 4248187"/>
              <a:gd name="connsiteY6" fmla="*/ 4099539 h 4510455"/>
              <a:gd name="connsiteX7" fmla="*/ 2463697 w 4248187"/>
              <a:gd name="connsiteY7" fmla="*/ 4180850 h 4510455"/>
              <a:gd name="connsiteX8" fmla="*/ 2487319 w 4248187"/>
              <a:gd name="connsiteY8" fmla="*/ 4459362 h 4510455"/>
              <a:gd name="connsiteX9" fmla="*/ 2497337 w 4248187"/>
              <a:gd name="connsiteY9" fmla="*/ 4510455 h 4510455"/>
              <a:gd name="connsiteX10" fmla="*/ 1360581 w 4248187"/>
              <a:gd name="connsiteY10" fmla="*/ 4510455 h 4510455"/>
              <a:gd name="connsiteX11" fmla="*/ 1351992 w 4248187"/>
              <a:gd name="connsiteY11" fmla="*/ 4502590 h 4510455"/>
              <a:gd name="connsiteX12" fmla="*/ 64525 w 4248187"/>
              <a:gd name="connsiteY12" fmla="*/ 2067226 h 4510455"/>
              <a:gd name="connsiteX13" fmla="*/ 2487653 w 4248187"/>
              <a:gd name="connsiteY13" fmla="*/ 2218952 h 4510455"/>
              <a:gd name="connsiteX14" fmla="*/ 2136382 w 4248187"/>
              <a:gd name="connsiteY14" fmla="*/ 31313 h 4510455"/>
              <a:gd name="connsiteX15" fmla="*/ 2230946 w 4248187"/>
              <a:gd name="connsiteY15" fmla="*/ 13985 h 4510455"/>
              <a:gd name="connsiteX16" fmla="*/ 2385795 w 4248187"/>
              <a:gd name="connsiteY16" fmla="*/ 147 h 451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8187" h="4510455">
                <a:moveTo>
                  <a:pt x="2385795" y="147"/>
                </a:moveTo>
                <a:cubicBezTo>
                  <a:pt x="2429893" y="927"/>
                  <a:pt x="2484530" y="4901"/>
                  <a:pt x="2554495" y="13985"/>
                </a:cubicBezTo>
                <a:lnTo>
                  <a:pt x="2673671" y="41357"/>
                </a:lnTo>
                <a:cubicBezTo>
                  <a:pt x="3034998" y="152879"/>
                  <a:pt x="3669384" y="484170"/>
                  <a:pt x="4211723" y="1079440"/>
                </a:cubicBezTo>
                <a:lnTo>
                  <a:pt x="4248187" y="1122376"/>
                </a:lnTo>
                <a:lnTo>
                  <a:pt x="4248187" y="4123199"/>
                </a:lnTo>
                <a:lnTo>
                  <a:pt x="4127609" y="4099539"/>
                </a:lnTo>
                <a:cubicBezTo>
                  <a:pt x="3388205" y="3932923"/>
                  <a:pt x="2508167" y="3379929"/>
                  <a:pt x="2463697" y="4180850"/>
                </a:cubicBezTo>
                <a:cubicBezTo>
                  <a:pt x="2458986" y="4265697"/>
                  <a:pt x="2470214" y="4361590"/>
                  <a:pt x="2487319" y="4459362"/>
                </a:cubicBezTo>
                <a:lnTo>
                  <a:pt x="2497337" y="4510455"/>
                </a:lnTo>
                <a:lnTo>
                  <a:pt x="1360581" y="4510455"/>
                </a:lnTo>
                <a:lnTo>
                  <a:pt x="1351992" y="4502590"/>
                </a:lnTo>
                <a:cubicBezTo>
                  <a:pt x="865984" y="4025426"/>
                  <a:pt x="-283354" y="2926389"/>
                  <a:pt x="64525" y="2067226"/>
                </a:cubicBezTo>
                <a:cubicBezTo>
                  <a:pt x="412405" y="1208063"/>
                  <a:pt x="3505756" y="3335628"/>
                  <a:pt x="2487653" y="2218952"/>
                </a:cubicBezTo>
                <a:cubicBezTo>
                  <a:pt x="1222435" y="796810"/>
                  <a:pt x="1598352" y="171462"/>
                  <a:pt x="2136382" y="31313"/>
                </a:cubicBezTo>
                <a:lnTo>
                  <a:pt x="2230946" y="13985"/>
                </a:lnTo>
                <a:cubicBezTo>
                  <a:pt x="2268074" y="6416"/>
                  <a:pt x="2312298" y="-1154"/>
                  <a:pt x="2385795" y="147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rtlCol="0">
            <a:noAutofit/>
          </a:bodyPr>
          <a:lstStyle/>
          <a:p>
            <a:pPr lvl="0"/>
            <a:r>
              <a:rPr lang="fi-FI" noProof="0"/>
              <a:t>Lisää kuva napsauttamalla kuvaketta</a:t>
            </a:r>
            <a:endParaRPr lang="en-FI" noProof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5CCDF2B-EDF3-4BC3-8CB2-80EFC43008A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9710E-6538-427C-A732-441F9B73C442}" type="datetime1">
              <a:rPr lang="fi-FI"/>
              <a:pPr>
                <a:defRPr/>
              </a:pPr>
              <a:t>20.1.2026</a:t>
            </a:fld>
            <a:endParaRPr lang="en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CEB8D6D-5CA6-4FB7-952B-D8E0041C9A0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EC0E9-BBCA-4ECA-9CA2-8F21151B26B0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6" name="Straight Connector 9">
            <a:extLst>
              <a:ext uri="{FF2B5EF4-FFF2-40B4-BE49-F238E27FC236}">
                <a16:creationId xmlns:a16="http://schemas.microsoft.com/office/drawing/2014/main" id="{9F790661-90EC-4E54-91F5-E04AFC4929CE}"/>
              </a:ext>
            </a:extLst>
          </p:cNvPr>
          <p:cNvCxnSpPr>
            <a:cxnSpLocks/>
          </p:cNvCxnSpPr>
          <p:nvPr/>
        </p:nvCxnSpPr>
        <p:spPr>
          <a:xfrm flipV="1">
            <a:off x="10881784" y="82551"/>
            <a:ext cx="0" cy="165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10">
            <a:extLst>
              <a:ext uri="{FF2B5EF4-FFF2-40B4-BE49-F238E27FC236}">
                <a16:creationId xmlns:a16="http://schemas.microsoft.com/office/drawing/2014/main" id="{BB31A3A8-0482-4701-BA7A-FF758533B570}"/>
              </a:ext>
            </a:extLst>
          </p:cNvPr>
          <p:cNvCxnSpPr>
            <a:cxnSpLocks/>
          </p:cNvCxnSpPr>
          <p:nvPr/>
        </p:nvCxnSpPr>
        <p:spPr>
          <a:xfrm flipV="1">
            <a:off x="11724217" y="82551"/>
            <a:ext cx="0" cy="165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33F5AC24-81BB-4C41-A191-DD964F8D5C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330200"/>
            <a:ext cx="12192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173535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774" y="838453"/>
            <a:ext cx="5542084" cy="1155784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57" name="Picture Placeholder 56"/>
          <p:cNvSpPr>
            <a:spLocks noGrp="1"/>
          </p:cNvSpPr>
          <p:nvPr>
            <p:ph type="pic" sz="quarter" idx="14"/>
          </p:nvPr>
        </p:nvSpPr>
        <p:spPr>
          <a:xfrm>
            <a:off x="0" y="849632"/>
            <a:ext cx="5704867" cy="6008368"/>
          </a:xfrm>
          <a:custGeom>
            <a:avLst/>
            <a:gdLst>
              <a:gd name="connsiteX0" fmla="*/ 446397 w 4278650"/>
              <a:gd name="connsiteY0" fmla="*/ 0 h 4506276"/>
              <a:gd name="connsiteX1" fmla="*/ 4274831 w 4278650"/>
              <a:gd name="connsiteY1" fmla="*/ 0 h 4506276"/>
              <a:gd name="connsiteX2" fmla="*/ 3592111 w 4278650"/>
              <a:gd name="connsiteY2" fmla="*/ 1498458 h 4506276"/>
              <a:gd name="connsiteX3" fmla="*/ 4273635 w 4278650"/>
              <a:gd name="connsiteY3" fmla="*/ 1496502 h 4506276"/>
              <a:gd name="connsiteX4" fmla="*/ 3589326 w 4278650"/>
              <a:gd name="connsiteY4" fmla="*/ 3003759 h 4506276"/>
              <a:gd name="connsiteX5" fmla="*/ 4278650 w 4278650"/>
              <a:gd name="connsiteY5" fmla="*/ 2999435 h 4506276"/>
              <a:gd name="connsiteX6" fmla="*/ 4278650 w 4278650"/>
              <a:gd name="connsiteY6" fmla="*/ 2999741 h 4506276"/>
              <a:gd name="connsiteX7" fmla="*/ 3596485 w 4278650"/>
              <a:gd name="connsiteY7" fmla="*/ 4506276 h 4506276"/>
              <a:gd name="connsiteX8" fmla="*/ 1770369 w 4278650"/>
              <a:gd name="connsiteY8" fmla="*/ 4506276 h 4506276"/>
              <a:gd name="connsiteX9" fmla="*/ 0 w 4278650"/>
              <a:gd name="connsiteY9" fmla="*/ 4505874 h 4506276"/>
              <a:gd name="connsiteX10" fmla="*/ 0 w 4278650"/>
              <a:gd name="connsiteY10" fmla="*/ 3980155 h 4506276"/>
              <a:gd name="connsiteX11" fmla="*/ 447729 w 4278650"/>
              <a:gd name="connsiteY11" fmla="*/ 3002345 h 4506276"/>
              <a:gd name="connsiteX12" fmla="*/ 0 w 4278650"/>
              <a:gd name="connsiteY12" fmla="*/ 3002560 h 4506276"/>
              <a:gd name="connsiteX13" fmla="*/ 0 w 4278650"/>
              <a:gd name="connsiteY13" fmla="*/ 2471541 h 4506276"/>
              <a:gd name="connsiteX14" fmla="*/ 444403 w 4278650"/>
              <a:gd name="connsiteY14" fmla="*/ 1499121 h 4506276"/>
              <a:gd name="connsiteX15" fmla="*/ 0 w 4278650"/>
              <a:gd name="connsiteY15" fmla="*/ 1498892 h 4506276"/>
              <a:gd name="connsiteX16" fmla="*/ 0 w 4278650"/>
              <a:gd name="connsiteY16" fmla="*/ 975257 h 4506276"/>
              <a:gd name="connsiteX17" fmla="*/ 41448 w 4278650"/>
              <a:gd name="connsiteY17" fmla="*/ 883454 h 4506276"/>
              <a:gd name="connsiteX18" fmla="*/ 404848 w 4278650"/>
              <a:gd name="connsiteY18" fmla="*/ 88205 h 4506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78650" h="4506276">
                <a:moveTo>
                  <a:pt x="446397" y="0"/>
                </a:moveTo>
                <a:lnTo>
                  <a:pt x="4274831" y="0"/>
                </a:lnTo>
                <a:lnTo>
                  <a:pt x="3592111" y="1498458"/>
                </a:lnTo>
                <a:lnTo>
                  <a:pt x="4273635" y="1496502"/>
                </a:lnTo>
                <a:lnTo>
                  <a:pt x="3589326" y="3003759"/>
                </a:lnTo>
                <a:lnTo>
                  <a:pt x="4278650" y="2999435"/>
                </a:lnTo>
                <a:lnTo>
                  <a:pt x="4278650" y="2999741"/>
                </a:lnTo>
                <a:lnTo>
                  <a:pt x="3596485" y="4506276"/>
                </a:lnTo>
                <a:lnTo>
                  <a:pt x="1770369" y="4506276"/>
                </a:lnTo>
                <a:lnTo>
                  <a:pt x="0" y="4505874"/>
                </a:lnTo>
                <a:lnTo>
                  <a:pt x="0" y="3980155"/>
                </a:lnTo>
                <a:lnTo>
                  <a:pt x="447729" y="3002345"/>
                </a:lnTo>
                <a:lnTo>
                  <a:pt x="0" y="3002560"/>
                </a:lnTo>
                <a:lnTo>
                  <a:pt x="0" y="2471541"/>
                </a:lnTo>
                <a:lnTo>
                  <a:pt x="444403" y="1499121"/>
                </a:lnTo>
                <a:lnTo>
                  <a:pt x="0" y="1498892"/>
                </a:lnTo>
                <a:lnTo>
                  <a:pt x="0" y="975257"/>
                </a:lnTo>
                <a:lnTo>
                  <a:pt x="41448" y="883454"/>
                </a:lnTo>
                <a:cubicBezTo>
                  <a:pt x="159989" y="620975"/>
                  <a:pt x="294852" y="323210"/>
                  <a:pt x="404848" y="88205"/>
                </a:cubicBezTo>
                <a:close/>
              </a:path>
            </a:pathLst>
          </a:custGeom>
          <a:solidFill>
            <a:srgbClr val="2CD5C4"/>
          </a:solidFill>
        </p:spPr>
        <p:txBody>
          <a:bodyPr rtlCol="0">
            <a:noAutofit/>
          </a:bodyPr>
          <a:lstStyle/>
          <a:p>
            <a:pPr lvl="0"/>
            <a:r>
              <a:rPr lang="fi-FI" noProof="0"/>
              <a:t>Lisää kuva napsauttamalla kuvaketta</a:t>
            </a:r>
            <a:endParaRPr lang="en-FI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774" y="2284370"/>
            <a:ext cx="5542084" cy="414388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6B7B9AB-E864-4912-9D58-CB46BEA3F59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8A5E25-00A7-4D13-A3FA-49976EE7168C}" type="datetime1">
              <a:rPr lang="fi-FI"/>
              <a:pPr>
                <a:defRPr/>
              </a:pPr>
              <a:t>20.1.2026</a:t>
            </a:fld>
            <a:endParaRPr lang="en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D0D9343-0154-413E-9157-6F08485DC9E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FEC46-C7C3-47FD-92F7-DFBE39335ED9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6" name="Straight Connector 9">
            <a:extLst>
              <a:ext uri="{FF2B5EF4-FFF2-40B4-BE49-F238E27FC236}">
                <a16:creationId xmlns:a16="http://schemas.microsoft.com/office/drawing/2014/main" id="{846900A3-D3DC-406D-AD34-A142E6B2D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10881784" y="82551"/>
            <a:ext cx="0" cy="165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10">
            <a:extLst>
              <a:ext uri="{FF2B5EF4-FFF2-40B4-BE49-F238E27FC236}">
                <a16:creationId xmlns:a16="http://schemas.microsoft.com/office/drawing/2014/main" id="{353C3685-5939-4705-B532-6EE2E620D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11724217" y="82551"/>
            <a:ext cx="0" cy="165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FC61C85C-5DEF-4203-9FFC-687D69D9FE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330200"/>
            <a:ext cx="12192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71069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916" y="844060"/>
            <a:ext cx="6160821" cy="1155784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916" y="2289976"/>
            <a:ext cx="5542085" cy="414388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3"/>
          </p:nvPr>
        </p:nvSpPr>
        <p:spPr>
          <a:xfrm>
            <a:off x="6949018" y="844552"/>
            <a:ext cx="5238749" cy="6013449"/>
          </a:xfrm>
          <a:custGeom>
            <a:avLst/>
            <a:gdLst>
              <a:gd name="connsiteX0" fmla="*/ 1488492 w 3929062"/>
              <a:gd name="connsiteY0" fmla="*/ 0 h 4510087"/>
              <a:gd name="connsiteX1" fmla="*/ 1504107 w 3929062"/>
              <a:gd name="connsiteY1" fmla="*/ 0 h 4510087"/>
              <a:gd name="connsiteX2" fmla="*/ 1629973 w 3929062"/>
              <a:gd name="connsiteY2" fmla="*/ 5563 h 4510087"/>
              <a:gd name="connsiteX3" fmla="*/ 2962798 w 3929062"/>
              <a:gd name="connsiteY3" fmla="*/ 1195286 h 4510087"/>
              <a:gd name="connsiteX4" fmla="*/ 2968569 w 3929062"/>
              <a:gd name="connsiteY4" fmla="*/ 1233099 h 4510087"/>
              <a:gd name="connsiteX5" fmla="*/ 3054676 w 3929062"/>
              <a:gd name="connsiteY5" fmla="*/ 1191618 h 4510087"/>
              <a:gd name="connsiteX6" fmla="*/ 3637547 w 3929062"/>
              <a:gd name="connsiteY6" fmla="*/ 1073942 h 4510087"/>
              <a:gd name="connsiteX7" fmla="*/ 3921016 w 3929062"/>
              <a:gd name="connsiteY7" fmla="*/ 1100736 h 4510087"/>
              <a:gd name="connsiteX8" fmla="*/ 3929062 w 3929062"/>
              <a:gd name="connsiteY8" fmla="*/ 1102672 h 4510087"/>
              <a:gd name="connsiteX9" fmla="*/ 3929062 w 3929062"/>
              <a:gd name="connsiteY9" fmla="*/ 4040093 h 4510087"/>
              <a:gd name="connsiteX10" fmla="*/ 3921016 w 3929062"/>
              <a:gd name="connsiteY10" fmla="*/ 4042028 h 4510087"/>
              <a:gd name="connsiteX11" fmla="*/ 3637547 w 3929062"/>
              <a:gd name="connsiteY11" fmla="*/ 4068822 h 4510087"/>
              <a:gd name="connsiteX12" fmla="*/ 3004767 w 3929062"/>
              <a:gd name="connsiteY12" fmla="*/ 3928948 h 4510087"/>
              <a:gd name="connsiteX13" fmla="*/ 2968503 w 3929062"/>
              <a:gd name="connsiteY13" fmla="*/ 3910098 h 4510087"/>
              <a:gd name="connsiteX14" fmla="*/ 2962798 w 3929062"/>
              <a:gd name="connsiteY14" fmla="*/ 3947478 h 4510087"/>
              <a:gd name="connsiteX15" fmla="*/ 2776431 w 3929062"/>
              <a:gd name="connsiteY15" fmla="*/ 4422169 h 4510087"/>
              <a:gd name="connsiteX16" fmla="*/ 2717808 w 3929062"/>
              <a:gd name="connsiteY16" fmla="*/ 4510087 h 4510087"/>
              <a:gd name="connsiteX17" fmla="*/ 274391 w 3929062"/>
              <a:gd name="connsiteY17" fmla="*/ 4510087 h 4510087"/>
              <a:gd name="connsiteX18" fmla="*/ 254079 w 3929062"/>
              <a:gd name="connsiteY18" fmla="*/ 4482925 h 4510087"/>
              <a:gd name="connsiteX19" fmla="*/ 2707 w 3929062"/>
              <a:gd name="connsiteY19" fmla="*/ 3760906 h 4510087"/>
              <a:gd name="connsiteX20" fmla="*/ 0 w 3929062"/>
              <a:gd name="connsiteY20" fmla="*/ 3689495 h 4510087"/>
              <a:gd name="connsiteX21" fmla="*/ 0 w 3929062"/>
              <a:gd name="connsiteY21" fmla="*/ 3612817 h 4510087"/>
              <a:gd name="connsiteX22" fmla="*/ 6071 w 3929062"/>
              <a:gd name="connsiteY22" fmla="*/ 3492587 h 4510087"/>
              <a:gd name="connsiteX23" fmla="*/ 436930 w 3929062"/>
              <a:gd name="connsiteY23" fmla="*/ 2586842 h 4510087"/>
              <a:gd name="connsiteX24" fmla="*/ 453940 w 3929062"/>
              <a:gd name="connsiteY24" fmla="*/ 2571382 h 4510087"/>
              <a:gd name="connsiteX25" fmla="*/ 436930 w 3929062"/>
              <a:gd name="connsiteY25" fmla="*/ 2555923 h 4510087"/>
              <a:gd name="connsiteX26" fmla="*/ 6071 w 3929062"/>
              <a:gd name="connsiteY26" fmla="*/ 1650178 h 4510087"/>
              <a:gd name="connsiteX27" fmla="*/ 0 w 3929062"/>
              <a:gd name="connsiteY27" fmla="*/ 1529948 h 4510087"/>
              <a:gd name="connsiteX28" fmla="*/ 0 w 3929062"/>
              <a:gd name="connsiteY28" fmla="*/ 1464198 h 4510087"/>
              <a:gd name="connsiteX29" fmla="*/ 6071 w 3929062"/>
              <a:gd name="connsiteY29" fmla="*/ 1343968 h 4510087"/>
              <a:gd name="connsiteX30" fmla="*/ 1342676 w 3929062"/>
              <a:gd name="connsiteY30" fmla="*/ 7363 h 4510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29062" h="4510087">
                <a:moveTo>
                  <a:pt x="1488492" y="0"/>
                </a:moveTo>
                <a:lnTo>
                  <a:pt x="1504107" y="0"/>
                </a:lnTo>
                <a:lnTo>
                  <a:pt x="1629973" y="5563"/>
                </a:lnTo>
                <a:cubicBezTo>
                  <a:pt x="2293074" y="64454"/>
                  <a:pt x="2831894" y="555576"/>
                  <a:pt x="2962798" y="1195286"/>
                </a:cubicBezTo>
                <a:lnTo>
                  <a:pt x="2968569" y="1233099"/>
                </a:lnTo>
                <a:lnTo>
                  <a:pt x="3054676" y="1191618"/>
                </a:lnTo>
                <a:cubicBezTo>
                  <a:pt x="3233827" y="1115844"/>
                  <a:pt x="3430794" y="1073942"/>
                  <a:pt x="3637547" y="1073942"/>
                </a:cubicBezTo>
                <a:cubicBezTo>
                  <a:pt x="3734463" y="1073942"/>
                  <a:pt x="3829228" y="1083149"/>
                  <a:pt x="3921016" y="1100736"/>
                </a:cubicBezTo>
                <a:lnTo>
                  <a:pt x="3929062" y="1102672"/>
                </a:lnTo>
                <a:lnTo>
                  <a:pt x="3929062" y="4040093"/>
                </a:lnTo>
                <a:lnTo>
                  <a:pt x="3921016" y="4042028"/>
                </a:lnTo>
                <a:cubicBezTo>
                  <a:pt x="3829228" y="4059615"/>
                  <a:pt x="3734463" y="4068822"/>
                  <a:pt x="3637547" y="4068822"/>
                </a:cubicBezTo>
                <a:cubicBezTo>
                  <a:pt x="3411411" y="4068822"/>
                  <a:pt x="3196983" y="4018696"/>
                  <a:pt x="3004767" y="3928948"/>
                </a:cubicBezTo>
                <a:lnTo>
                  <a:pt x="2968503" y="3910098"/>
                </a:lnTo>
                <a:lnTo>
                  <a:pt x="2962798" y="3947478"/>
                </a:lnTo>
                <a:cubicBezTo>
                  <a:pt x="2927890" y="4118068"/>
                  <a:pt x="2863975" y="4278091"/>
                  <a:pt x="2776431" y="4422169"/>
                </a:cubicBezTo>
                <a:lnTo>
                  <a:pt x="2717808" y="4510087"/>
                </a:lnTo>
                <a:lnTo>
                  <a:pt x="274391" y="4510087"/>
                </a:lnTo>
                <a:lnTo>
                  <a:pt x="254079" y="4482925"/>
                </a:lnTo>
                <a:cubicBezTo>
                  <a:pt x="112802" y="4273806"/>
                  <a:pt x="22960" y="4027082"/>
                  <a:pt x="2707" y="3760906"/>
                </a:cubicBezTo>
                <a:lnTo>
                  <a:pt x="0" y="3689495"/>
                </a:lnTo>
                <a:lnTo>
                  <a:pt x="0" y="3612817"/>
                </a:lnTo>
                <a:lnTo>
                  <a:pt x="6071" y="3492587"/>
                </a:lnTo>
                <a:cubicBezTo>
                  <a:pt x="41857" y="3140210"/>
                  <a:pt x="199820" y="2823952"/>
                  <a:pt x="436930" y="2586842"/>
                </a:cubicBezTo>
                <a:lnTo>
                  <a:pt x="453940" y="2571382"/>
                </a:lnTo>
                <a:lnTo>
                  <a:pt x="436930" y="2555923"/>
                </a:lnTo>
                <a:cubicBezTo>
                  <a:pt x="199820" y="2318812"/>
                  <a:pt x="41857" y="2002555"/>
                  <a:pt x="6071" y="1650178"/>
                </a:cubicBezTo>
                <a:lnTo>
                  <a:pt x="0" y="1529948"/>
                </a:lnTo>
                <a:lnTo>
                  <a:pt x="0" y="1464198"/>
                </a:lnTo>
                <a:lnTo>
                  <a:pt x="6071" y="1343968"/>
                </a:lnTo>
                <a:cubicBezTo>
                  <a:pt x="77643" y="639214"/>
                  <a:pt x="637922" y="78935"/>
                  <a:pt x="1342676" y="7363"/>
                </a:cubicBezTo>
                <a:close/>
              </a:path>
            </a:pathLst>
          </a:custGeom>
          <a:solidFill>
            <a:srgbClr val="CEFF8C"/>
          </a:solidFill>
        </p:spPr>
        <p:txBody>
          <a:bodyPr rtlCol="0">
            <a:noAutofit/>
          </a:bodyPr>
          <a:lstStyle/>
          <a:p>
            <a:pPr lvl="0"/>
            <a:r>
              <a:rPr lang="fi-FI" noProof="0"/>
              <a:t>Lisää kuva napsauttamalla kuvaketta</a:t>
            </a:r>
            <a:endParaRPr lang="en-FI" noProof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02FFFA5-180E-4204-B4AC-780CC81C5A5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D30F7-600A-4AF6-A8FB-F19151A90ED3}" type="datetime1">
              <a:rPr lang="fi-FI"/>
              <a:pPr>
                <a:defRPr/>
              </a:pPr>
              <a:t>20.1.2026</a:t>
            </a:fld>
            <a:endParaRPr lang="en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F31D949-E36F-4AC0-96BD-2A97138ACB8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A93E7-8440-41A7-A0AF-FA2D1CCF3799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6" name="Straight Connector 9">
            <a:extLst>
              <a:ext uri="{FF2B5EF4-FFF2-40B4-BE49-F238E27FC236}">
                <a16:creationId xmlns:a16="http://schemas.microsoft.com/office/drawing/2014/main" id="{5B76B97E-CC21-4897-BD52-C3B10686E1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10881784" y="82551"/>
            <a:ext cx="0" cy="165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10">
            <a:extLst>
              <a:ext uri="{FF2B5EF4-FFF2-40B4-BE49-F238E27FC236}">
                <a16:creationId xmlns:a16="http://schemas.microsoft.com/office/drawing/2014/main" id="{ED68EA9E-9719-404C-A67E-FF84E3708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11724217" y="82551"/>
            <a:ext cx="0" cy="165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B8CA7490-7AAB-4A47-9D17-D754E97BD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330200"/>
            <a:ext cx="12192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982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extLst>
              <a:ext uri="{FF2B5EF4-FFF2-40B4-BE49-F238E27FC236}">
                <a16:creationId xmlns:a16="http://schemas.microsoft.com/office/drawing/2014/main" id="{382CE382-7B45-4DA8-B731-150F99A03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3"/>
          <a:stretch>
            <a:fillRect/>
          </a:stretch>
        </p:blipFill>
        <p:spPr bwMode="auto">
          <a:xfrm>
            <a:off x="-4234" y="0"/>
            <a:ext cx="91376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300" y="1508377"/>
            <a:ext cx="7356928" cy="2105681"/>
          </a:xfrm>
        </p:spPr>
        <p:txBody>
          <a:bodyPr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2300" y="3614059"/>
            <a:ext cx="7356928" cy="160876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0C53E1B7-728E-4933-904A-602AF0359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A78A9-2B7F-4E7F-9EA9-9F5BE9EFD846}" type="datetime1">
              <a:rPr lang="fi-FI"/>
              <a:pPr>
                <a:defRPr/>
              </a:pPr>
              <a:t>20.1.2026</a:t>
            </a:fld>
            <a:endParaRPr lang="en-FI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EED1414-6141-4091-A201-8374817647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00C50-4252-4E8F-B293-4939E8FEA39C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5" name="Straight Connector 13">
            <a:extLst>
              <a:ext uri="{FF2B5EF4-FFF2-40B4-BE49-F238E27FC236}">
                <a16:creationId xmlns:a16="http://schemas.microsoft.com/office/drawing/2014/main" id="{B84E64B6-243D-48E4-B7A9-2CAF509F9A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330200"/>
            <a:ext cx="12192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52375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EE7620D8-F17E-42E3-BB20-7DE41EDBB7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5" t="24947"/>
          <a:stretch>
            <a:fillRect/>
          </a:stretch>
        </p:blipFill>
        <p:spPr bwMode="auto">
          <a:xfrm>
            <a:off x="1" y="0"/>
            <a:ext cx="797983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Kuopion kaupungin logo, jossa sana Kuopio kirjoitettu mustilla kirjaimilla.">
            <a:extLst>
              <a:ext uri="{FF2B5EF4-FFF2-40B4-BE49-F238E27FC236}">
                <a16:creationId xmlns:a16="http://schemas.microsoft.com/office/drawing/2014/main" id="{4C274CA5-8C66-4F4E-87A1-16649B2B4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4" y="88901"/>
            <a:ext cx="632884" cy="150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300" y="1508377"/>
            <a:ext cx="7356928" cy="2105681"/>
          </a:xfrm>
        </p:spPr>
        <p:txBody>
          <a:bodyPr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2300" y="3614059"/>
            <a:ext cx="7356928" cy="160876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4728A59-EC27-459C-BCBD-9E7C73178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863CA-FF99-4226-A902-8E878CF81E64}" type="datetime1">
              <a:rPr lang="fi-FI"/>
              <a:pPr>
                <a:defRPr/>
              </a:pPr>
              <a:t>20.1.2026</a:t>
            </a:fld>
            <a:endParaRPr lang="en-FI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8F4A469-BC7B-4206-ADEF-9A958693FA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8E44A-4CE9-4F12-90F6-EC8900B6EC78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5" name="Straight Connector 13">
            <a:extLst>
              <a:ext uri="{FF2B5EF4-FFF2-40B4-BE49-F238E27FC236}">
                <a16:creationId xmlns:a16="http://schemas.microsoft.com/office/drawing/2014/main" id="{75B07525-96C3-4A01-A8F0-5993033B01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330200"/>
            <a:ext cx="12192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657317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125" y="844061"/>
            <a:ext cx="11110543" cy="1155801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333" y="2299723"/>
            <a:ext cx="5416895" cy="400907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774" y="2289977"/>
            <a:ext cx="5416895" cy="401882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F3A1D63-AE04-47BD-846F-022E2EAF5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D7449-7B70-424F-BB12-ECDEECB2575F}" type="datetime1">
              <a:rPr lang="fi-FI"/>
              <a:pPr>
                <a:defRPr/>
              </a:pPr>
              <a:t>20.1.2026</a:t>
            </a:fld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C9D331-C927-4CF0-943F-1D92AB7E950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3E046-7A19-4297-963E-C456BE8DE2CF}" type="slidenum">
              <a:rPr lang="en-FI"/>
              <a:pPr>
                <a:defRPr/>
              </a:pPr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9996066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CD0E04-21A2-BFCB-EF6C-1C9E68CF0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200" y="844800"/>
            <a:ext cx="11102400" cy="1156800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73EB9684-18C3-9FCA-22F1-885E263F1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40670-9479-49D9-88C4-C2DC2BEB86F0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BD3A2876-EF26-D9AE-96FC-21A9CB3A6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D91C-03E7-42EC-B8BC-099D830350ED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DA02C4C-7622-3680-68C8-0A27879A8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5123" y="2289977"/>
            <a:ext cx="5416896" cy="543596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6D995967-D1A0-65C6-D7EA-B222D7BA34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5123" y="2833572"/>
            <a:ext cx="5416896" cy="347930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D8B90BF6-9CF0-778D-7A8E-F88CD0F755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9980" y="2289977"/>
            <a:ext cx="5416896" cy="543596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CE4DF316-8E5B-7E3F-418B-A1B6A4252A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9980" y="2833572"/>
            <a:ext cx="5416896" cy="347930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87540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124" y="844061"/>
            <a:ext cx="11101753" cy="1103524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6A0D5E3-E095-459C-8805-D93356257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0E750-680A-46E3-AFEC-711FD955F6E0}" type="datetime1">
              <a:rPr lang="fi-FI"/>
              <a:pPr>
                <a:defRPr/>
              </a:pPr>
              <a:t>20.1.2026</a:t>
            </a:fld>
            <a:endParaRPr lang="en-FI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651DE9F-A41D-412A-A434-BCA50B17A42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7F9F8-9552-47BF-BD3E-9F47416AEF94}" type="slidenum">
              <a:rPr lang="en-FI"/>
              <a:pPr>
                <a:defRPr/>
              </a:pPr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6846379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31FE40E-68E9-452D-8B62-CC4878442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8F5B3-268F-4F41-9E57-7813E9AC1915}" type="datetime1">
              <a:rPr lang="fi-FI"/>
              <a:pPr>
                <a:defRPr/>
              </a:pPr>
              <a:t>20.1.2026</a:t>
            </a:fld>
            <a:endParaRPr lang="en-FI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5F16818-5CF8-4313-B34D-D47530B7F5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DC092-64FD-425A-BFAF-344846BB863F}" type="slidenum">
              <a:rPr lang="en-FI"/>
              <a:pPr>
                <a:defRPr/>
              </a:pPr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766136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B2F503-F2C3-54F4-C14C-0EE97BC8D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12DA745-35EE-9B8A-7387-8497168205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3DC7A63-7F5B-D14B-C780-8B4A884F65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6E3AEF9D-2A91-2F46-627B-7607A033C4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C414BB3-8CA7-6C36-2F19-55B2CBFA6E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C0E7C91E-20C1-D625-AF5E-92E12BA0D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AF42A-C986-479F-8FB3-88878CB0B0BA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9B099374-DE83-7B57-4E6E-8B5B1A21C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B2A01ED8-1CEE-DCAF-0D4B-D05ACC3A5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154498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915" y="844057"/>
            <a:ext cx="4218111" cy="1213343"/>
          </a:xfrm>
        </p:spPr>
        <p:txBody>
          <a:bodyPr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915" y="2057399"/>
            <a:ext cx="4218111" cy="4255476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844057"/>
            <a:ext cx="6454897" cy="546882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63CFB2E-B286-479E-BEE2-415297B72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B4226-6224-4CAE-ADA2-1F4FFE4929F3}" type="datetime1">
              <a:rPr lang="fi-FI"/>
              <a:pPr>
                <a:defRPr/>
              </a:pPr>
              <a:t>20.1.2026</a:t>
            </a:fld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44477C-8669-408C-A008-A67E2D9899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D5031-A456-4645-8F02-BEC4C77D4C37}" type="slidenum">
              <a:rPr lang="en-FI"/>
              <a:pPr>
                <a:defRPr/>
              </a:pPr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4826462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19975" y="842134"/>
            <a:ext cx="4218111" cy="1213343"/>
          </a:xfrm>
        </p:spPr>
        <p:txBody>
          <a:bodyPr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916" y="842134"/>
            <a:ext cx="6454897" cy="546882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r>
              <a:rPr lang="fi-FI" noProof="0"/>
              <a:t>Lisää kuva napsauttamalla kuvaketta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19975" y="2055476"/>
            <a:ext cx="4218111" cy="4255477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52A9548-85B8-4481-BAAA-C161481C1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63114-3384-44EF-9079-8E5DE152758C}" type="datetime1">
              <a:rPr lang="fi-FI"/>
              <a:pPr>
                <a:defRPr/>
              </a:pPr>
              <a:t>20.1.2026</a:t>
            </a:fld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D6F8DE-3E6C-4BEA-B1F7-F047BBE907B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D0AA9-869D-4514-833E-5887A8E989B2}" type="slidenum">
              <a:rPr lang="en-FI"/>
              <a:pPr>
                <a:defRPr/>
              </a:pPr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0398463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di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Kuopion kaupungin logo, jossa sana Kuopio kirjoitettu mustilla kirjaimilla.">
            <a:extLst>
              <a:ext uri="{FF2B5EF4-FFF2-40B4-BE49-F238E27FC236}">
                <a16:creationId xmlns:a16="http://schemas.microsoft.com/office/drawing/2014/main" id="{C9147DC9-BBAA-4A99-8E62-F047B8988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1" y="723901"/>
            <a:ext cx="1701800" cy="51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913" y="2986929"/>
            <a:ext cx="5405236" cy="1103524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553915" y="4212772"/>
            <a:ext cx="5405236" cy="1267469"/>
          </a:xfrm>
        </p:spPr>
        <p:txBody>
          <a:bodyPr>
            <a:normAutofit/>
          </a:bodyPr>
          <a:lstStyle>
            <a:lvl1pPr marL="0" indent="0">
              <a:buNone/>
              <a:defRPr sz="2133"/>
            </a:lvl1pPr>
            <a:lvl2pPr marL="457189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553914" y="5602562"/>
            <a:ext cx="5405236" cy="8313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467"/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2EF2BB-D71D-EE89-0DA6-B655E524C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56546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3F31F5E-7C4B-C805-545B-A0412B9A4A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AD18BCF-DFBA-D0B8-5F08-A19F37BFF8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670ED44-D7CE-C849-A8C9-57F9421CA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26F95-9D29-4350-BC1D-0E13804A85CA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03D0479-25E7-6D44-EC74-12B2C73EA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8BC76FC-4839-24CE-FA56-46804C5D2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C5BC-780D-4CBD-A4B1-4FABBCEC4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09986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82554DD-DF0E-34D8-FF70-F5E3178E6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B354771-A5E7-38FA-4CB8-E3ACE4DA1D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D1593C8-A9D7-82CB-0D48-339C295C4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26F95-9D29-4350-BC1D-0E13804A85CA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806B7F9-68EA-4381-12A1-657567062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0E19D71-BE91-B494-4271-D27BFEFEF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C5BC-780D-4CBD-A4B1-4FABBCEC4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68262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7CB748C-3D34-21C7-63F9-C8A5D34D5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B7C654E-080C-27A0-3FFA-BD1FF75B1F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F36B1F5-7623-416E-4A37-C902438EB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26F95-9D29-4350-BC1D-0E13804A85CA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9E7CDBD-7CC5-678E-6AB6-DE4F638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64BDF96-097D-FC65-08E5-1E413581F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C5BC-780D-4CBD-A4B1-4FABBCEC4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720150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A24AC02-D1E3-F1F4-23C1-A5B98CFBD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93189A9-4678-9D9C-1F6E-0F3F5281BC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8415962-3C72-E0D9-50E7-BE3EE359D1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F275E4E-82E6-1D55-8367-6CE7E0ABE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26F95-9D29-4350-BC1D-0E13804A85CA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8C6E2B9-D504-2CD4-9E4C-86B62091F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87F1C15-E6A0-8213-6E7C-A7D37E224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C5BC-780D-4CBD-A4B1-4FABBCEC4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5153149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F63A210-EE40-0870-5421-29AF2B8E7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C854FD2-62E4-2D25-909C-AD3339FB3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05F90B6-6202-6CB8-05C1-A9210B65B5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0E27D7A8-F591-9266-CD67-D0A9C6B5B5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3BFEB116-3A6B-EF0F-C67F-DC896B9874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F0BD50BF-8DCC-3E62-8EBF-CD10AB478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26F95-9D29-4350-BC1D-0E13804A85CA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DA43E1F2-1311-CBE7-D60D-66C04B034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5888D0BA-4EA7-D283-BC92-D25219521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C5BC-780D-4CBD-A4B1-4FABBCEC4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479294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3D11651-4121-2DE9-6714-40DEF165E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9975973D-31A4-FC02-7C10-E2A570F74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26F95-9D29-4350-BC1D-0E13804A85CA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8B6244D-8685-6985-1C2C-6E9C068D6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81ACFD5B-8658-1E8E-E627-E69305039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C5BC-780D-4CBD-A4B1-4FABBCEC4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338757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A80359AD-5701-0872-CA2F-B10056E8F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26F95-9D29-4350-BC1D-0E13804A85CA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E53D0C0E-95BF-D185-586A-452F63E84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1B9F235-59A5-E83E-E6F7-ED4D408DA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C5BC-780D-4CBD-A4B1-4FABBCEC4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96430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C7BBC82-2174-AC92-A374-7DCCEC79A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1F90D4A-BF81-4ECD-B2A9-F24F47F84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AF42A-C986-479F-8FB3-88878CB0B0BA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C3C7CAE5-9E17-921C-ED5D-7FF1A36F0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8B29DC9-D9E3-A587-9E58-85B0D92DD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207907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FC0C06C-0D68-1B4F-512C-8BBCA4A46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722A1FA-2A81-61D3-8C22-882C7EA4C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F1F7D1D-5DD7-8E55-E709-E9C1D67895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FB69129-9599-6D24-640B-DDF833875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26F95-9D29-4350-BC1D-0E13804A85CA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4F10370-F6A6-FABB-4CBB-8E244EC0D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FB51CEA-ECF6-21C3-3039-98097C1A1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C5BC-780D-4CBD-A4B1-4FABBCEC4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7752985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4DB2316-7F52-4E08-FC93-F75565B81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A649CA00-EC68-D1DE-98EC-B01A78FC29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7E868E5-745D-1588-D9D8-F8415D7AD4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A5C62EE-D92F-4F9D-3C9F-9C5BCAA02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26F95-9D29-4350-BC1D-0E13804A85CA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49D4682-5CF1-9CEF-9CC4-5164C2EA9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A3C8C02-43B8-5866-3754-96AF6DFA0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C5BC-780D-4CBD-A4B1-4FABBCEC4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625508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80A8836-FE75-F4F1-B3F7-99A45D88B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2A73BCA6-FD9B-F86C-4B8D-39D2927A8C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5E66F77-DF75-741E-74C3-BDB38E6FA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26F95-9D29-4350-BC1D-0E13804A85CA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BEF4BD8-EEE5-502E-542C-A8B56DF47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4DD2D81-65B2-7D18-E21F-5C00CA1B7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C5BC-780D-4CBD-A4B1-4FABBCEC4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7427855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37BE8E4D-86CD-866E-C608-5481E42EDD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694F9E60-35E0-9968-B199-27FE9B3E5D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886B15B-9727-86E8-0667-C6069F25D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26F95-9D29-4350-BC1D-0E13804A85CA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93BACC8-D424-2F25-88F8-F1532EE2E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36B97E5-20D3-BC26-1B9C-E915588B8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BC5BC-780D-4CBD-A4B1-4FABBCEC4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1925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561245B-8447-EA10-8F01-260BD3F1F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AF42A-C986-479F-8FB3-88878CB0B0BA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A4B6E093-AE3D-01E3-888B-4FD2A6A34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EAC224C-949E-4E3A-C4A0-6FA22D7DF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68315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2CCA8B-EBF5-ACAB-B0C6-9001E60BC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1996D97-85B1-566A-3A41-67DF87C4D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9FFF572-D5E9-ACFC-39D0-0227D90ADF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43E1BDE-A5C2-15BE-CEF2-2CFB00087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AF42A-C986-479F-8FB3-88878CB0B0BA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9166047-55C4-C68E-A9F0-C11F7C0A9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A8A8B61-2EFE-6E67-22E0-580A7333F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09560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30E7807-B725-D456-F590-6AE6639DE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0C30C173-A48B-6A52-9F25-9A506FAF3E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4C316A3-F700-1DE8-C306-90EDAAF3E3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921F9D8C-4106-3C3D-16F7-AC8402543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AF42A-C986-479F-8FB3-88878CB0B0BA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A806CDB-C582-5ED8-E4B8-116F87A6E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3327A20-34F1-4FE2-859C-64A05F938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01994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image" Target="../media/image2.emf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1B661187-2151-E0B3-CC31-54E345005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6446A93-2877-7A96-857D-5FACFB8462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EA947CB-2FD6-707B-BD16-4B8F327E15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AF42A-C986-479F-8FB3-88878CB0B0BA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2BF3B9F-187F-4B2D-B128-8AC1988F75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B374D1A-019B-3BEA-9137-C790612AA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9176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76331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52090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Kuopion kaupungin logo, jossa sana Kuopio kirjoitettu valkoisilla) kirjaimilla.">
            <a:extLst>
              <a:ext uri="{FF2B5EF4-FFF2-40B4-BE49-F238E27FC236}">
                <a16:creationId xmlns:a16="http://schemas.microsoft.com/office/drawing/2014/main" id="{D62DB703-7A79-4D2D-88C0-7FB42C333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4" y="88901"/>
            <a:ext cx="632884" cy="150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399D760-3290-4944-94A0-F9C9312CB7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54567" y="844551"/>
            <a:ext cx="11082867" cy="1102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ots. perustyyl. napsautt.</a:t>
            </a:r>
            <a:endParaRPr lang="en-US" altLang="fi-FI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FA3E3A0-E61F-4346-922D-28783355E8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54567" y="2082800"/>
            <a:ext cx="11082867" cy="435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  <a:endParaRPr lang="en-US" alt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A4A9DC-4E5D-4BC7-9CE8-7F7DE85287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77552" y="1"/>
            <a:ext cx="842433" cy="32808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67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00185109-0532-44C4-9426-135C48501BA2}" type="datetime1">
              <a:rPr lang="fi-FI"/>
              <a:pPr>
                <a:defRPr/>
              </a:pPr>
              <a:t>20.1.2026</a:t>
            </a:fld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52FC47-2C13-4E90-9B6E-F268FDC7D0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4218" y="0"/>
            <a:ext cx="463549" cy="3323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67" b="1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D1BF26F4-008B-4A49-A526-A1DA7D7871FD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A546E2B-C79B-4C62-B758-6876F1618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330200"/>
            <a:ext cx="12192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1E046B2-3B7D-4751-AFFC-55C34FAD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11724217" y="82551"/>
            <a:ext cx="0" cy="165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2313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  <p:sldLayoutId id="2147483703" r:id="rId18"/>
  </p:sldLayoutIdLst>
  <p:hf hdr="0"/>
  <p:txStyles>
    <p:titleStyle>
      <a:lvl1pPr algn="l" defTabSz="9143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43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rbel" panose="020B0503020204020204" pitchFamily="34" charset="0"/>
        </a:defRPr>
      </a:lvl2pPr>
      <a:lvl3pPr algn="l" defTabSz="9143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rbel" panose="020B0503020204020204" pitchFamily="34" charset="0"/>
        </a:defRPr>
      </a:lvl3pPr>
      <a:lvl4pPr algn="l" defTabSz="9143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rbel" panose="020B0503020204020204" pitchFamily="34" charset="0"/>
        </a:defRPr>
      </a:lvl4pPr>
      <a:lvl5pPr algn="l" defTabSz="9143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rbel" panose="020B0503020204020204" pitchFamily="34" charset="0"/>
        </a:defRPr>
      </a:lvl5pPr>
      <a:lvl6pPr marL="609585" algn="l" defTabSz="9143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rbel" panose="020B0503020204020204" pitchFamily="34" charset="0"/>
        </a:defRPr>
      </a:lvl6pPr>
      <a:lvl7pPr marL="1219170" algn="l" defTabSz="9143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rbel" panose="020B0503020204020204" pitchFamily="34" charset="0"/>
        </a:defRPr>
      </a:lvl7pPr>
      <a:lvl8pPr marL="1828754" algn="l" defTabSz="9143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rbel" panose="020B0503020204020204" pitchFamily="34" charset="0"/>
        </a:defRPr>
      </a:lvl8pPr>
      <a:lvl9pPr marL="2438339" algn="l" defTabSz="9143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rbel" panose="020B0503020204020204" pitchFamily="34" charset="0"/>
        </a:defRPr>
      </a:lvl9pPr>
    </p:titleStyle>
    <p:bodyStyle>
      <a:lvl1pPr marL="228594" indent="-228594" algn="l" defTabSz="914377" rtl="0" eaLnBrk="1" fontAlgn="base" hangingPunct="1">
        <a:spcBef>
          <a:spcPts val="8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fontAlgn="base" hangingPunct="1">
        <a:spcBef>
          <a:spcPts val="800"/>
        </a:spcBef>
        <a:spcAft>
          <a:spcPct val="0"/>
        </a:spcAft>
        <a:buFont typeface="System Font Regular"/>
        <a:buChar char="–"/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fontAlgn="base" hangingPunct="1">
        <a:spcBef>
          <a:spcPts val="800"/>
        </a:spcBef>
        <a:spcAft>
          <a:spcPct val="0"/>
        </a:spcAft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fontAlgn="base" hangingPunct="1">
        <a:spcBef>
          <a:spcPts val="800"/>
        </a:spcBef>
        <a:spcAft>
          <a:spcPct val="0"/>
        </a:spcAft>
        <a:buFont typeface="System Font Regular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fontAlgn="base" hangingPunct="1">
        <a:spcBef>
          <a:spcPts val="8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00ED93A5-5C67-0D0A-72F2-D0FB76C6C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283D407-8B5A-06C7-8EA7-4689A3BBBD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2194DE-FEFB-23AA-DA00-87625647AC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326F95-9D29-4350-BC1D-0E13804A85CA}" type="datetimeFigureOut">
              <a:rPr lang="fi-FI" smtClean="0"/>
              <a:t>20.1.2026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F04C293-97DC-924C-36D0-D93D4DA478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1D5750A-6C4A-5895-A6D3-E4E15F8185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CBC5BC-780D-4CBD-A4B1-4FABBCEC4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22517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haelukioon.fi/web/opiskelijalle/tyko-viikko/tyoelamaviikko/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aseutuammattiin.fi/hae-tet-paikkaa" TargetMode="External"/><Relationship Id="rId2" Type="http://schemas.openxmlformats.org/officeDocument/2006/relationships/hyperlink" Target="https://edugo.fi/enrol/index.php?id=11349" TargetMode="External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6D5B6E62-CFF6-0F8E-AD6F-8B02FC6340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489" r="21416" b="9090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2202A63-EB02-4266-D98E-A66DAE6C0C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 fontScale="90000"/>
          </a:bodyPr>
          <a:lstStyle/>
          <a:p>
            <a:pPr algn="l"/>
            <a:r>
              <a:rPr lang="fi-FI" sz="4800" b="1"/>
              <a:t>TYKO-VIIKKO</a:t>
            </a:r>
            <a:br>
              <a:rPr lang="fi-FI" sz="4800"/>
            </a:br>
            <a:r>
              <a:rPr lang="fi-FI" sz="4800"/>
              <a:t>= </a:t>
            </a:r>
            <a:r>
              <a:rPr lang="fi-FI" sz="4400"/>
              <a:t>Työelämä- ja korkeakouluviikko</a:t>
            </a:r>
            <a:br>
              <a:rPr lang="fi-FI" sz="4400"/>
            </a:br>
            <a:br>
              <a:rPr lang="fi-FI" sz="4800"/>
            </a:br>
            <a:r>
              <a:rPr lang="fi-FI" sz="4800" b="1"/>
              <a:t>info 20.1.</a:t>
            </a:r>
            <a:r>
              <a:rPr lang="fi-FI" sz="4800" b="1">
                <a:ea typeface="Calibri Light"/>
                <a:cs typeface="Calibri Light"/>
              </a:rPr>
              <a:t>2026</a:t>
            </a:r>
            <a:endParaRPr lang="fi-FI" sz="4800" b="1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580AD02-D17C-582A-2B2E-06E6F24353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fi-FI" sz="2000"/>
              <a:t>Työelämäviikko </a:t>
            </a:r>
          </a:p>
          <a:p>
            <a:pPr algn="l"/>
            <a:r>
              <a:rPr lang="fi-FI" sz="2000"/>
              <a:t>ensimmäisen vuoden opiskelijoille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7084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iruutu 7">
            <a:extLst>
              <a:ext uri="{FF2B5EF4-FFF2-40B4-BE49-F238E27FC236}">
                <a16:creationId xmlns:a16="http://schemas.microsoft.com/office/drawing/2014/main" id="{86F14978-B8C9-A903-564B-8096E98E1AD4}"/>
              </a:ext>
            </a:extLst>
          </p:cNvPr>
          <p:cNvSpPr txBox="1"/>
          <p:nvPr/>
        </p:nvSpPr>
        <p:spPr>
          <a:xfrm>
            <a:off x="260922" y="584"/>
            <a:ext cx="11670159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5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Kohti työelämäviikkoa 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F810072C-4101-1916-3CD1-6E5CCA7C3307}"/>
              </a:ext>
            </a:extLst>
          </p:cNvPr>
          <p:cNvSpPr txBox="1"/>
          <p:nvPr/>
        </p:nvSpPr>
        <p:spPr>
          <a:xfrm>
            <a:off x="677591" y="1040569"/>
            <a:ext cx="1283172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Aptos" panose="020B0004020202020204"/>
                <a:ea typeface="+mn-ea"/>
                <a:cs typeface="Calibri"/>
              </a:rPr>
              <a:t>RO 30.10.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82F2078B-C7EC-DC1F-AD86-AAA257D1C93E}"/>
              </a:ext>
            </a:extLst>
          </p:cNvPr>
          <p:cNvSpPr txBox="1"/>
          <p:nvPr/>
        </p:nvSpPr>
        <p:spPr>
          <a:xfrm>
            <a:off x="644393" y="2714367"/>
            <a:ext cx="1296715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/>
                <a:cs typeface="Calibri"/>
              </a:rPr>
              <a:t>TYKO:n</a:t>
            </a: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/>
                <a:cs typeface="Calibri"/>
              </a:rPr>
              <a:t> esittely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/>
                <a:cs typeface="Calibri"/>
              </a:rPr>
              <a:t>Ryhmänohjauksessa. </a:t>
            </a: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/>
                <a:ea typeface="Calibri"/>
                <a:cs typeface="Calibri"/>
              </a:rPr>
              <a:t>Wilma-viesti 2.12. opiskelijoille ja huoltajille.</a:t>
            </a:r>
          </a:p>
        </p:txBody>
      </p:sp>
      <p:sp>
        <p:nvSpPr>
          <p:cNvPr id="11" name="Suorakulmio: Pyöristetyt kulmat 10">
            <a:extLst>
              <a:ext uri="{FF2B5EF4-FFF2-40B4-BE49-F238E27FC236}">
                <a16:creationId xmlns:a16="http://schemas.microsoft.com/office/drawing/2014/main" id="{74C38950-EE59-D6E7-704B-C4A039AEC0D6}"/>
              </a:ext>
            </a:extLst>
          </p:cNvPr>
          <p:cNvSpPr/>
          <p:nvPr/>
        </p:nvSpPr>
        <p:spPr>
          <a:xfrm>
            <a:off x="796948" y="1581151"/>
            <a:ext cx="1033025" cy="1081852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800" b="0" i="0" u="none" strike="noStrike" kern="1200" cap="none" spc="0" normalizeH="0" baseline="0" noProof="0">
                <a:ln>
                  <a:noFill/>
                </a:ln>
                <a:solidFill>
                  <a:srgbClr val="156082">
                    <a:lumMod val="40000"/>
                    <a:lumOff val="60000"/>
                  </a:srgbClr>
                </a:solidFill>
                <a:effectLst/>
                <a:uLnTx/>
                <a:uFillTx/>
                <a:latin typeface="Rockwell"/>
                <a:ea typeface="Calibri"/>
                <a:cs typeface="Calibri"/>
              </a:rPr>
              <a:t>1</a:t>
            </a:r>
          </a:p>
        </p:txBody>
      </p:sp>
      <p:sp>
        <p:nvSpPr>
          <p:cNvPr id="14" name="Suorakulmio: Pyöristetyt kulmat 13">
            <a:extLst>
              <a:ext uri="{FF2B5EF4-FFF2-40B4-BE49-F238E27FC236}">
                <a16:creationId xmlns:a16="http://schemas.microsoft.com/office/drawing/2014/main" id="{6F718C83-8D21-D763-0BA3-31BA62C25AFB}"/>
              </a:ext>
            </a:extLst>
          </p:cNvPr>
          <p:cNvSpPr/>
          <p:nvPr/>
        </p:nvSpPr>
        <p:spPr>
          <a:xfrm>
            <a:off x="5747412" y="1602606"/>
            <a:ext cx="1101945" cy="1081852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ckwell"/>
                <a:ea typeface="+mn-ea"/>
                <a:cs typeface="+mn-cs"/>
              </a:rPr>
              <a:t>4</a:t>
            </a:r>
          </a:p>
        </p:txBody>
      </p:sp>
      <p:sp>
        <p:nvSpPr>
          <p:cNvPr id="17" name="Suorakulmio: Pyöristetyt kulmat 16">
            <a:extLst>
              <a:ext uri="{FF2B5EF4-FFF2-40B4-BE49-F238E27FC236}">
                <a16:creationId xmlns:a16="http://schemas.microsoft.com/office/drawing/2014/main" id="{B3DBE765-750B-E32E-8E9E-E1181E90820A}"/>
              </a:ext>
            </a:extLst>
          </p:cNvPr>
          <p:cNvSpPr/>
          <p:nvPr/>
        </p:nvSpPr>
        <p:spPr>
          <a:xfrm>
            <a:off x="4051892" y="1575610"/>
            <a:ext cx="1103842" cy="1081852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800" b="0" i="0" u="none" strike="noStrike" kern="1200" cap="none" spc="0" normalizeH="0" baseline="0" noProof="0">
                <a:ln>
                  <a:noFill/>
                </a:ln>
                <a:solidFill>
                  <a:srgbClr val="156082">
                    <a:lumMod val="40000"/>
                    <a:lumOff val="60000"/>
                  </a:srgbClr>
                </a:solidFill>
                <a:effectLst/>
                <a:uLnTx/>
                <a:uFillTx/>
                <a:latin typeface="Rockwell"/>
                <a:ea typeface="+mn-ea"/>
                <a:cs typeface="+mn-cs"/>
              </a:rPr>
              <a:t>3</a:t>
            </a:r>
          </a:p>
        </p:txBody>
      </p:sp>
      <p:sp>
        <p:nvSpPr>
          <p:cNvPr id="2" name="Tekstiruutu 14">
            <a:extLst>
              <a:ext uri="{FF2B5EF4-FFF2-40B4-BE49-F238E27FC236}">
                <a16:creationId xmlns:a16="http://schemas.microsoft.com/office/drawing/2014/main" id="{DE774A7E-397D-1101-678B-2350BD9F1C09}"/>
              </a:ext>
            </a:extLst>
          </p:cNvPr>
          <p:cNvSpPr txBox="1"/>
          <p:nvPr/>
        </p:nvSpPr>
        <p:spPr>
          <a:xfrm>
            <a:off x="4030354" y="1143859"/>
            <a:ext cx="1146917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Aptos" panose="020B0004020202020204"/>
                <a:ea typeface="+mn-ea"/>
                <a:cs typeface="Calibri"/>
              </a:rPr>
              <a:t>RO 10.2.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0F9ED5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6" name="Tekstiruutu 18">
            <a:extLst>
              <a:ext uri="{FF2B5EF4-FFF2-40B4-BE49-F238E27FC236}">
                <a16:creationId xmlns:a16="http://schemas.microsoft.com/office/drawing/2014/main" id="{3EE80D2F-5272-CF10-5CFE-D0357CC778A4}"/>
              </a:ext>
            </a:extLst>
          </p:cNvPr>
          <p:cNvSpPr txBox="1"/>
          <p:nvPr/>
        </p:nvSpPr>
        <p:spPr>
          <a:xfrm>
            <a:off x="2326763" y="1117787"/>
            <a:ext cx="1146917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RO 20.1.</a:t>
            </a:r>
          </a:p>
        </p:txBody>
      </p:sp>
      <p:sp>
        <p:nvSpPr>
          <p:cNvPr id="7" name="Tekstiruutu 19">
            <a:extLst>
              <a:ext uri="{FF2B5EF4-FFF2-40B4-BE49-F238E27FC236}">
                <a16:creationId xmlns:a16="http://schemas.microsoft.com/office/drawing/2014/main" id="{A0A38BDB-4149-732B-A33B-5AB100EAFF62}"/>
              </a:ext>
            </a:extLst>
          </p:cNvPr>
          <p:cNvSpPr txBox="1"/>
          <p:nvPr/>
        </p:nvSpPr>
        <p:spPr>
          <a:xfrm>
            <a:off x="7457532" y="1093805"/>
            <a:ext cx="1146917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Aptos" panose="020B0004020202020204"/>
                <a:ea typeface="+mn-ea"/>
                <a:cs typeface="Calibri"/>
              </a:rPr>
              <a:t>RO 12.3.</a:t>
            </a:r>
          </a:p>
        </p:txBody>
      </p:sp>
      <p:sp>
        <p:nvSpPr>
          <p:cNvPr id="9" name="Tekstiruutu 20">
            <a:extLst>
              <a:ext uri="{FF2B5EF4-FFF2-40B4-BE49-F238E27FC236}">
                <a16:creationId xmlns:a16="http://schemas.microsoft.com/office/drawing/2014/main" id="{29FD6AAF-9D99-78CE-93B4-330FC8BABFED}"/>
              </a:ext>
            </a:extLst>
          </p:cNvPr>
          <p:cNvSpPr txBox="1"/>
          <p:nvPr/>
        </p:nvSpPr>
        <p:spPr>
          <a:xfrm>
            <a:off x="8823402" y="1117787"/>
            <a:ext cx="1117614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Aptos" panose="020B0004020202020204"/>
                <a:ea typeface="+mn-ea"/>
                <a:cs typeface="Calibri"/>
              </a:rPr>
              <a:t>       </a:t>
            </a: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0B0004020202020204"/>
                <a:ea typeface="+mn-ea"/>
                <a:cs typeface="Calibri"/>
              </a:rPr>
              <a:t>17.3.</a:t>
            </a:r>
          </a:p>
        </p:txBody>
      </p:sp>
      <p:sp>
        <p:nvSpPr>
          <p:cNvPr id="10" name="Tekstiruutu 21">
            <a:extLst>
              <a:ext uri="{FF2B5EF4-FFF2-40B4-BE49-F238E27FC236}">
                <a16:creationId xmlns:a16="http://schemas.microsoft.com/office/drawing/2014/main" id="{EDDEC0F9-C2A1-0644-AAA1-A59FA5594984}"/>
              </a:ext>
            </a:extLst>
          </p:cNvPr>
          <p:cNvSpPr txBox="1"/>
          <p:nvPr/>
        </p:nvSpPr>
        <p:spPr>
          <a:xfrm>
            <a:off x="10522855" y="1022093"/>
            <a:ext cx="747320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10.4.</a:t>
            </a:r>
          </a:p>
        </p:txBody>
      </p:sp>
      <p:sp>
        <p:nvSpPr>
          <p:cNvPr id="23" name="Tekstiruutu 24">
            <a:extLst>
              <a:ext uri="{FF2B5EF4-FFF2-40B4-BE49-F238E27FC236}">
                <a16:creationId xmlns:a16="http://schemas.microsoft.com/office/drawing/2014/main" id="{73CF170A-A14E-A6CB-3ABB-CA7B4F2E967F}"/>
              </a:ext>
            </a:extLst>
          </p:cNvPr>
          <p:cNvSpPr txBox="1"/>
          <p:nvPr/>
        </p:nvSpPr>
        <p:spPr>
          <a:xfrm>
            <a:off x="3780897" y="2774510"/>
            <a:ext cx="1525168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Ohjatut TET-paikat. Neuvotaan niihin ilmoittautuminen. Ohjeet.  ilmoittautuminen avautuu klo 16.</a:t>
            </a:r>
            <a:endParaRPr kumimoji="0" lang="fi-FI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/>
              <a:cs typeface="Calibri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1" name="Tekstiruutu 25">
            <a:extLst>
              <a:ext uri="{FF2B5EF4-FFF2-40B4-BE49-F238E27FC236}">
                <a16:creationId xmlns:a16="http://schemas.microsoft.com/office/drawing/2014/main" id="{2DFB3E1E-79EB-24F5-0322-D605BC2D6228}"/>
              </a:ext>
            </a:extLst>
          </p:cNvPr>
          <p:cNvSpPr txBox="1"/>
          <p:nvPr/>
        </p:nvSpPr>
        <p:spPr>
          <a:xfrm>
            <a:off x="2263676" y="2769378"/>
            <a:ext cx="1419427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Alkuinfo.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Työnhaun ohjeistus ja</a:t>
            </a:r>
            <a:endParaRPr kumimoji="0" lang="fi-FI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/>
              <a:cs typeface="Calibri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Kirjautuminen</a:t>
            </a:r>
            <a:endParaRPr kumimoji="0" lang="fi-FI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/>
              <a:cs typeface="Calibri"/>
            </a:endParaRPr>
          </a:p>
          <a:p>
            <a:pPr lvl="0" algn="ctr" defTabSz="914377"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 Moodleen. Esitellään ohjatut TET-paikat.</a:t>
            </a:r>
            <a:r>
              <a:rPr lang="fi-FI" sz="1200" b="1">
                <a:solidFill>
                  <a:prstClr val="black"/>
                </a:solidFill>
              </a:rPr>
              <a:t> </a:t>
            </a:r>
            <a:endParaRPr kumimoji="0" lang="fi-FI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4" name="Tekstiruutu 27">
            <a:extLst>
              <a:ext uri="{FF2B5EF4-FFF2-40B4-BE49-F238E27FC236}">
                <a16:creationId xmlns:a16="http://schemas.microsoft.com/office/drawing/2014/main" id="{F96AF684-A39F-14E9-9CCD-849CA72A5B66}"/>
              </a:ext>
            </a:extLst>
          </p:cNvPr>
          <p:cNvSpPr txBox="1"/>
          <p:nvPr/>
        </p:nvSpPr>
        <p:spPr>
          <a:xfrm>
            <a:off x="7336853" y="2763606"/>
            <a:ext cx="1423949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Työpaikan haun deadline.</a:t>
            </a:r>
            <a:endParaRPr kumimoji="0" lang="fi-FI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/>
              <a:cs typeface="Calibri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Calibri"/>
              </a:rPr>
              <a:t> Jos työpaikkaa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Calibri"/>
              </a:rPr>
              <a:t>ei ole, ohjataan työnhakupajaan. Ruokailuihin ilmoittautuminen.</a:t>
            </a:r>
            <a:endParaRPr kumimoji="0" lang="fi-FI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5" name="Tekstiruutu 28">
            <a:extLst>
              <a:ext uri="{FF2B5EF4-FFF2-40B4-BE49-F238E27FC236}">
                <a16:creationId xmlns:a16="http://schemas.microsoft.com/office/drawing/2014/main" id="{0D740259-6600-EF40-711E-1D1E2B14E937}"/>
              </a:ext>
            </a:extLst>
          </p:cNvPr>
          <p:cNvSpPr txBox="1"/>
          <p:nvPr/>
        </p:nvSpPr>
        <p:spPr>
          <a:xfrm>
            <a:off x="10383764" y="2784858"/>
            <a:ext cx="1673873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Teams-info työelämäviikosta klo 11.30 oppitunnin aluksi. Käytännön ohjeita.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/>
              <a:cs typeface="Calibri"/>
            </a:endParaRPr>
          </a:p>
        </p:txBody>
      </p:sp>
      <p:sp>
        <p:nvSpPr>
          <p:cNvPr id="51" name="Vuokaaviosymboli: Liitin 50">
            <a:extLst>
              <a:ext uri="{FF2B5EF4-FFF2-40B4-BE49-F238E27FC236}">
                <a16:creationId xmlns:a16="http://schemas.microsoft.com/office/drawing/2014/main" id="{022ECB24-E0D3-E2A4-FEB5-EA7D9E5F902B}"/>
              </a:ext>
            </a:extLst>
          </p:cNvPr>
          <p:cNvSpPr/>
          <p:nvPr/>
        </p:nvSpPr>
        <p:spPr>
          <a:xfrm flipH="1">
            <a:off x="3619925" y="1966020"/>
            <a:ext cx="346364" cy="355023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C5E0B3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2" name="Vuokaaviosymboli: Liitin 51">
            <a:extLst>
              <a:ext uri="{FF2B5EF4-FFF2-40B4-BE49-F238E27FC236}">
                <a16:creationId xmlns:a16="http://schemas.microsoft.com/office/drawing/2014/main" id="{1BD1CC10-81E2-4243-2DBD-914E76FB2827}"/>
              </a:ext>
            </a:extLst>
          </p:cNvPr>
          <p:cNvSpPr/>
          <p:nvPr/>
        </p:nvSpPr>
        <p:spPr>
          <a:xfrm flipH="1">
            <a:off x="1980399" y="1962264"/>
            <a:ext cx="346364" cy="355023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C5E0B3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4" name="Vuokaaviosymboli: Liitin 53">
            <a:extLst>
              <a:ext uri="{FF2B5EF4-FFF2-40B4-BE49-F238E27FC236}">
                <a16:creationId xmlns:a16="http://schemas.microsoft.com/office/drawing/2014/main" id="{1B94D877-C222-B42F-EE29-D7731AD75E88}"/>
              </a:ext>
            </a:extLst>
          </p:cNvPr>
          <p:cNvSpPr/>
          <p:nvPr/>
        </p:nvSpPr>
        <p:spPr>
          <a:xfrm flipH="1">
            <a:off x="5270142" y="1995346"/>
            <a:ext cx="346364" cy="355023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C5E0B3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5" name="Vuokaaviosymboli: Liitin 54">
            <a:extLst>
              <a:ext uri="{FF2B5EF4-FFF2-40B4-BE49-F238E27FC236}">
                <a16:creationId xmlns:a16="http://schemas.microsoft.com/office/drawing/2014/main" id="{0BF59DE6-6516-CC76-0F30-E51FB7BC1605}"/>
              </a:ext>
            </a:extLst>
          </p:cNvPr>
          <p:cNvSpPr/>
          <p:nvPr/>
        </p:nvSpPr>
        <p:spPr>
          <a:xfrm flipH="1">
            <a:off x="8572450" y="1956094"/>
            <a:ext cx="346364" cy="355023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C5E0B3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6" name="Vuokaaviosymboli: Liitin 55">
            <a:extLst>
              <a:ext uri="{FF2B5EF4-FFF2-40B4-BE49-F238E27FC236}">
                <a16:creationId xmlns:a16="http://schemas.microsoft.com/office/drawing/2014/main" id="{6ADD81DE-671D-464A-972F-CAF36E62390A}"/>
              </a:ext>
            </a:extLst>
          </p:cNvPr>
          <p:cNvSpPr/>
          <p:nvPr/>
        </p:nvSpPr>
        <p:spPr>
          <a:xfrm flipH="1">
            <a:off x="10095953" y="1917096"/>
            <a:ext cx="346364" cy="355023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C5E0B3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A3AC0BC1-451B-7BD8-1F8A-961B2C647CBB}"/>
              </a:ext>
            </a:extLst>
          </p:cNvPr>
          <p:cNvSpPr txBox="1"/>
          <p:nvPr/>
        </p:nvSpPr>
        <p:spPr>
          <a:xfrm>
            <a:off x="2263675" y="4053344"/>
            <a:ext cx="1419428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Aptos" panose="020B0004020202020204"/>
                <a:ea typeface="Calibri"/>
                <a:cs typeface="Calibri"/>
              </a:rPr>
              <a:t>TYKO 13.4.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7CF52B76-3265-4251-7A17-AE7CCE792135}"/>
              </a:ext>
            </a:extLst>
          </p:cNvPr>
          <p:cNvSpPr txBox="1"/>
          <p:nvPr/>
        </p:nvSpPr>
        <p:spPr>
          <a:xfrm>
            <a:off x="2153581" y="5781417"/>
            <a:ext cx="149191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TET-päivä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omilla työpaikoilla / ohjattu toteutus.</a:t>
            </a:r>
            <a:endParaRPr kumimoji="0" lang="fi-FI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9" name="Suorakulmio: Pyöristetyt kulmat 18">
            <a:extLst>
              <a:ext uri="{FF2B5EF4-FFF2-40B4-BE49-F238E27FC236}">
                <a16:creationId xmlns:a16="http://schemas.microsoft.com/office/drawing/2014/main" id="{AD382BAF-D587-D8AA-D045-5B5AD00EE2B5}"/>
              </a:ext>
            </a:extLst>
          </p:cNvPr>
          <p:cNvSpPr/>
          <p:nvPr/>
        </p:nvSpPr>
        <p:spPr>
          <a:xfrm>
            <a:off x="2416580" y="4581526"/>
            <a:ext cx="1016000" cy="1081852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Rockwell"/>
                <a:ea typeface="Calibri"/>
                <a:cs typeface="Calibri"/>
              </a:rPr>
              <a:t>8</a:t>
            </a:r>
          </a:p>
        </p:txBody>
      </p:sp>
      <p:sp>
        <p:nvSpPr>
          <p:cNvPr id="20" name="Suorakulmio: Pyöristetyt kulmat 19">
            <a:extLst>
              <a:ext uri="{FF2B5EF4-FFF2-40B4-BE49-F238E27FC236}">
                <a16:creationId xmlns:a16="http://schemas.microsoft.com/office/drawing/2014/main" id="{5C295712-A640-2D67-788A-C7548F9FF15F}"/>
              </a:ext>
            </a:extLst>
          </p:cNvPr>
          <p:cNvSpPr/>
          <p:nvPr/>
        </p:nvSpPr>
        <p:spPr>
          <a:xfrm>
            <a:off x="4112189" y="4587835"/>
            <a:ext cx="1016000" cy="1081852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FFFF"/>
                </a:highlight>
                <a:uLnTx/>
                <a:uFillTx/>
                <a:latin typeface="Rockwell"/>
                <a:ea typeface="+mn-ea"/>
                <a:cs typeface="+mn-cs"/>
              </a:rPr>
              <a:t>9</a:t>
            </a:r>
          </a:p>
        </p:txBody>
      </p:sp>
      <p:sp>
        <p:nvSpPr>
          <p:cNvPr id="21" name="Suorakulmio: Pyöristetyt kulmat 20">
            <a:extLst>
              <a:ext uri="{FF2B5EF4-FFF2-40B4-BE49-F238E27FC236}">
                <a16:creationId xmlns:a16="http://schemas.microsoft.com/office/drawing/2014/main" id="{9AEF4522-447F-0306-4B2D-68D1C4EB1E40}"/>
              </a:ext>
            </a:extLst>
          </p:cNvPr>
          <p:cNvSpPr/>
          <p:nvPr/>
        </p:nvSpPr>
        <p:spPr>
          <a:xfrm>
            <a:off x="8874209" y="4584241"/>
            <a:ext cx="1016000" cy="1081852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Rockwell"/>
                <a:ea typeface="+mn-ea"/>
                <a:cs typeface="+mn-cs"/>
              </a:rPr>
              <a:t>12</a:t>
            </a:r>
          </a:p>
        </p:txBody>
      </p:sp>
      <p:sp>
        <p:nvSpPr>
          <p:cNvPr id="24" name="Suorakulmio: Pyöristetyt kulmat 23">
            <a:extLst>
              <a:ext uri="{FF2B5EF4-FFF2-40B4-BE49-F238E27FC236}">
                <a16:creationId xmlns:a16="http://schemas.microsoft.com/office/drawing/2014/main" id="{5140DF54-D994-D736-62FF-604B9356E530}"/>
              </a:ext>
            </a:extLst>
          </p:cNvPr>
          <p:cNvSpPr/>
          <p:nvPr/>
        </p:nvSpPr>
        <p:spPr>
          <a:xfrm>
            <a:off x="7297443" y="4585510"/>
            <a:ext cx="1016000" cy="1081852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Rockwell"/>
                <a:ea typeface="+mn-ea"/>
                <a:cs typeface="+mn-cs"/>
              </a:rPr>
              <a:t>11</a:t>
            </a:r>
          </a:p>
        </p:txBody>
      </p:sp>
      <p:sp>
        <p:nvSpPr>
          <p:cNvPr id="27" name="Tekstiruutu 14">
            <a:extLst>
              <a:ext uri="{FF2B5EF4-FFF2-40B4-BE49-F238E27FC236}">
                <a16:creationId xmlns:a16="http://schemas.microsoft.com/office/drawing/2014/main" id="{EACDBA1F-1AC6-3569-0D46-8A8768970242}"/>
              </a:ext>
            </a:extLst>
          </p:cNvPr>
          <p:cNvSpPr txBox="1"/>
          <p:nvPr/>
        </p:nvSpPr>
        <p:spPr>
          <a:xfrm>
            <a:off x="7145210" y="4059162"/>
            <a:ext cx="1419428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Aptos" panose="020B0004020202020204"/>
                <a:ea typeface="Calibri"/>
                <a:cs typeface="Calibri"/>
              </a:rPr>
              <a:t>TYKO 16.4.</a:t>
            </a:r>
          </a:p>
        </p:txBody>
      </p:sp>
      <p:sp>
        <p:nvSpPr>
          <p:cNvPr id="28" name="Tekstiruutu 17">
            <a:extLst>
              <a:ext uri="{FF2B5EF4-FFF2-40B4-BE49-F238E27FC236}">
                <a16:creationId xmlns:a16="http://schemas.microsoft.com/office/drawing/2014/main" id="{6649D857-00C3-D49C-844F-D128816ECDB7}"/>
              </a:ext>
            </a:extLst>
          </p:cNvPr>
          <p:cNvSpPr txBox="1"/>
          <p:nvPr/>
        </p:nvSpPr>
        <p:spPr>
          <a:xfrm>
            <a:off x="3991498" y="4063884"/>
            <a:ext cx="1419428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Aptos" panose="020B0004020202020204"/>
                <a:ea typeface="+mn-ea"/>
                <a:cs typeface="Calibri"/>
              </a:rPr>
              <a:t>TYKO 14.4.</a:t>
            </a:r>
          </a:p>
        </p:txBody>
      </p:sp>
      <p:sp>
        <p:nvSpPr>
          <p:cNvPr id="29" name="Tekstiruutu 18">
            <a:extLst>
              <a:ext uri="{FF2B5EF4-FFF2-40B4-BE49-F238E27FC236}">
                <a16:creationId xmlns:a16="http://schemas.microsoft.com/office/drawing/2014/main" id="{8AE6ED9F-AF2C-89D6-3A97-D2A96D793E9B}"/>
              </a:ext>
            </a:extLst>
          </p:cNvPr>
          <p:cNvSpPr txBox="1"/>
          <p:nvPr/>
        </p:nvSpPr>
        <p:spPr>
          <a:xfrm>
            <a:off x="5602569" y="4063759"/>
            <a:ext cx="1419428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TYKO 15.4.</a:t>
            </a:r>
          </a:p>
        </p:txBody>
      </p:sp>
      <p:sp>
        <p:nvSpPr>
          <p:cNvPr id="36" name="Tekstiruutu 19">
            <a:extLst>
              <a:ext uri="{FF2B5EF4-FFF2-40B4-BE49-F238E27FC236}">
                <a16:creationId xmlns:a16="http://schemas.microsoft.com/office/drawing/2014/main" id="{8886496B-4DE7-8E18-8D66-78E9C3534630}"/>
              </a:ext>
            </a:extLst>
          </p:cNvPr>
          <p:cNvSpPr txBox="1"/>
          <p:nvPr/>
        </p:nvSpPr>
        <p:spPr>
          <a:xfrm>
            <a:off x="8843670" y="4072419"/>
            <a:ext cx="1419428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Aptos" panose="020B0004020202020204"/>
                <a:ea typeface="+mn-ea"/>
                <a:cs typeface="Calibri"/>
              </a:rPr>
              <a:t>TYKO 17.4.</a:t>
            </a:r>
          </a:p>
        </p:txBody>
      </p:sp>
      <p:sp>
        <p:nvSpPr>
          <p:cNvPr id="40" name="Tekstiruutu 23">
            <a:extLst>
              <a:ext uri="{FF2B5EF4-FFF2-40B4-BE49-F238E27FC236}">
                <a16:creationId xmlns:a16="http://schemas.microsoft.com/office/drawing/2014/main" id="{02AEE85B-5953-AF1F-66E2-F3EC46012D57}"/>
              </a:ext>
            </a:extLst>
          </p:cNvPr>
          <p:cNvSpPr txBox="1"/>
          <p:nvPr/>
        </p:nvSpPr>
        <p:spPr>
          <a:xfrm>
            <a:off x="3772008" y="5777246"/>
            <a:ext cx="153405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TET-päivä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omilla työpaikoilla / ohjattu toteutus</a:t>
            </a:r>
            <a:endParaRPr kumimoji="0" lang="fi-FI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1" name="Tekstiruutu 24">
            <a:extLst>
              <a:ext uri="{FF2B5EF4-FFF2-40B4-BE49-F238E27FC236}">
                <a16:creationId xmlns:a16="http://schemas.microsoft.com/office/drawing/2014/main" id="{3EE16818-24B3-4788-F0E2-97C013503C5E}"/>
              </a:ext>
            </a:extLst>
          </p:cNvPr>
          <p:cNvSpPr txBox="1"/>
          <p:nvPr/>
        </p:nvSpPr>
        <p:spPr>
          <a:xfrm>
            <a:off x="7092557" y="5774885"/>
            <a:ext cx="1491915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Innovaatiopäivä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Opiskelijat omalla lukiolla, omassa ro-ryhmässä.</a:t>
            </a:r>
            <a:endParaRPr kumimoji="0" lang="fi-FI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Calibri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2" name="Tekstiruutu 25">
            <a:extLst>
              <a:ext uri="{FF2B5EF4-FFF2-40B4-BE49-F238E27FC236}">
                <a16:creationId xmlns:a16="http://schemas.microsoft.com/office/drawing/2014/main" id="{BD2256CE-BED7-7D4C-CF33-E93C7AADB363}"/>
              </a:ext>
            </a:extLst>
          </p:cNvPr>
          <p:cNvSpPr txBox="1"/>
          <p:nvPr/>
        </p:nvSpPr>
        <p:spPr>
          <a:xfrm>
            <a:off x="5514605" y="5779280"/>
            <a:ext cx="149191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Työelämätaidot. Orientaatio innovaatiopäiviin?</a:t>
            </a:r>
            <a:endParaRPr kumimoji="0" lang="fi-FI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3" name="Tekstiruutu 26">
            <a:extLst>
              <a:ext uri="{FF2B5EF4-FFF2-40B4-BE49-F238E27FC236}">
                <a16:creationId xmlns:a16="http://schemas.microsoft.com/office/drawing/2014/main" id="{B9F0D3E2-50F7-2A8D-9FAC-C25C80AAA6DD}"/>
              </a:ext>
            </a:extLst>
          </p:cNvPr>
          <p:cNvSpPr txBox="1"/>
          <p:nvPr/>
        </p:nvSpPr>
        <p:spPr>
          <a:xfrm>
            <a:off x="8604449" y="5773506"/>
            <a:ext cx="1542287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Innovaatiopäivä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/>
              <a:cs typeface="Calibri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Opiskelijat omalla lukiolla, omassa ro-ryhmässä. Loppukoonti.</a:t>
            </a:r>
            <a:endParaRPr kumimoji="0" lang="fi-FI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6" name="Vuokaaviosymboli: Liitin 45">
            <a:extLst>
              <a:ext uri="{FF2B5EF4-FFF2-40B4-BE49-F238E27FC236}">
                <a16:creationId xmlns:a16="http://schemas.microsoft.com/office/drawing/2014/main" id="{BC0F532D-6193-19F5-E60C-F300B14EDDBE}"/>
              </a:ext>
            </a:extLst>
          </p:cNvPr>
          <p:cNvSpPr/>
          <p:nvPr/>
        </p:nvSpPr>
        <p:spPr>
          <a:xfrm flipH="1">
            <a:off x="3561809" y="4951250"/>
            <a:ext cx="346364" cy="355023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C5E0B3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7" name="Vuokaaviosymboli: Liitin 46">
            <a:extLst>
              <a:ext uri="{FF2B5EF4-FFF2-40B4-BE49-F238E27FC236}">
                <a16:creationId xmlns:a16="http://schemas.microsoft.com/office/drawing/2014/main" id="{7A31520E-0C2B-63DA-4DA5-A08FCB8E80D0}"/>
              </a:ext>
            </a:extLst>
          </p:cNvPr>
          <p:cNvSpPr/>
          <p:nvPr/>
        </p:nvSpPr>
        <p:spPr>
          <a:xfrm flipH="1">
            <a:off x="6778827" y="4944898"/>
            <a:ext cx="346364" cy="355023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C5E0B3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8" name="Vuokaaviosymboli: Liitin 47">
            <a:extLst>
              <a:ext uri="{FF2B5EF4-FFF2-40B4-BE49-F238E27FC236}">
                <a16:creationId xmlns:a16="http://schemas.microsoft.com/office/drawing/2014/main" id="{5EF03789-C763-D3DE-18BE-0286F9EC8457}"/>
              </a:ext>
            </a:extLst>
          </p:cNvPr>
          <p:cNvSpPr/>
          <p:nvPr/>
        </p:nvSpPr>
        <p:spPr>
          <a:xfrm flipH="1">
            <a:off x="5169431" y="4944898"/>
            <a:ext cx="346364" cy="355023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C5E0B3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9" name="Vuokaaviosymboli: Liitin 48">
            <a:extLst>
              <a:ext uri="{FF2B5EF4-FFF2-40B4-BE49-F238E27FC236}">
                <a16:creationId xmlns:a16="http://schemas.microsoft.com/office/drawing/2014/main" id="{D724EB6B-E71F-D054-592C-70017AA4DD08}"/>
              </a:ext>
            </a:extLst>
          </p:cNvPr>
          <p:cNvSpPr/>
          <p:nvPr/>
        </p:nvSpPr>
        <p:spPr>
          <a:xfrm flipH="1">
            <a:off x="8395927" y="4952369"/>
            <a:ext cx="346364" cy="355023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C5E0B3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7" name="Tekstiruutu 24">
            <a:extLst>
              <a:ext uri="{FF2B5EF4-FFF2-40B4-BE49-F238E27FC236}">
                <a16:creationId xmlns:a16="http://schemas.microsoft.com/office/drawing/2014/main" id="{53FC4CEB-4510-58BE-7D7E-DF2C16CDFA17}"/>
              </a:ext>
            </a:extLst>
          </p:cNvPr>
          <p:cNvSpPr txBox="1"/>
          <p:nvPr/>
        </p:nvSpPr>
        <p:spPr>
          <a:xfrm>
            <a:off x="8965543" y="2764985"/>
            <a:ext cx="1419428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Työnhakupaja.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Ohjausta työpaikan hakuun tarvittaessa.  Kallaveden lukiolla klo 14.30.</a:t>
            </a:r>
            <a:endParaRPr kumimoji="0" lang="fi-FI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2" name="Suorakulmio: Pyöristetyt kulmat 11">
            <a:extLst>
              <a:ext uri="{FF2B5EF4-FFF2-40B4-BE49-F238E27FC236}">
                <a16:creationId xmlns:a16="http://schemas.microsoft.com/office/drawing/2014/main" id="{ACF8B965-D9BF-DEA0-44AC-78C35488F529}"/>
              </a:ext>
            </a:extLst>
          </p:cNvPr>
          <p:cNvSpPr/>
          <p:nvPr/>
        </p:nvSpPr>
        <p:spPr>
          <a:xfrm>
            <a:off x="2390740" y="1576858"/>
            <a:ext cx="1164362" cy="1125836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ckwell"/>
                <a:ea typeface="+mn-ea"/>
                <a:cs typeface="+mn-cs"/>
              </a:rPr>
              <a:t>2</a:t>
            </a:r>
          </a:p>
        </p:txBody>
      </p:sp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D6E87CB0-D816-1553-34B9-1EAAB4A9791A}"/>
              </a:ext>
            </a:extLst>
          </p:cNvPr>
          <p:cNvSpPr/>
          <p:nvPr/>
        </p:nvSpPr>
        <p:spPr>
          <a:xfrm>
            <a:off x="8965543" y="1553682"/>
            <a:ext cx="1016002" cy="1081852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ckwell"/>
                <a:ea typeface="+mn-ea"/>
                <a:cs typeface="+mn-cs"/>
              </a:rPr>
              <a:t>6</a:t>
            </a:r>
          </a:p>
        </p:txBody>
      </p:sp>
      <p:sp>
        <p:nvSpPr>
          <p:cNvPr id="26" name="Suorakulmio: Pyöristetyt kulmat 25">
            <a:extLst>
              <a:ext uri="{FF2B5EF4-FFF2-40B4-BE49-F238E27FC236}">
                <a16:creationId xmlns:a16="http://schemas.microsoft.com/office/drawing/2014/main" id="{5EC84B79-75BC-2B7D-502A-4BCDCF27D0B8}"/>
              </a:ext>
            </a:extLst>
          </p:cNvPr>
          <p:cNvSpPr/>
          <p:nvPr/>
        </p:nvSpPr>
        <p:spPr>
          <a:xfrm>
            <a:off x="10522855" y="1553682"/>
            <a:ext cx="1016001" cy="1081852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4800">
                <a:solidFill>
                  <a:srgbClr val="156082">
                    <a:lumMod val="40000"/>
                    <a:lumOff val="60000"/>
                  </a:srgbClr>
                </a:solidFill>
                <a:latin typeface="Rockwell"/>
              </a:rPr>
              <a:t>7</a:t>
            </a:r>
            <a:endParaRPr kumimoji="0" lang="fi-FI" sz="4800" b="0" i="0" u="none" strike="noStrike" kern="1200" cap="none" spc="0" normalizeH="0" baseline="0" noProof="0">
              <a:ln>
                <a:noFill/>
              </a:ln>
              <a:solidFill>
                <a:srgbClr val="156082">
                  <a:lumMod val="40000"/>
                  <a:lumOff val="60000"/>
                </a:srgbClr>
              </a:solidFill>
              <a:effectLst/>
              <a:uLnTx/>
              <a:uFillTx/>
              <a:latin typeface="Rockwell"/>
              <a:ea typeface="+mn-ea"/>
              <a:cs typeface="+mn-cs"/>
            </a:endParaRPr>
          </a:p>
        </p:txBody>
      </p:sp>
      <p:sp>
        <p:nvSpPr>
          <p:cNvPr id="33" name="Suorakulmio: Pyöristetyt kulmat 32">
            <a:extLst>
              <a:ext uri="{FF2B5EF4-FFF2-40B4-BE49-F238E27FC236}">
                <a16:creationId xmlns:a16="http://schemas.microsoft.com/office/drawing/2014/main" id="{6149531C-2AF7-BE80-220E-7D853589972A}"/>
              </a:ext>
            </a:extLst>
          </p:cNvPr>
          <p:cNvSpPr/>
          <p:nvPr/>
        </p:nvSpPr>
        <p:spPr>
          <a:xfrm>
            <a:off x="5667151" y="4559159"/>
            <a:ext cx="1016000" cy="1081852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Rockwell"/>
                <a:ea typeface="+mn-ea"/>
                <a:cs typeface="+mn-cs"/>
              </a:rPr>
              <a:t>10</a:t>
            </a:r>
          </a:p>
        </p:txBody>
      </p:sp>
      <p:sp>
        <p:nvSpPr>
          <p:cNvPr id="5" name="Vuokaaviosymboli: Liitin 4">
            <a:extLst>
              <a:ext uri="{FF2B5EF4-FFF2-40B4-BE49-F238E27FC236}">
                <a16:creationId xmlns:a16="http://schemas.microsoft.com/office/drawing/2014/main" id="{0DA971C3-8FDD-7708-C4C3-04700192BFFB}"/>
              </a:ext>
            </a:extLst>
          </p:cNvPr>
          <p:cNvSpPr/>
          <p:nvPr/>
        </p:nvSpPr>
        <p:spPr>
          <a:xfrm flipH="1">
            <a:off x="6947080" y="1906476"/>
            <a:ext cx="346364" cy="355023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C5E0B3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9" name="Tekstiruutu 38">
            <a:extLst>
              <a:ext uri="{FF2B5EF4-FFF2-40B4-BE49-F238E27FC236}">
                <a16:creationId xmlns:a16="http://schemas.microsoft.com/office/drawing/2014/main" id="{A420A00E-73DF-93BD-894D-66412E3BCBF3}"/>
              </a:ext>
            </a:extLst>
          </p:cNvPr>
          <p:cNvSpPr txBox="1"/>
          <p:nvPr/>
        </p:nvSpPr>
        <p:spPr>
          <a:xfrm>
            <a:off x="5410926" y="2931859"/>
            <a:ext cx="17342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Työpaikkojen tarkistaminen. </a:t>
            </a:r>
          </a:p>
        </p:txBody>
      </p:sp>
      <p:sp>
        <p:nvSpPr>
          <p:cNvPr id="45" name="Tekstiruutu 44">
            <a:extLst>
              <a:ext uri="{FF2B5EF4-FFF2-40B4-BE49-F238E27FC236}">
                <a16:creationId xmlns:a16="http://schemas.microsoft.com/office/drawing/2014/main" id="{48FED441-21AA-C748-1A8A-C4B8C968C9BD}"/>
              </a:ext>
            </a:extLst>
          </p:cNvPr>
          <p:cNvSpPr txBox="1"/>
          <p:nvPr/>
        </p:nvSpPr>
        <p:spPr>
          <a:xfrm>
            <a:off x="5642869" y="111649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RO 25.2.</a:t>
            </a:r>
          </a:p>
        </p:txBody>
      </p:sp>
      <p:sp>
        <p:nvSpPr>
          <p:cNvPr id="50" name="Suorakulmio: Pyöristetyt kulmat 49">
            <a:extLst>
              <a:ext uri="{FF2B5EF4-FFF2-40B4-BE49-F238E27FC236}">
                <a16:creationId xmlns:a16="http://schemas.microsoft.com/office/drawing/2014/main" id="{1B098B26-F1C9-D91A-739E-D15906BC7F21}"/>
              </a:ext>
            </a:extLst>
          </p:cNvPr>
          <p:cNvSpPr/>
          <p:nvPr/>
        </p:nvSpPr>
        <p:spPr>
          <a:xfrm>
            <a:off x="7516180" y="1574902"/>
            <a:ext cx="1016001" cy="1081852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800" b="0" i="0" u="none" strike="noStrike" kern="1200" cap="none" spc="0" normalizeH="0" baseline="0" noProof="0">
                <a:ln>
                  <a:noFill/>
                </a:ln>
                <a:solidFill>
                  <a:srgbClr val="156082">
                    <a:lumMod val="40000"/>
                    <a:lumOff val="60000"/>
                  </a:srgbClr>
                </a:solidFill>
                <a:effectLst/>
                <a:uLnTx/>
                <a:uFillTx/>
                <a:latin typeface="Rockwell"/>
                <a:ea typeface="+mn-ea"/>
                <a:cs typeface="+mn-cs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15442709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598F7F-1BE1-A9DA-57FB-D49CE0E9A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ED389762-48A0-1EB3-5634-019C56B31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B5AF77B-26D0-6FCE-C795-8928A15EB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en-US" err="1"/>
              <a:t>Palautteita</a:t>
            </a:r>
            <a:r>
              <a:rPr lang="en-US"/>
              <a:t> </a:t>
            </a:r>
            <a:r>
              <a:rPr lang="en-US" err="1"/>
              <a:t>viime</a:t>
            </a:r>
            <a:r>
              <a:rPr lang="en-US"/>
              <a:t> </a:t>
            </a:r>
            <a:r>
              <a:rPr lang="en-US" err="1"/>
              <a:t>kevään</a:t>
            </a:r>
            <a:r>
              <a:rPr lang="en-US"/>
              <a:t> TET-</a:t>
            </a:r>
            <a:r>
              <a:rPr lang="en-US" err="1"/>
              <a:t>viikolta</a:t>
            </a:r>
            <a:endParaRPr lang="fi-FI" err="1"/>
          </a:p>
          <a:p>
            <a:endParaRPr lang="fi-FI" sz="340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A37DC2B-D49D-0AAE-481B-BD3C34BCCE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3100"/>
            <a:ext cx="5476875" cy="4549775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fi-FI" sz="2000" b="1"/>
          </a:p>
          <a:p>
            <a:endParaRPr lang="fi-FI" sz="200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1EE3743-5B32-7A8E-9396-0CFBBD8A76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492" r="19472" b="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AE62373-0F76-337D-4E97-79115919C488}"/>
              </a:ext>
            </a:extLst>
          </p:cNvPr>
          <p:cNvSpPr txBox="1"/>
          <p:nvPr/>
        </p:nvSpPr>
        <p:spPr>
          <a:xfrm>
            <a:off x="398206" y="2303207"/>
            <a:ext cx="3615814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sz="1600" b="1">
                <a:solidFill>
                  <a:srgbClr val="0070C0"/>
                </a:solidFill>
              </a:rPr>
              <a:t>Innostuin yrittäjyydestä entisestään (ennestään olemassa jo yksi, mutta orientaatiopäivän ansiosta innostuin suunnittelemaan kahta muuta ajatuksissa jo pitkään ollutta yritystä) ja lisäksi varmistuin </a:t>
            </a:r>
            <a:r>
              <a:rPr lang="fi-FI" sz="1600" b="1" err="1">
                <a:solidFill>
                  <a:srgbClr val="0070C0"/>
                </a:solidFill>
              </a:rPr>
              <a:t>KYS:illä</a:t>
            </a:r>
            <a:r>
              <a:rPr lang="fi-FI" sz="1600" b="1">
                <a:solidFill>
                  <a:srgbClr val="0070C0"/>
                </a:solidFill>
              </a:rPr>
              <a:t> ollessani siitä, että terveydenhuoltoala kiinnostaa ja voisin työskennellä myöhemmin alalla.</a:t>
            </a:r>
            <a:r>
              <a:rPr lang="en-US" sz="1600" b="1">
                <a:solidFill>
                  <a:srgbClr val="0070C0"/>
                </a:solidFill>
              </a:rPr>
              <a:t>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1DBA23-4961-0B85-75A2-18EE6B37E10C}"/>
              </a:ext>
            </a:extLst>
          </p:cNvPr>
          <p:cNvSpPr txBox="1"/>
          <p:nvPr/>
        </p:nvSpPr>
        <p:spPr>
          <a:xfrm>
            <a:off x="4195917" y="3200400"/>
            <a:ext cx="2030361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b="1" i="1">
                <a:latin typeface="Calibri"/>
                <a:ea typeface="Calibri"/>
                <a:cs typeface="Calibri"/>
              </a:rPr>
              <a:t>Sain lisää varmistusta siitä, mitä haluan tehdä isona.</a:t>
            </a:r>
            <a:endParaRPr lang="en-US" b="1" i="1">
              <a:latin typeface="Calibri"/>
              <a:ea typeface="Calibri"/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4499F8-9233-8C6B-0AE5-F0E89155E935}"/>
              </a:ext>
            </a:extLst>
          </p:cNvPr>
          <p:cNvSpPr txBox="1"/>
          <p:nvPr/>
        </p:nvSpPr>
        <p:spPr>
          <a:xfrm>
            <a:off x="398207" y="4884174"/>
            <a:ext cx="5828071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b="1">
                <a:solidFill>
                  <a:srgbClr val="7030A0"/>
                </a:solidFill>
                <a:latin typeface="Sitka Text"/>
              </a:rPr>
              <a:t>TYKO-viikko oli hyödyllinen, koska sain harjoittaa ryhmätyötaitoja paljon paremmin kuin normaalilla kouluviikolla. Ryhmätyötaidot ovat niin tärkeitä, että niitä pitäisi normaalissakin koulunkäynnissä korostaa enemmän.</a:t>
            </a:r>
            <a:endParaRPr lang="en-US" b="1">
              <a:solidFill>
                <a:srgbClr val="7030A0"/>
              </a:solidFill>
              <a:latin typeface="Sitka Text"/>
            </a:endParaRPr>
          </a:p>
        </p:txBody>
      </p:sp>
    </p:spTree>
    <p:extLst>
      <p:ext uri="{BB962C8B-B14F-4D97-AF65-F5344CB8AC3E}">
        <p14:creationId xmlns:p14="http://schemas.microsoft.com/office/powerpoint/2010/main" val="13649231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E14F4A-8BCF-0078-1F38-ECBCF0A355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819ADE1-E6D7-DA68-412C-96FDF1C77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48A6AC9-5D91-C17C-EF3E-6EE3F0C37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en-US" err="1"/>
              <a:t>Palautteita</a:t>
            </a:r>
            <a:r>
              <a:rPr lang="en-US"/>
              <a:t> </a:t>
            </a:r>
            <a:r>
              <a:rPr lang="en-US" err="1"/>
              <a:t>viime</a:t>
            </a:r>
            <a:r>
              <a:rPr lang="en-US"/>
              <a:t> </a:t>
            </a:r>
            <a:r>
              <a:rPr lang="en-US" err="1"/>
              <a:t>kevään</a:t>
            </a:r>
            <a:r>
              <a:rPr lang="en-US"/>
              <a:t> TET-</a:t>
            </a:r>
            <a:r>
              <a:rPr lang="en-US" err="1"/>
              <a:t>viikolta</a:t>
            </a:r>
            <a:endParaRPr lang="fi-FI" err="1"/>
          </a:p>
          <a:p>
            <a:endParaRPr lang="fi-FI" sz="340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1A02AA5-E559-408B-831A-595EA8C432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3100"/>
            <a:ext cx="5476875" cy="4549775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fi-FI" sz="2000" b="1"/>
          </a:p>
          <a:p>
            <a:endParaRPr lang="fi-FI" sz="200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1C0B58F5-1EB1-BAF8-CADB-E307F10B29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492" r="19472" b="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88D41F-A0DA-FE7C-4CE3-3B519985BBDF}"/>
              </a:ext>
            </a:extLst>
          </p:cNvPr>
          <p:cNvSpPr txBox="1"/>
          <p:nvPr/>
        </p:nvSpPr>
        <p:spPr>
          <a:xfrm>
            <a:off x="129654" y="1972102"/>
            <a:ext cx="3323230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b="1"/>
              <a:t>Pääsin tutustumaan haluamaani ammattiin ja opin paljon uutta sekä sain lisää varmuutta tulevaisuuden työpaikasta.</a:t>
            </a:r>
            <a:r>
              <a:rPr lang="fi-FI"/>
              <a:t> 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FD255-98BB-183E-5A90-77FEB9DBA8DB}"/>
              </a:ext>
            </a:extLst>
          </p:cNvPr>
          <p:cNvSpPr txBox="1"/>
          <p:nvPr/>
        </p:nvSpPr>
        <p:spPr>
          <a:xfrm>
            <a:off x="3882789" y="2188192"/>
            <a:ext cx="2220036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err="1">
                <a:solidFill>
                  <a:srgbClr val="0070C0"/>
                </a:solidFill>
              </a:rPr>
              <a:t>Opin</a:t>
            </a:r>
            <a:r>
              <a:rPr lang="en-US" b="1">
                <a:solidFill>
                  <a:srgbClr val="0070C0"/>
                </a:solidFill>
              </a:rPr>
              <a:t> </a:t>
            </a:r>
            <a:r>
              <a:rPr lang="en-US" b="1" err="1">
                <a:solidFill>
                  <a:srgbClr val="0070C0"/>
                </a:solidFill>
              </a:rPr>
              <a:t>kaikkea</a:t>
            </a:r>
            <a:r>
              <a:rPr lang="en-US" b="1">
                <a:solidFill>
                  <a:srgbClr val="0070C0"/>
                </a:solidFill>
              </a:rPr>
              <a:t> </a:t>
            </a:r>
            <a:r>
              <a:rPr lang="en-US" b="1" err="1">
                <a:solidFill>
                  <a:srgbClr val="0070C0"/>
                </a:solidFill>
              </a:rPr>
              <a:t>uutta</a:t>
            </a:r>
            <a:r>
              <a:rPr lang="en-US" b="1">
                <a:solidFill>
                  <a:srgbClr val="0070C0"/>
                </a:solidFill>
              </a:rPr>
              <a:t> </a:t>
            </a:r>
            <a:r>
              <a:rPr lang="en-US" b="1" err="1">
                <a:solidFill>
                  <a:srgbClr val="0070C0"/>
                </a:solidFill>
              </a:rPr>
              <a:t>työhön</a:t>
            </a:r>
            <a:r>
              <a:rPr lang="en-US" b="1">
                <a:solidFill>
                  <a:srgbClr val="0070C0"/>
                </a:solidFill>
              </a:rPr>
              <a:t> </a:t>
            </a:r>
            <a:r>
              <a:rPr lang="en-US" b="1" err="1">
                <a:solidFill>
                  <a:srgbClr val="0070C0"/>
                </a:solidFill>
              </a:rPr>
              <a:t>liittyvää</a:t>
            </a:r>
            <a:r>
              <a:rPr lang="en-US" b="1">
                <a:solidFill>
                  <a:srgbClr val="0070C0"/>
                </a:solidFill>
              </a:rPr>
              <a:t> ja </a:t>
            </a:r>
            <a:r>
              <a:rPr lang="en-US" b="1" err="1">
                <a:solidFill>
                  <a:srgbClr val="0070C0"/>
                </a:solidFill>
              </a:rPr>
              <a:t>vähän</a:t>
            </a:r>
            <a:r>
              <a:rPr lang="en-US" b="1">
                <a:solidFill>
                  <a:srgbClr val="0070C0"/>
                </a:solidFill>
              </a:rPr>
              <a:t> </a:t>
            </a:r>
            <a:r>
              <a:rPr lang="en-US" b="1" err="1">
                <a:solidFill>
                  <a:srgbClr val="0070C0"/>
                </a:solidFill>
              </a:rPr>
              <a:t>itsestänikin</a:t>
            </a:r>
            <a:r>
              <a:rPr lang="en-US" b="1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4E3D3C-A51E-0916-9F67-7046CB531454}"/>
              </a:ext>
            </a:extLst>
          </p:cNvPr>
          <p:cNvSpPr txBox="1"/>
          <p:nvPr/>
        </p:nvSpPr>
        <p:spPr>
          <a:xfrm>
            <a:off x="3473357" y="3712191"/>
            <a:ext cx="2845557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fi-FI" b="1"/>
          </a:p>
          <a:p>
            <a:endParaRPr lang="fi-FI" b="1"/>
          </a:p>
          <a:p>
            <a:endParaRPr lang="fi-FI" b="1" i="1"/>
          </a:p>
          <a:p>
            <a:r>
              <a:rPr lang="fi-FI" b="1" i="1"/>
              <a:t>Innovaatiopäivät olivat tosi hyödyllisiä, sillä ne antoivat maistiaisia oman yrityksen perustamisen vaiheista.</a:t>
            </a:r>
            <a:endParaRPr lang="en-US" b="1" i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8675AB-B911-7493-2EE6-D95916CD8F17}"/>
              </a:ext>
            </a:extLst>
          </p:cNvPr>
          <p:cNvSpPr txBox="1"/>
          <p:nvPr/>
        </p:nvSpPr>
        <p:spPr>
          <a:xfrm>
            <a:off x="425356" y="3132162"/>
            <a:ext cx="2618095" cy="2585323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fi-FI"/>
          </a:p>
          <a:p>
            <a:endParaRPr lang="fi-FI"/>
          </a:p>
          <a:p>
            <a:r>
              <a:rPr lang="fi-FI" b="1">
                <a:solidFill>
                  <a:srgbClr val="7030A0"/>
                </a:solidFill>
                <a:latin typeface="Sitka Text"/>
              </a:rPr>
              <a:t>Opin, että haluan todella lääkäriksi. Olin tutustumassa lääkärin ammattiin, ja ajatus haaveestani olla lääkäri todella vahvistui.</a:t>
            </a:r>
            <a:r>
              <a:rPr lang="en-US" b="1">
                <a:solidFill>
                  <a:srgbClr val="7030A0"/>
                </a:solidFill>
                <a:latin typeface="Sitka Text"/>
              </a:rPr>
              <a:t> 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78DEAE-BCC2-048A-2DCC-3C27968A2723}"/>
              </a:ext>
            </a:extLst>
          </p:cNvPr>
          <p:cNvSpPr txBox="1"/>
          <p:nvPr/>
        </p:nvSpPr>
        <p:spPr>
          <a:xfrm>
            <a:off x="2870580" y="3423988"/>
            <a:ext cx="375540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/>
              <a:t>Opin, että välillä työ on raskasta.</a:t>
            </a:r>
            <a:r>
              <a:rPr lang="en-US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8915391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F69582-295F-3524-8B16-F96A90791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en-US" err="1"/>
              <a:t>Tietoa</a:t>
            </a:r>
            <a:r>
              <a:rPr lang="en-US"/>
              <a:t> </a:t>
            </a:r>
            <a:r>
              <a:rPr lang="en-US" err="1"/>
              <a:t>työelämäviikosta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B0BCC0-657E-A7A7-65AA-143D98656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06" y="2333297"/>
            <a:ext cx="5898230" cy="454108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/>
              <a:t>Saat </a:t>
            </a:r>
            <a:r>
              <a:rPr lang="en-US" sz="2400" err="1"/>
              <a:t>siis</a:t>
            </a:r>
            <a:r>
              <a:rPr lang="en-US" sz="2400"/>
              <a:t> </a:t>
            </a:r>
            <a:r>
              <a:rPr lang="en-US" sz="2400" err="1"/>
              <a:t>tietoa</a:t>
            </a:r>
            <a:r>
              <a:rPr lang="en-US" sz="2400"/>
              <a:t> </a:t>
            </a:r>
            <a:r>
              <a:rPr lang="en-US" sz="2400" err="1"/>
              <a:t>työelämäviikosta</a:t>
            </a:r>
            <a:r>
              <a:rPr lang="en-US" sz="2400"/>
              <a:t> </a:t>
            </a:r>
            <a:r>
              <a:rPr lang="en-US" sz="2400" err="1"/>
              <a:t>kevättalven</a:t>
            </a:r>
            <a:r>
              <a:rPr lang="en-US" sz="2400"/>
              <a:t> </a:t>
            </a:r>
            <a:r>
              <a:rPr lang="en-US" sz="2400" b="1" err="1"/>
              <a:t>ryhmänohjauksissa</a:t>
            </a:r>
            <a:r>
              <a:rPr lang="en-US" sz="2400"/>
              <a:t> - </a:t>
            </a:r>
            <a:r>
              <a:rPr lang="en-US" sz="2400" err="1"/>
              <a:t>olethan</a:t>
            </a:r>
            <a:r>
              <a:rPr lang="en-US" sz="2400"/>
              <a:t> </a:t>
            </a:r>
            <a:r>
              <a:rPr lang="en-US" sz="2400" err="1"/>
              <a:t>paikalla</a:t>
            </a:r>
            <a:endParaRPr lang="en-US" sz="2400"/>
          </a:p>
          <a:p>
            <a:r>
              <a:rPr lang="en-US" sz="2400"/>
              <a:t>Lue </a:t>
            </a:r>
            <a:r>
              <a:rPr lang="en-US" sz="2400" err="1"/>
              <a:t>myös</a:t>
            </a:r>
            <a:r>
              <a:rPr lang="en-US" sz="2400"/>
              <a:t> </a:t>
            </a:r>
            <a:r>
              <a:rPr lang="en-US" sz="2400" err="1"/>
              <a:t>huolella</a:t>
            </a:r>
            <a:r>
              <a:rPr lang="en-US" sz="2400"/>
              <a:t> </a:t>
            </a:r>
            <a:r>
              <a:rPr lang="en-US" sz="2400" err="1"/>
              <a:t>kaikki</a:t>
            </a:r>
            <a:r>
              <a:rPr lang="en-US" sz="2400"/>
              <a:t> TYKO-</a:t>
            </a:r>
            <a:r>
              <a:rPr lang="en-US" sz="2400" err="1"/>
              <a:t>viikkoa</a:t>
            </a:r>
            <a:r>
              <a:rPr lang="en-US" sz="2400"/>
              <a:t> </a:t>
            </a:r>
            <a:r>
              <a:rPr lang="en-US" sz="2400" err="1"/>
              <a:t>koskevat</a:t>
            </a:r>
            <a:r>
              <a:rPr lang="en-US" sz="2400"/>
              <a:t> </a:t>
            </a:r>
            <a:r>
              <a:rPr lang="en-US" sz="2400" b="1"/>
              <a:t>Wilma-</a:t>
            </a:r>
            <a:r>
              <a:rPr lang="en-US" sz="2400" b="1" err="1"/>
              <a:t>viestit</a:t>
            </a:r>
            <a:r>
              <a:rPr lang="en-US" sz="2400" b="1"/>
              <a:t>!</a:t>
            </a:r>
            <a:r>
              <a:rPr lang="en-US" sz="2400"/>
              <a:t> </a:t>
            </a:r>
          </a:p>
          <a:p>
            <a:r>
              <a:rPr lang="en-US" sz="2400" err="1"/>
              <a:t>Oleellisin</a:t>
            </a:r>
            <a:r>
              <a:rPr lang="en-US" sz="2400"/>
              <a:t> </a:t>
            </a:r>
            <a:r>
              <a:rPr lang="en-US" sz="2400" err="1"/>
              <a:t>tieto</a:t>
            </a:r>
            <a:r>
              <a:rPr lang="en-US" sz="2400"/>
              <a:t> TYKO-</a:t>
            </a:r>
            <a:r>
              <a:rPr lang="en-US" sz="2400" err="1"/>
              <a:t>viikosta</a:t>
            </a:r>
            <a:r>
              <a:rPr lang="en-US" sz="2400"/>
              <a:t> </a:t>
            </a:r>
            <a:r>
              <a:rPr lang="en-US" sz="2400" err="1"/>
              <a:t>kerätään</a:t>
            </a:r>
            <a:r>
              <a:rPr lang="en-US" sz="2400"/>
              <a:t> </a:t>
            </a:r>
            <a:r>
              <a:rPr lang="en-US" sz="2400" err="1"/>
              <a:t>tänne</a:t>
            </a:r>
            <a:r>
              <a:rPr lang="en-US" sz="2400"/>
              <a:t>: </a:t>
            </a:r>
            <a:r>
              <a:rPr lang="en-US" sz="2400">
                <a:ea typeface="+mn-lt"/>
                <a:cs typeface="+mn-lt"/>
                <a:hlinkClick r:id="rId2"/>
              </a:rPr>
              <a:t>Työelämäviikko - Hae lukioon</a:t>
            </a:r>
            <a:endParaRPr lang="en-US" sz="2400">
              <a:ea typeface="+mn-lt"/>
              <a:cs typeface="+mn-lt"/>
            </a:endParaRPr>
          </a:p>
          <a:p>
            <a:r>
              <a:rPr lang="en-US" sz="2400" err="1">
                <a:ea typeface="+mn-lt"/>
                <a:cs typeface="+mn-lt"/>
              </a:rPr>
              <a:t>Linkki</a:t>
            </a:r>
            <a:r>
              <a:rPr lang="en-US" sz="2400">
                <a:ea typeface="+mn-lt"/>
                <a:cs typeface="+mn-lt"/>
              </a:rPr>
              <a:t> Hae </a:t>
            </a:r>
            <a:r>
              <a:rPr lang="en-US" sz="2400" err="1">
                <a:ea typeface="+mn-lt"/>
                <a:cs typeface="+mn-lt"/>
              </a:rPr>
              <a:t>lukioon</a:t>
            </a:r>
            <a:r>
              <a:rPr lang="en-US" sz="2400">
                <a:ea typeface="+mn-lt"/>
                <a:cs typeface="+mn-lt"/>
              </a:rPr>
              <a:t> –</a:t>
            </a:r>
            <a:r>
              <a:rPr lang="en-US" sz="2400" err="1">
                <a:ea typeface="+mn-lt"/>
                <a:cs typeface="+mn-lt"/>
              </a:rPr>
              <a:t>sivuille</a:t>
            </a:r>
            <a:r>
              <a:rPr lang="en-US" sz="2400">
                <a:ea typeface="+mn-lt"/>
                <a:cs typeface="+mn-lt"/>
              </a:rPr>
              <a:t> </a:t>
            </a:r>
            <a:r>
              <a:rPr lang="en-US" sz="2400" err="1">
                <a:ea typeface="+mn-lt"/>
                <a:cs typeface="+mn-lt"/>
              </a:rPr>
              <a:t>löytyy</a:t>
            </a:r>
            <a:r>
              <a:rPr lang="en-US" sz="2400">
                <a:ea typeface="+mn-lt"/>
                <a:cs typeface="+mn-lt"/>
              </a:rPr>
              <a:t> </a:t>
            </a:r>
            <a:r>
              <a:rPr lang="en-US" sz="2400" err="1">
                <a:ea typeface="+mn-lt"/>
                <a:cs typeface="+mn-lt"/>
              </a:rPr>
              <a:t>myös</a:t>
            </a:r>
            <a:r>
              <a:rPr lang="en-US" sz="2400">
                <a:ea typeface="+mn-lt"/>
                <a:cs typeface="+mn-lt"/>
              </a:rPr>
              <a:t> </a:t>
            </a:r>
            <a:r>
              <a:rPr lang="en-US" sz="2400" err="1">
                <a:ea typeface="+mn-lt"/>
                <a:cs typeface="+mn-lt"/>
              </a:rPr>
              <a:t>oman</a:t>
            </a:r>
            <a:r>
              <a:rPr lang="en-US" sz="2400">
                <a:ea typeface="+mn-lt"/>
                <a:cs typeface="+mn-lt"/>
              </a:rPr>
              <a:t> </a:t>
            </a:r>
            <a:r>
              <a:rPr lang="en-US" sz="2400" err="1">
                <a:ea typeface="+mn-lt"/>
                <a:cs typeface="+mn-lt"/>
              </a:rPr>
              <a:t>lukiosi</a:t>
            </a:r>
            <a:r>
              <a:rPr lang="en-US" sz="2400">
                <a:ea typeface="+mn-lt"/>
                <a:cs typeface="+mn-lt"/>
              </a:rPr>
              <a:t> </a:t>
            </a:r>
            <a:r>
              <a:rPr lang="en-US" sz="2400" err="1">
                <a:ea typeface="+mn-lt"/>
                <a:cs typeface="+mn-lt"/>
              </a:rPr>
              <a:t>Opiskelijalle-otsikon</a:t>
            </a:r>
            <a:r>
              <a:rPr lang="en-US" sz="2400">
                <a:ea typeface="+mn-lt"/>
                <a:cs typeface="+mn-lt"/>
              </a:rPr>
              <a:t> </a:t>
            </a:r>
            <a:r>
              <a:rPr lang="en-US" sz="2400" err="1">
                <a:ea typeface="+mn-lt"/>
                <a:cs typeface="+mn-lt"/>
              </a:rPr>
              <a:t>alta</a:t>
            </a:r>
            <a:endParaRPr lang="en-US" sz="2400">
              <a:ea typeface="+mn-lt"/>
              <a:cs typeface="+mn-lt"/>
            </a:endParaRPr>
          </a:p>
        </p:txBody>
      </p:sp>
      <p:pic>
        <p:nvPicPr>
          <p:cNvPr id="5" name="Kuva 3">
            <a:extLst>
              <a:ext uri="{FF2B5EF4-FFF2-40B4-BE49-F238E27FC236}">
                <a16:creationId xmlns:a16="http://schemas.microsoft.com/office/drawing/2014/main" id="{61211801-690A-DD3B-B72E-6BA46C090DC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491" r="19473" b="2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17670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A54AAF-70ED-434F-BB00-3124A8517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en-US" b="1" err="1">
                <a:ea typeface="Calibri Light"/>
                <a:cs typeface="Calibri Light"/>
              </a:rPr>
              <a:t>Miksi</a:t>
            </a:r>
            <a:r>
              <a:rPr lang="en-US" b="1">
                <a:ea typeface="Calibri Light"/>
                <a:cs typeface="Calibri Light"/>
              </a:rPr>
              <a:t> </a:t>
            </a:r>
            <a:r>
              <a:rPr lang="en-US" b="1" err="1">
                <a:ea typeface="Calibri Light"/>
                <a:cs typeface="Calibri Light"/>
              </a:rPr>
              <a:t>järjestämme</a:t>
            </a:r>
            <a:br>
              <a:rPr lang="en-US" b="1">
                <a:ea typeface="Calibri Light"/>
                <a:cs typeface="Calibri Light"/>
              </a:rPr>
            </a:br>
            <a:r>
              <a:rPr lang="en-US" b="1">
                <a:ea typeface="Calibri Light"/>
                <a:cs typeface="Calibri Light"/>
              </a:rPr>
              <a:t>TYKO-</a:t>
            </a:r>
            <a:r>
              <a:rPr lang="en-US" b="1" err="1">
                <a:ea typeface="Calibri Light"/>
                <a:cs typeface="Calibri Light"/>
              </a:rPr>
              <a:t>viikon</a:t>
            </a:r>
            <a:r>
              <a:rPr lang="en-US" b="1">
                <a:ea typeface="Calibri Light"/>
                <a:cs typeface="Calibri Light"/>
              </a:rPr>
              <a:t>?</a:t>
            </a:r>
            <a:endParaRPr lang="en-US" b="1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FCBA0C35-0E83-70E3-0899-4F54E25DC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176" y="2333297"/>
            <a:ext cx="6076950" cy="4159578"/>
          </a:xfr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Opetussuunnitelma ja lukiolaki</a:t>
            </a:r>
          </a:p>
          <a:p>
            <a:pPr marL="685800" marR="0" lvl="1" indent="-228600" defTabSz="914400" rtl="0" eaLnBrk="1" fontAlgn="auto" latinLnBrk="0" hangingPunct="1"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Opiskelijan </a:t>
            </a:r>
            <a:r>
              <a:rPr kumimoji="0" lang="fi-FI" sz="1800" b="1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yrittäjyys- ja työelämävalmiuksia syvennetään </a:t>
            </a:r>
            <a:r>
              <a:rPr kumimoji="0" lang="fi-FI" sz="18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eri oppiaineissa osana opintojaksoja ja opiskelujen ohjausta sekä muissa lukion toiminnoissa </a:t>
            </a:r>
            <a:r>
              <a:rPr kumimoji="0" lang="fi-FI" sz="1800" b="1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kehittämällä erityisesti monipuolisia lukion ja työelämän sekä lukion, yritysten ja kolmannen sektorin välisiä yhteistyömuotoja</a:t>
            </a:r>
            <a:r>
              <a:rPr kumimoji="0" lang="fi-FI" sz="18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.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  (LOPS2021)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685800" marR="0" lvl="1" indent="-228600" defTabSz="914400" rtl="0" eaLnBrk="1" fontAlgn="auto" latinLnBrk="0" hangingPunct="1"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Koulutuksen järjestäjän </a:t>
            </a:r>
            <a:r>
              <a:rPr kumimoji="0" lang="fi-FI" sz="1800" b="1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tulee olla yhteistyössä </a:t>
            </a:r>
            <a:r>
              <a:rPr kumimoji="0" lang="fi-FI" sz="18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perusopetuksen, lukiokoulutuksen, ammatillisen koulutuksen, vapaan sivistystyön oppilaitosten ja muiden koulutuksen järjestäjien, </a:t>
            </a:r>
            <a:r>
              <a:rPr kumimoji="0" lang="fi-FI" sz="1800" b="1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korkeakoulujen sekä työ- ja elinkeinoelämän toimijoiden kanssa</a:t>
            </a:r>
            <a:r>
              <a:rPr kumimoji="0" lang="fi-FI" sz="18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. 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(Lukiolaki 8§)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1800" b="1">
                <a:ea typeface="Calibri"/>
                <a:cs typeface="Calibri"/>
              </a:rPr>
              <a:t>-&gt; </a:t>
            </a:r>
            <a:r>
              <a:rPr lang="en-US" sz="1800" b="1" err="1">
                <a:ea typeface="Calibri"/>
                <a:cs typeface="Calibri"/>
              </a:rPr>
              <a:t>Työelämä</a:t>
            </a:r>
            <a:r>
              <a:rPr lang="en-US" sz="1800" b="1">
                <a:ea typeface="Calibri"/>
                <a:cs typeface="Calibri"/>
              </a:rPr>
              <a:t>- ja </a:t>
            </a:r>
            <a:r>
              <a:rPr lang="en-US" sz="1800" b="1" err="1">
                <a:ea typeface="Calibri"/>
                <a:cs typeface="Calibri"/>
              </a:rPr>
              <a:t>korkeakouluviikko</a:t>
            </a:r>
            <a:r>
              <a:rPr lang="en-US" sz="1800" b="1">
                <a:ea typeface="Calibri"/>
                <a:cs typeface="Calibri"/>
              </a:rPr>
              <a:t> </a:t>
            </a:r>
            <a:r>
              <a:rPr lang="en-US" sz="1800" err="1">
                <a:ea typeface="Calibri"/>
                <a:cs typeface="Calibri"/>
              </a:rPr>
              <a:t>mahdollistaa</a:t>
            </a:r>
            <a:r>
              <a:rPr lang="en-US" sz="1800">
                <a:ea typeface="Calibri"/>
                <a:cs typeface="Calibri"/>
              </a:rPr>
              <a:t> </a:t>
            </a:r>
            <a:r>
              <a:rPr lang="en-US" sz="1800" err="1">
                <a:ea typeface="Calibri"/>
                <a:cs typeface="Calibri"/>
              </a:rPr>
              <a:t>työelämä</a:t>
            </a:r>
            <a:r>
              <a:rPr lang="en-US" sz="1800">
                <a:ea typeface="Calibri"/>
                <a:cs typeface="Calibri"/>
              </a:rPr>
              <a:t>- ja </a:t>
            </a:r>
            <a:r>
              <a:rPr lang="en-US" sz="1800" err="1">
                <a:ea typeface="Calibri"/>
                <a:cs typeface="Calibri"/>
              </a:rPr>
              <a:t>korkeakoulututustuminen</a:t>
            </a:r>
            <a:r>
              <a:rPr lang="en-US" sz="1800">
                <a:ea typeface="Calibri"/>
                <a:cs typeface="Calibri"/>
              </a:rPr>
              <a:t> </a:t>
            </a:r>
            <a:r>
              <a:rPr lang="en-US" sz="1800" err="1">
                <a:ea typeface="Calibri"/>
                <a:cs typeface="Calibri"/>
              </a:rPr>
              <a:t>kaikille</a:t>
            </a:r>
            <a:r>
              <a:rPr lang="en-US" sz="1800">
                <a:ea typeface="Calibri"/>
                <a:cs typeface="Calibri"/>
              </a:rPr>
              <a:t> Kuopion </a:t>
            </a:r>
            <a:r>
              <a:rPr lang="en-US" sz="1800" err="1">
                <a:ea typeface="Calibri"/>
                <a:cs typeface="Calibri"/>
              </a:rPr>
              <a:t>lukiolaisille</a:t>
            </a:r>
            <a:r>
              <a:rPr lang="en-US" sz="1800">
                <a:ea typeface="Calibri"/>
                <a:cs typeface="Calibri"/>
              </a:rPr>
              <a:t> </a:t>
            </a:r>
            <a:r>
              <a:rPr lang="en-US" sz="1800" err="1">
                <a:ea typeface="Calibri"/>
                <a:cs typeface="Calibri"/>
              </a:rPr>
              <a:t>tasapuolisesti</a:t>
            </a:r>
            <a:r>
              <a:rPr lang="en-US" sz="1800">
                <a:ea typeface="Calibri"/>
                <a:cs typeface="Calibri"/>
              </a:rPr>
              <a:t>.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55B7B9A3-4899-AA9E-E98B-FEBA519A5B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492" r="19472" b="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23520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C93CC0-C08B-CDBA-E2C0-A840EDC8D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 fontScale="90000"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b="1">
                <a:ea typeface="Calibri Light"/>
                <a:cs typeface="Calibri Light"/>
              </a:rPr>
              <a:t>TYKO-</a:t>
            </a:r>
            <a:r>
              <a:rPr lang="en-US" b="1" err="1">
                <a:ea typeface="Calibri Light"/>
                <a:cs typeface="Calibri Light"/>
              </a:rPr>
              <a:t>viikko</a:t>
            </a:r>
            <a:br>
              <a:rPr lang="en-US" b="1">
                <a:ea typeface="Calibri Light"/>
                <a:cs typeface="Calibri Light"/>
              </a:rPr>
            </a:b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Viikko 16 (13.-17.4.2026)</a:t>
            </a:r>
            <a:b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</a:br>
            <a:br>
              <a:rPr lang="en-US" b="1">
                <a:ea typeface="Calibri Light"/>
                <a:cs typeface="Calibri Light"/>
              </a:rPr>
            </a:br>
            <a:endParaRPr lang="en-US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652952-489F-8DBC-8558-44E1A7D9D6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" y="1876425"/>
            <a:ext cx="6271260" cy="4300538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 sz="2400" err="1">
                <a:ea typeface="Calibri"/>
                <a:cs typeface="Calibri"/>
              </a:rPr>
              <a:t>Kaikkien</a:t>
            </a:r>
            <a:r>
              <a:rPr lang="en-US" sz="2400">
                <a:ea typeface="Calibri"/>
                <a:cs typeface="Calibri"/>
              </a:rPr>
              <a:t> Kuopion lukioiden 1. </a:t>
            </a:r>
            <a:r>
              <a:rPr lang="en-US" sz="2400" err="1">
                <a:ea typeface="Calibri"/>
                <a:cs typeface="Calibri"/>
              </a:rPr>
              <a:t>vuoden</a:t>
            </a:r>
            <a:r>
              <a:rPr lang="en-US" sz="2400">
                <a:ea typeface="Calibri"/>
                <a:cs typeface="Calibri"/>
              </a:rPr>
              <a:t> </a:t>
            </a:r>
            <a:r>
              <a:rPr lang="en-US" sz="2400" err="1">
                <a:ea typeface="Calibri"/>
                <a:cs typeface="Calibri"/>
              </a:rPr>
              <a:t>opiskelijat</a:t>
            </a:r>
            <a:r>
              <a:rPr lang="en-US" sz="2400">
                <a:ea typeface="Calibri"/>
                <a:cs typeface="Calibri"/>
              </a:rPr>
              <a:t> </a:t>
            </a:r>
            <a:r>
              <a:rPr lang="en-US" sz="2400" err="1">
                <a:ea typeface="Calibri"/>
                <a:cs typeface="Calibri"/>
              </a:rPr>
              <a:t>osallistuvat</a:t>
            </a:r>
            <a:r>
              <a:rPr lang="en-US" sz="2400">
                <a:ea typeface="Calibri"/>
                <a:cs typeface="Calibri"/>
              </a:rPr>
              <a:t> </a:t>
            </a:r>
            <a:r>
              <a:rPr lang="en-US" sz="2400" b="1" err="1">
                <a:ea typeface="Calibri"/>
                <a:cs typeface="Calibri"/>
              </a:rPr>
              <a:t>työelämäviikolle</a:t>
            </a:r>
            <a:r>
              <a:rPr lang="en-US" sz="2400" b="1">
                <a:ea typeface="Calibri"/>
                <a:cs typeface="Calibri"/>
              </a:rPr>
              <a:t>.</a:t>
            </a:r>
          </a:p>
          <a:p>
            <a:r>
              <a:rPr lang="fi-FI" sz="2400">
                <a:ea typeface="Calibri"/>
                <a:cs typeface="Calibri"/>
              </a:rPr>
              <a:t>Viikon aikana ei ole tavallisia opintojakson oppitunteja.</a:t>
            </a:r>
          </a:p>
          <a:p>
            <a:r>
              <a:rPr lang="en-US" sz="2400">
                <a:ea typeface="Calibri"/>
                <a:cs typeface="Calibri"/>
              </a:rPr>
              <a:t>TYKO-</a:t>
            </a:r>
            <a:r>
              <a:rPr lang="en-US" sz="2400" err="1">
                <a:ea typeface="Calibri"/>
                <a:cs typeface="Calibri"/>
              </a:rPr>
              <a:t>viikolla</a:t>
            </a:r>
            <a:r>
              <a:rPr lang="en-US" sz="2400">
                <a:ea typeface="Calibri"/>
                <a:cs typeface="Calibri"/>
              </a:rPr>
              <a:t> on </a:t>
            </a:r>
            <a:r>
              <a:rPr lang="en-US" sz="2400" err="1">
                <a:ea typeface="Calibri"/>
                <a:cs typeface="Calibri"/>
              </a:rPr>
              <a:t>oma</a:t>
            </a:r>
            <a:r>
              <a:rPr lang="en-US" sz="2400">
                <a:ea typeface="Calibri"/>
                <a:cs typeface="Calibri"/>
              </a:rPr>
              <a:t> </a:t>
            </a:r>
            <a:r>
              <a:rPr lang="en-US" sz="2400" err="1">
                <a:ea typeface="Calibri"/>
                <a:cs typeface="Calibri"/>
              </a:rPr>
              <a:t>lukujärjestys</a:t>
            </a:r>
            <a:r>
              <a:rPr lang="en-US" sz="2400">
                <a:ea typeface="Calibri"/>
                <a:cs typeface="Calibri"/>
              </a:rPr>
              <a:t>.</a:t>
            </a:r>
          </a:p>
          <a:p>
            <a:r>
              <a:rPr lang="en-US" sz="2400" err="1">
                <a:ea typeface="Calibri"/>
                <a:cs typeface="Calibri"/>
              </a:rPr>
              <a:t>Toimintaa</a:t>
            </a:r>
            <a:r>
              <a:rPr lang="en-US" sz="2400">
                <a:ea typeface="Calibri"/>
                <a:cs typeface="Calibri"/>
              </a:rPr>
              <a:t> on </a:t>
            </a:r>
            <a:r>
              <a:rPr lang="en-US" sz="2400" err="1">
                <a:ea typeface="Calibri"/>
                <a:cs typeface="Calibri"/>
              </a:rPr>
              <a:t>muuallakin</a:t>
            </a:r>
            <a:r>
              <a:rPr lang="en-US" sz="2400">
                <a:ea typeface="Calibri"/>
                <a:cs typeface="Calibri"/>
              </a:rPr>
              <a:t> </a:t>
            </a:r>
            <a:r>
              <a:rPr lang="en-US" sz="2400" err="1">
                <a:ea typeface="Calibri"/>
                <a:cs typeface="Calibri"/>
              </a:rPr>
              <a:t>kuin</a:t>
            </a:r>
            <a:r>
              <a:rPr lang="en-US" sz="2400">
                <a:ea typeface="Calibri"/>
                <a:cs typeface="Calibri"/>
              </a:rPr>
              <a:t> </a:t>
            </a:r>
            <a:r>
              <a:rPr lang="en-US" sz="2400" err="1">
                <a:ea typeface="Calibri"/>
                <a:cs typeface="Calibri"/>
              </a:rPr>
              <a:t>omalla</a:t>
            </a:r>
            <a:r>
              <a:rPr lang="en-US" sz="2400">
                <a:ea typeface="Calibri"/>
                <a:cs typeface="Calibri"/>
              </a:rPr>
              <a:t> </a:t>
            </a:r>
            <a:r>
              <a:rPr lang="en-US" sz="2400" err="1">
                <a:ea typeface="Calibri"/>
                <a:cs typeface="Calibri"/>
              </a:rPr>
              <a:t>lukiolla</a:t>
            </a:r>
            <a:r>
              <a:rPr lang="en-US" sz="2400">
                <a:ea typeface="Calibri"/>
                <a:cs typeface="Calibri"/>
              </a:rPr>
              <a:t>.</a:t>
            </a:r>
          </a:p>
          <a:p>
            <a:r>
              <a:rPr lang="en-US" sz="2400">
                <a:ea typeface="Calibri"/>
                <a:cs typeface="Calibri"/>
              </a:rPr>
              <a:t>TYKO-</a:t>
            </a:r>
            <a:r>
              <a:rPr lang="en-US" sz="2400" err="1">
                <a:ea typeface="Calibri"/>
                <a:cs typeface="Calibri"/>
              </a:rPr>
              <a:t>viikosta</a:t>
            </a:r>
            <a:r>
              <a:rPr lang="en-US" sz="2400">
                <a:ea typeface="Calibri"/>
                <a:cs typeface="Calibri"/>
              </a:rPr>
              <a:t> </a:t>
            </a:r>
            <a:r>
              <a:rPr lang="en-US" sz="2400" err="1">
                <a:ea typeface="Calibri"/>
                <a:cs typeface="Calibri"/>
              </a:rPr>
              <a:t>saat</a:t>
            </a:r>
            <a:r>
              <a:rPr lang="en-US" sz="2400">
                <a:ea typeface="Calibri"/>
                <a:cs typeface="Calibri"/>
              </a:rPr>
              <a:t> </a:t>
            </a:r>
            <a:r>
              <a:rPr lang="en-US" sz="2400" err="1">
                <a:ea typeface="Calibri"/>
                <a:cs typeface="Calibri"/>
              </a:rPr>
              <a:t>yhteensä</a:t>
            </a:r>
            <a:r>
              <a:rPr lang="en-US" sz="2400">
                <a:ea typeface="Calibri"/>
                <a:cs typeface="Calibri"/>
              </a:rPr>
              <a:t> 2 op </a:t>
            </a:r>
          </a:p>
          <a:p>
            <a:pPr marL="0" indent="0">
              <a:buNone/>
            </a:pPr>
            <a:r>
              <a:rPr lang="en-US" sz="2400">
                <a:ea typeface="Calibri"/>
                <a:cs typeface="Calibri"/>
              </a:rPr>
              <a:t>TET01 </a:t>
            </a:r>
            <a:r>
              <a:rPr lang="en-US" sz="2400" err="1">
                <a:ea typeface="Calibri"/>
                <a:cs typeface="Calibri"/>
              </a:rPr>
              <a:t>työelämään</a:t>
            </a:r>
            <a:r>
              <a:rPr lang="en-US" sz="2400">
                <a:ea typeface="Calibri"/>
                <a:cs typeface="Calibri"/>
              </a:rPr>
              <a:t> </a:t>
            </a:r>
            <a:r>
              <a:rPr lang="en-US" sz="2400" err="1">
                <a:ea typeface="Calibri"/>
                <a:cs typeface="Calibri"/>
              </a:rPr>
              <a:t>tutustuminen</a:t>
            </a:r>
            <a:r>
              <a:rPr lang="en-US" sz="2400">
                <a:ea typeface="Calibri"/>
                <a:cs typeface="Calibri"/>
              </a:rPr>
              <a:t> (ma – </a:t>
            </a:r>
            <a:r>
              <a:rPr lang="en-US" sz="2400" err="1">
                <a:ea typeface="Calibri"/>
                <a:cs typeface="Calibri"/>
              </a:rPr>
              <a:t>ti</a:t>
            </a:r>
            <a:r>
              <a:rPr lang="en-US" sz="2400">
                <a:ea typeface="Calibri"/>
                <a:cs typeface="Calibri"/>
              </a:rPr>
              <a:t>)</a:t>
            </a:r>
          </a:p>
          <a:p>
            <a:pPr marL="0" indent="0">
              <a:buNone/>
            </a:pPr>
            <a:r>
              <a:rPr lang="en-US" sz="2400">
                <a:ea typeface="Calibri"/>
                <a:cs typeface="Calibri"/>
              </a:rPr>
              <a:t>TET02 </a:t>
            </a:r>
            <a:r>
              <a:rPr lang="en-US" sz="2400" err="1">
                <a:ea typeface="Calibri"/>
                <a:cs typeface="Calibri"/>
              </a:rPr>
              <a:t>työelämätaidot</a:t>
            </a:r>
            <a:r>
              <a:rPr lang="en-US" sz="2400">
                <a:ea typeface="Calibri"/>
                <a:cs typeface="Calibri"/>
              </a:rPr>
              <a:t> ja </a:t>
            </a:r>
            <a:r>
              <a:rPr lang="en-US" sz="2400" err="1">
                <a:ea typeface="Calibri"/>
                <a:cs typeface="Calibri"/>
              </a:rPr>
              <a:t>innovaatiopäivät</a:t>
            </a:r>
            <a:r>
              <a:rPr lang="en-US" sz="2400">
                <a:ea typeface="Calibri"/>
                <a:cs typeface="Calibri"/>
              </a:rPr>
              <a:t> (</a:t>
            </a:r>
            <a:r>
              <a:rPr lang="en-US" sz="2400" err="1">
                <a:ea typeface="Calibri"/>
                <a:cs typeface="Calibri"/>
              </a:rPr>
              <a:t>ke</a:t>
            </a:r>
            <a:r>
              <a:rPr lang="en-US" sz="2400">
                <a:ea typeface="Calibri"/>
                <a:cs typeface="Calibri"/>
              </a:rPr>
              <a:t> – pe)</a:t>
            </a:r>
          </a:p>
          <a:p>
            <a:r>
              <a:rPr lang="en-US" sz="2400" b="1">
                <a:ea typeface="Calibri"/>
                <a:cs typeface="Calibri"/>
              </a:rPr>
              <a:t>TYKO-</a:t>
            </a:r>
            <a:r>
              <a:rPr lang="en-US" sz="2400" b="1" err="1">
                <a:ea typeface="Calibri"/>
                <a:cs typeface="Calibri"/>
              </a:rPr>
              <a:t>viikolle</a:t>
            </a:r>
            <a:r>
              <a:rPr lang="en-US" sz="2400" b="1">
                <a:ea typeface="Calibri"/>
                <a:cs typeface="Calibri"/>
              </a:rPr>
              <a:t> </a:t>
            </a:r>
            <a:r>
              <a:rPr lang="en-US" sz="2400" b="1" err="1">
                <a:ea typeface="Calibri"/>
                <a:cs typeface="Calibri"/>
              </a:rPr>
              <a:t>ei</a:t>
            </a:r>
            <a:r>
              <a:rPr lang="en-US" sz="2400" b="1">
                <a:ea typeface="Calibri"/>
                <a:cs typeface="Calibri"/>
              </a:rPr>
              <a:t> </a:t>
            </a:r>
            <a:r>
              <a:rPr lang="en-US" sz="2400" b="1" err="1">
                <a:ea typeface="Calibri"/>
                <a:cs typeface="Calibri"/>
              </a:rPr>
              <a:t>lähtökohtaisesti</a:t>
            </a:r>
            <a:r>
              <a:rPr lang="en-US" sz="2400" b="1">
                <a:ea typeface="Calibri"/>
                <a:cs typeface="Calibri"/>
              </a:rPr>
              <a:t> </a:t>
            </a:r>
            <a:r>
              <a:rPr lang="en-US" sz="2400" b="1" err="1">
                <a:ea typeface="Calibri"/>
                <a:cs typeface="Calibri"/>
              </a:rPr>
              <a:t>myönnetä</a:t>
            </a:r>
            <a:r>
              <a:rPr lang="en-US" sz="2400" b="1">
                <a:ea typeface="Calibri"/>
                <a:cs typeface="Calibri"/>
              </a:rPr>
              <a:t> </a:t>
            </a:r>
            <a:r>
              <a:rPr lang="en-US" sz="2400" b="1" err="1">
                <a:ea typeface="Calibri"/>
                <a:cs typeface="Calibri"/>
              </a:rPr>
              <a:t>poissaoloja</a:t>
            </a:r>
            <a:r>
              <a:rPr lang="en-US" sz="2400" b="1">
                <a:ea typeface="Calibri"/>
                <a:cs typeface="Calibri"/>
              </a:rPr>
              <a:t>, </a:t>
            </a:r>
            <a:r>
              <a:rPr lang="en-US" sz="2400" b="1" err="1">
                <a:ea typeface="Calibri"/>
                <a:cs typeface="Calibri"/>
              </a:rPr>
              <a:t>koska</a:t>
            </a:r>
            <a:r>
              <a:rPr lang="en-US" sz="2400" b="1">
                <a:ea typeface="Calibri"/>
                <a:cs typeface="Calibri"/>
              </a:rPr>
              <a:t> </a:t>
            </a:r>
            <a:r>
              <a:rPr lang="en-US" sz="2400" b="1" err="1">
                <a:ea typeface="Calibri"/>
                <a:cs typeface="Calibri"/>
              </a:rPr>
              <a:t>osallistuminen</a:t>
            </a:r>
            <a:r>
              <a:rPr lang="en-US" sz="2400" b="1">
                <a:ea typeface="Calibri"/>
                <a:cs typeface="Calibri"/>
              </a:rPr>
              <a:t> </a:t>
            </a:r>
            <a:r>
              <a:rPr lang="en-US" sz="2400" b="1" err="1">
                <a:ea typeface="Calibri"/>
                <a:cs typeface="Calibri"/>
              </a:rPr>
              <a:t>vaatii</a:t>
            </a:r>
            <a:r>
              <a:rPr lang="en-US" sz="2400" b="1">
                <a:ea typeface="Calibri"/>
                <a:cs typeface="Calibri"/>
              </a:rPr>
              <a:t> </a:t>
            </a:r>
            <a:r>
              <a:rPr lang="en-US" sz="2400" b="1" err="1">
                <a:ea typeface="Calibri"/>
                <a:cs typeface="Calibri"/>
              </a:rPr>
              <a:t>läsnäoloa</a:t>
            </a:r>
            <a:r>
              <a:rPr lang="en-US" sz="2400" b="1">
                <a:ea typeface="Calibri"/>
                <a:cs typeface="Calibri"/>
              </a:rPr>
              <a:t>.</a:t>
            </a:r>
          </a:p>
          <a:p>
            <a:endParaRPr lang="en-US" sz="1900">
              <a:ea typeface="Calibri"/>
              <a:cs typeface="Calibri"/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D934646B-BA44-84C7-03D2-B6057712C1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67" r="9297" b="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01309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10182F1-C08F-A8E3-3FAF-3E1D9921B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8901"/>
            <a:ext cx="10515600" cy="1325563"/>
          </a:xfrm>
        </p:spPr>
        <p:txBody>
          <a:bodyPr/>
          <a:lstStyle/>
          <a:p>
            <a:r>
              <a:rPr lang="fi-FI"/>
              <a:t>Työelämäviikko 2026 </a:t>
            </a:r>
            <a:r>
              <a:rPr lang="fi-FI" sz="2000"/>
              <a:t>(1. Opintovuosi)</a:t>
            </a:r>
          </a:p>
        </p:txBody>
      </p:sp>
      <p:graphicFrame>
        <p:nvGraphicFramePr>
          <p:cNvPr id="4" name="Taulukko 4">
            <a:extLst>
              <a:ext uri="{FF2B5EF4-FFF2-40B4-BE49-F238E27FC236}">
                <a16:creationId xmlns:a16="http://schemas.microsoft.com/office/drawing/2014/main" id="{C9EB0C1A-2B09-CAF6-3A97-0A86EB6DB3A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00527" y="1072816"/>
          <a:ext cx="11357264" cy="5696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662862058"/>
                    </a:ext>
                  </a:extLst>
                </a:gridCol>
                <a:gridCol w="2697722">
                  <a:extLst>
                    <a:ext uri="{9D8B030D-6E8A-4147-A177-3AD203B41FA5}">
                      <a16:colId xmlns:a16="http://schemas.microsoft.com/office/drawing/2014/main" val="3286296242"/>
                    </a:ext>
                  </a:extLst>
                </a:gridCol>
                <a:gridCol w="2604052">
                  <a:extLst>
                    <a:ext uri="{9D8B030D-6E8A-4147-A177-3AD203B41FA5}">
                      <a16:colId xmlns:a16="http://schemas.microsoft.com/office/drawing/2014/main" val="222260524"/>
                    </a:ext>
                  </a:extLst>
                </a:gridCol>
                <a:gridCol w="2175127">
                  <a:extLst>
                    <a:ext uri="{9D8B030D-6E8A-4147-A177-3AD203B41FA5}">
                      <a16:colId xmlns:a16="http://schemas.microsoft.com/office/drawing/2014/main" val="524283603"/>
                    </a:ext>
                  </a:extLst>
                </a:gridCol>
                <a:gridCol w="1914944">
                  <a:extLst>
                    <a:ext uri="{9D8B030D-6E8A-4147-A177-3AD203B41FA5}">
                      <a16:colId xmlns:a16="http://schemas.microsoft.com/office/drawing/2014/main" val="358656568"/>
                    </a:ext>
                  </a:extLst>
                </a:gridCol>
                <a:gridCol w="1757139">
                  <a:extLst>
                    <a:ext uri="{9D8B030D-6E8A-4147-A177-3AD203B41FA5}">
                      <a16:colId xmlns:a16="http://schemas.microsoft.com/office/drawing/2014/main" val="1878570012"/>
                    </a:ext>
                  </a:extLst>
                </a:gridCol>
              </a:tblGrid>
              <a:tr h="1002659">
                <a:tc>
                  <a:txBody>
                    <a:bodyPr/>
                    <a:lstStyle/>
                    <a:p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/>
                        <a:t>Ma 13.4.</a:t>
                      </a:r>
                    </a:p>
                    <a:p>
                      <a:endParaRPr lang="fi-FI" sz="1300"/>
                    </a:p>
                    <a:p>
                      <a:r>
                        <a:rPr kumimoji="0" lang="fi-FI" sz="13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TYÖELÄMÄÄN TUTUSTUMINEN </a:t>
                      </a:r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/>
                        <a:t>Ti 14.4.</a:t>
                      </a:r>
                    </a:p>
                    <a:p>
                      <a:endParaRPr lang="fi-FI" sz="1300"/>
                    </a:p>
                    <a:p>
                      <a:r>
                        <a:rPr lang="fi-FI" sz="1300"/>
                        <a:t>TYÖELÄMÄÄN TUTUSTUMINEN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/>
                        <a:t>Ke 15.4.</a:t>
                      </a:r>
                    </a:p>
                    <a:p>
                      <a:endParaRPr lang="fi-FI" sz="1300"/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fi-FI" sz="13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TYÖELÄMÄTAIDOT</a:t>
                      </a:r>
                    </a:p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3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OMALLA LUKIOLLA</a:t>
                      </a:r>
                    </a:p>
                    <a:p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/>
                        <a:t>To 16.4.</a:t>
                      </a:r>
                    </a:p>
                    <a:p>
                      <a:endParaRPr lang="fi-FI" sz="1300"/>
                    </a:p>
                    <a:p>
                      <a:r>
                        <a:rPr lang="fi-FI" sz="1300"/>
                        <a:t>INNOVAATIOPÄIVÄ OMALLA LUKIOLLA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/>
                        <a:t>Pe 17.4.</a:t>
                      </a:r>
                    </a:p>
                    <a:p>
                      <a:endParaRPr lang="fi-FI" sz="1300"/>
                    </a:p>
                    <a:p>
                      <a:r>
                        <a:rPr lang="fi-FI" sz="1300"/>
                        <a:t>INNOVAATIOPÄIVÄ OMALLA LUKIOLLA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821218"/>
                  </a:ext>
                </a:extLst>
              </a:tr>
              <a:tr h="2228850">
                <a:tc>
                  <a:txBody>
                    <a:bodyPr/>
                    <a:lstStyle/>
                    <a:p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fi-FI" sz="13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Itse hankittu työpaikka/ Lukion </a:t>
                      </a:r>
                      <a:r>
                        <a:rPr lang="fi-FI" sz="13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järjestämäohjattu</a:t>
                      </a:r>
                      <a:r>
                        <a:rPr kumimoji="0" lang="fi-FI" sz="13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i-FI" sz="13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fi-FI" sz="13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toteutus</a:t>
                      </a:r>
                      <a:endParaRPr lang="fi-FI" sz="13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fi-FI" sz="13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klo 9.00 – </a:t>
                      </a:r>
                      <a:r>
                        <a:rPr lang="fi-FI" sz="13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14.30</a:t>
                      </a:r>
                      <a:endParaRPr kumimoji="0" lang="fi-FI" sz="13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300" b="1"/>
                        <a:t>Itse hankittu työpaikka/ Lukion järjestämä ohjattu </a:t>
                      </a:r>
                      <a:r>
                        <a:rPr lang="fi-FI" sz="1300" b="1">
                          <a:solidFill>
                            <a:schemeClr val="tx1"/>
                          </a:solidFill>
                        </a:rPr>
                        <a:t>toteutus</a:t>
                      </a:r>
                      <a:endParaRPr lang="en-US"/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300" b="1">
                          <a:solidFill>
                            <a:schemeClr val="tx1"/>
                          </a:solidFill>
                        </a:rPr>
                        <a:t>klo 9.00 – 14.30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300" b="1">
                          <a:solidFill>
                            <a:srgbClr val="FF0000"/>
                          </a:solidFill>
                        </a:rPr>
                        <a:t> </a:t>
                      </a:r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 b="1"/>
                        <a:t>Klo 9.00 – 15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ptos"/>
                        <a:buChar char="•"/>
                      </a:pPr>
                      <a:r>
                        <a:rPr lang="fi-FI" sz="1200" b="0" i="0" u="none" strike="noStrike" noProof="0">
                          <a:latin typeface="Aptos"/>
                        </a:rPr>
                        <a:t>TET-purku 9 – 9.45: kokemuksia työelämään tutustumisesta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ptos"/>
                        <a:buChar char="•"/>
                      </a:pPr>
                      <a:r>
                        <a:rPr lang="fi-FI" sz="1200" b="0" i="0" u="none" strike="noStrike" noProof="0">
                          <a:latin typeface="Aptos"/>
                        </a:rPr>
                        <a:t>10.00 NYT-terveiset </a:t>
                      </a:r>
                      <a:r>
                        <a:rPr lang="fi-FI" sz="1200" b="0" i="0" u="none" strike="noStrike" noProof="0" err="1">
                          <a:latin typeface="Aptos"/>
                        </a:rPr>
                        <a:t>NYT:in</a:t>
                      </a:r>
                      <a:r>
                        <a:rPr lang="fi-FI" sz="1200" b="0" i="0" u="none" strike="noStrike" noProof="0">
                          <a:latin typeface="Aptos"/>
                        </a:rPr>
                        <a:t> edustajat Jere Ronkainen ja Riikka </a:t>
                      </a:r>
                      <a:endParaRPr lang="fi-FI"/>
                    </a:p>
                    <a:p>
                      <a:pPr lvl="0">
                        <a:buNone/>
                      </a:pPr>
                      <a:endParaRPr lang="fi-FI" sz="1300"/>
                    </a:p>
                    <a:p>
                      <a:r>
                        <a:rPr lang="fi-FI" sz="1300"/>
                        <a:t>Työelämätaidot-tehtäväpaketti</a:t>
                      </a:r>
                    </a:p>
                    <a:p>
                      <a:pPr lvl="0">
                        <a:buNone/>
                      </a:pPr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 b="1">
                          <a:solidFill>
                            <a:schemeClr val="tx1"/>
                          </a:solidFill>
                        </a:rPr>
                        <a:t>Aloitus </a:t>
                      </a:r>
                      <a:r>
                        <a:rPr lang="fi-FI" sz="1300" b="1" i="0" u="none" strike="noStrike" noProof="0">
                          <a:solidFill>
                            <a:schemeClr val="tx1"/>
                          </a:solidFill>
                          <a:latin typeface="Aptos"/>
                        </a:rPr>
                        <a:t>klo 9</a:t>
                      </a:r>
                      <a:endParaRPr lang="fi-FI" sz="1300" b="1">
                        <a:solidFill>
                          <a:schemeClr val="tx1"/>
                        </a:solidFill>
                      </a:endParaRP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fi-FI" sz="1300" b="0"/>
                        <a:t>Innostuspuhe NYT-lähettiläs klo 9 – 9.20</a:t>
                      </a:r>
                    </a:p>
                    <a:p>
                      <a:pPr lvl="0">
                        <a:buNone/>
                      </a:pPr>
                      <a:endParaRPr lang="fi-FI" sz="1300" b="0"/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fi-FI" sz="1300" b="0"/>
                        <a:t>Innovaatioleirin aloitus</a:t>
                      </a:r>
                      <a:r>
                        <a:rPr lang="fi-FI" sz="1300" b="0">
                          <a:solidFill>
                            <a:srgbClr val="FF0000"/>
                          </a:solidFill>
                        </a:rPr>
                        <a:t> +</a:t>
                      </a:r>
                      <a:r>
                        <a:rPr lang="fi-FI" sz="1300" b="0"/>
                        <a:t> </a:t>
                      </a:r>
                      <a:r>
                        <a:rPr lang="fi-FI" sz="1300" b="0" err="1"/>
                        <a:t>tiimiytyminen</a:t>
                      </a:r>
                      <a:r>
                        <a:rPr lang="fi-FI" sz="1300" b="0"/>
                        <a:t>, haasteen valinta; </a:t>
                      </a:r>
                      <a:r>
                        <a:rPr lang="fi-FI" sz="1300" b="0" err="1"/>
                        <a:t>yTiimi</a:t>
                      </a:r>
                      <a:endParaRPr lang="fi-FI" sz="13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 b="1">
                          <a:solidFill>
                            <a:schemeClr val="tx1"/>
                          </a:solidFill>
                        </a:rPr>
                        <a:t>Aloitus klo 9.00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fi-FI" sz="13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Innostuspuhe: Matti Laitinen 20 – 30 min</a:t>
                      </a:r>
                      <a:endParaRPr lang="fi-FI" b="0"/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fi-FI" sz="1300" b="0"/>
                        <a:t>Ratkaisun tiivistäminen, </a:t>
                      </a:r>
                      <a:r>
                        <a:rPr lang="fi-FI" sz="1300" b="0" err="1"/>
                        <a:t>pitchauksen</a:t>
                      </a:r>
                      <a:r>
                        <a:rPr lang="fi-FI" sz="1300" b="0"/>
                        <a:t> valmistelu ja </a:t>
                      </a:r>
                      <a:r>
                        <a:rPr lang="fi-FI" sz="1300" b="0" err="1"/>
                        <a:t>pitchaukset</a:t>
                      </a:r>
                      <a:endParaRPr lang="fi-FI" sz="130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4298891"/>
                  </a:ext>
                </a:extLst>
              </a:tr>
              <a:tr h="463916">
                <a:tc>
                  <a:txBody>
                    <a:bodyPr/>
                    <a:lstStyle/>
                    <a:p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/>
                        <a:t>Lounas kunkin toteutuksen oman ohjelman mukaisesti</a:t>
                      </a:r>
                      <a:endParaRPr lang="fi-FI" sz="13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/>
                        <a:t>Lounas kunkin toteutuksen oman ohjelman mukaisesti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/>
                        <a:t>Lounas noin klo 11.15 - 12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/>
                        <a:t>Lounas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/>
                        <a:t>Lounas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5905368"/>
                  </a:ext>
                </a:extLst>
              </a:tr>
              <a:tr h="730805">
                <a:tc>
                  <a:txBody>
                    <a:bodyPr/>
                    <a:lstStyle/>
                    <a:p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/>
                        <a:t>Lopetus klo 14.20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 b="1"/>
                        <a:t>Haasteen työstöä</a:t>
                      </a:r>
                    </a:p>
                    <a:p>
                      <a:r>
                        <a:rPr lang="fi-FI" sz="1300" b="1"/>
                        <a:t>Klo 15 saakka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 b="1"/>
                        <a:t>Palkitsemiset, loppukyselyt</a:t>
                      </a:r>
                    </a:p>
                    <a:p>
                      <a:r>
                        <a:rPr lang="fi-FI" sz="1300" b="1"/>
                        <a:t>Päätös klo 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4625116"/>
                  </a:ext>
                </a:extLst>
              </a:tr>
              <a:tr h="1167275">
                <a:tc>
                  <a:txBody>
                    <a:bodyPr/>
                    <a:lstStyle/>
                    <a:p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Moodle-tehtävät päivän aikana</a:t>
                      </a:r>
                    </a:p>
                    <a:p>
                      <a:endParaRPr lang="fi-FI" sz="1300"/>
                    </a:p>
                    <a:p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300"/>
                        <a:t>Moodle-tehtävät päivän aikana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sz="13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78265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5937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7ED2DEB-49E4-15E3-CF22-A6B7EE53C9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006" r="2986" b="2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4E08F4-9737-1594-57A7-384C4F8EC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365125"/>
            <a:ext cx="4752975" cy="1899912"/>
          </a:xfrm>
        </p:spPr>
        <p:txBody>
          <a:bodyPr>
            <a:normAutofit fontScale="90000"/>
          </a:bodyPr>
          <a:lstStyle/>
          <a:p>
            <a:r>
              <a:rPr lang="en-US" sz="2800" b="1" err="1">
                <a:cs typeface="Calibri Light"/>
              </a:rPr>
              <a:t>Ensimmäisen</a:t>
            </a:r>
            <a:r>
              <a:rPr lang="en-US" sz="2800" b="1">
                <a:cs typeface="Calibri Light"/>
              </a:rPr>
              <a:t> </a:t>
            </a:r>
            <a:br>
              <a:rPr lang="en-US" sz="2800" b="1">
                <a:cs typeface="Calibri Light"/>
              </a:rPr>
            </a:br>
            <a:r>
              <a:rPr lang="en-US" sz="2800" b="1" err="1">
                <a:cs typeface="Calibri Light"/>
              </a:rPr>
              <a:t>vuoden</a:t>
            </a:r>
            <a:r>
              <a:rPr lang="en-US" sz="2800" b="1">
                <a:cs typeface="Calibri Light"/>
              </a:rPr>
              <a:t> </a:t>
            </a:r>
            <a:r>
              <a:rPr lang="en-US" sz="2800" b="1" err="1">
                <a:cs typeface="Calibri Light"/>
              </a:rPr>
              <a:t>opiskelija</a:t>
            </a:r>
            <a:r>
              <a:rPr lang="en-US" sz="2800" b="1">
                <a:cs typeface="Calibri Light"/>
              </a:rPr>
              <a:t> </a:t>
            </a:r>
            <a:r>
              <a:rPr lang="en-US" sz="2800" b="1" err="1">
                <a:cs typeface="Calibri Light"/>
              </a:rPr>
              <a:t>osallistuu</a:t>
            </a:r>
            <a:br>
              <a:rPr lang="en-US" sz="2800" b="1">
                <a:cs typeface="Calibri Light"/>
              </a:rPr>
            </a:br>
            <a:r>
              <a:rPr lang="en-US" sz="2800" b="1" err="1">
                <a:cs typeface="Calibri Light"/>
              </a:rPr>
              <a:t>työelämäviikkoon</a:t>
            </a:r>
            <a:r>
              <a:rPr lang="en-US" sz="2800" b="1">
                <a:cs typeface="Calibri Light"/>
              </a:rPr>
              <a:t> ja </a:t>
            </a:r>
            <a:r>
              <a:rPr lang="en-US" sz="2800" b="1" err="1">
                <a:cs typeface="Calibri Light"/>
              </a:rPr>
              <a:t>tutustuu</a:t>
            </a:r>
            <a:r>
              <a:rPr lang="en-US" sz="2800" b="1">
                <a:cs typeface="Calibri Light"/>
              </a:rPr>
              <a:t> </a:t>
            </a:r>
            <a:r>
              <a:rPr lang="en-US" sz="2800" b="1" err="1">
                <a:cs typeface="Calibri Light"/>
              </a:rPr>
              <a:t>työelämään</a:t>
            </a:r>
            <a:br>
              <a:rPr lang="en-US" sz="2200" b="1">
                <a:cs typeface="Calibri Light"/>
              </a:rPr>
            </a:br>
            <a:endParaRPr lang="en-US" sz="2200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B0312E-9D7A-ED09-87CE-15AD40D50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2057400"/>
            <a:ext cx="5644243" cy="4321629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sz="2000" err="1">
                <a:highlight>
                  <a:srgbClr val="FFFF00"/>
                </a:highlight>
              </a:rPr>
              <a:t>Vaihtoehto</a:t>
            </a:r>
            <a:r>
              <a:rPr lang="en-US" sz="2000">
                <a:highlight>
                  <a:srgbClr val="FFFF00"/>
                </a:highlight>
              </a:rPr>
              <a:t> 1: </a:t>
            </a:r>
            <a:r>
              <a:rPr lang="en-US" sz="2000" b="1"/>
              <a:t> </a:t>
            </a:r>
            <a:r>
              <a:rPr lang="en-US" sz="2000" b="1" err="1"/>
              <a:t>Etsit</a:t>
            </a:r>
            <a:r>
              <a:rPr lang="en-US" sz="2000"/>
              <a:t> </a:t>
            </a:r>
            <a:r>
              <a:rPr lang="en-US" sz="2000" b="1" err="1"/>
              <a:t>itsellesi</a:t>
            </a:r>
            <a:r>
              <a:rPr lang="en-US" sz="2000" b="1"/>
              <a:t> </a:t>
            </a:r>
            <a:r>
              <a:rPr lang="en-US" sz="2000" b="1" err="1"/>
              <a:t>työelämään</a:t>
            </a:r>
            <a:r>
              <a:rPr lang="en-US" sz="2000" b="1"/>
              <a:t> </a:t>
            </a:r>
            <a:r>
              <a:rPr lang="en-US" sz="2000" b="1" err="1"/>
              <a:t>tutustumispaikan</a:t>
            </a:r>
            <a:r>
              <a:rPr lang="en-US" sz="2000"/>
              <a:t> ja </a:t>
            </a:r>
            <a:r>
              <a:rPr lang="en-US" sz="2000" err="1"/>
              <a:t>tutustut</a:t>
            </a:r>
            <a:r>
              <a:rPr lang="en-US" sz="2000"/>
              <a:t> </a:t>
            </a:r>
            <a:r>
              <a:rPr lang="en-US" sz="2000" err="1"/>
              <a:t>työtehtäviin</a:t>
            </a:r>
            <a:r>
              <a:rPr lang="en-US" sz="2000"/>
              <a:t> </a:t>
            </a:r>
            <a:r>
              <a:rPr lang="en-US" sz="2000" err="1"/>
              <a:t>kahden</a:t>
            </a:r>
            <a:r>
              <a:rPr lang="en-US" sz="2000"/>
              <a:t> </a:t>
            </a:r>
            <a:r>
              <a:rPr lang="en-US" sz="2000" err="1"/>
              <a:t>päivän</a:t>
            </a:r>
            <a:r>
              <a:rPr lang="en-US" sz="2000"/>
              <a:t> </a:t>
            </a:r>
            <a:r>
              <a:rPr lang="en-US" sz="2000" err="1"/>
              <a:t>ajan</a:t>
            </a:r>
            <a:r>
              <a:rPr lang="en-US" sz="2000"/>
              <a:t> (6h + 6h)</a:t>
            </a:r>
            <a:endParaRPr lang="en-US" sz="2000">
              <a:cs typeface="Calibri"/>
            </a:endParaRPr>
          </a:p>
          <a:p>
            <a:pPr lvl="1"/>
            <a:r>
              <a:rPr lang="en-US" sz="2000" err="1"/>
              <a:t>Moodlessa</a:t>
            </a:r>
            <a:r>
              <a:rPr lang="en-US" sz="2000"/>
              <a:t> </a:t>
            </a:r>
            <a:r>
              <a:rPr lang="en-US" sz="2000" err="1"/>
              <a:t>tehtäviä</a:t>
            </a:r>
            <a:r>
              <a:rPr lang="en-US" sz="2000"/>
              <a:t> </a:t>
            </a:r>
            <a:r>
              <a:rPr lang="en-US" sz="2000" err="1"/>
              <a:t>liittyen</a:t>
            </a:r>
            <a:r>
              <a:rPr lang="en-US" sz="2000"/>
              <a:t> </a:t>
            </a:r>
            <a:r>
              <a:rPr lang="en-US" sz="2000" err="1"/>
              <a:t>työpaikaan</a:t>
            </a:r>
            <a:endParaRPr lang="en-US" sz="2000"/>
          </a:p>
          <a:p>
            <a:pPr marL="457200" lvl="1" indent="0">
              <a:buNone/>
            </a:pPr>
            <a:endParaRPr lang="en-US" sz="2000"/>
          </a:p>
          <a:p>
            <a:r>
              <a:rPr lang="en-US" sz="2000" err="1">
                <a:highlight>
                  <a:srgbClr val="FFFF00"/>
                </a:highlight>
              </a:rPr>
              <a:t>Vaihtoehto</a:t>
            </a:r>
            <a:r>
              <a:rPr lang="en-US" sz="2000">
                <a:highlight>
                  <a:srgbClr val="FFFF00"/>
                </a:highlight>
              </a:rPr>
              <a:t> 2: </a:t>
            </a:r>
            <a:r>
              <a:rPr lang="en-US" sz="2000" b="1" err="1"/>
              <a:t>Osallistut</a:t>
            </a:r>
            <a:r>
              <a:rPr lang="en-US" sz="2000" b="1"/>
              <a:t> </a:t>
            </a:r>
            <a:r>
              <a:rPr lang="en-US" sz="2000" b="1" err="1"/>
              <a:t>ohjattuun</a:t>
            </a:r>
            <a:r>
              <a:rPr lang="en-US" sz="2000" b="1"/>
              <a:t>, </a:t>
            </a:r>
            <a:r>
              <a:rPr lang="en-US" sz="2000" b="1" err="1"/>
              <a:t>koulun</a:t>
            </a:r>
            <a:r>
              <a:rPr lang="en-US" sz="2000" b="1"/>
              <a:t> </a:t>
            </a:r>
            <a:r>
              <a:rPr lang="en-US" sz="2000" b="1" err="1"/>
              <a:t>järjestämään</a:t>
            </a:r>
            <a:r>
              <a:rPr lang="en-US" sz="2000" b="1"/>
              <a:t> </a:t>
            </a:r>
            <a:r>
              <a:rPr lang="en-US" sz="2000" b="1" err="1"/>
              <a:t>työelämään</a:t>
            </a:r>
            <a:r>
              <a:rPr lang="en-US" sz="2000" b="1"/>
              <a:t> </a:t>
            </a:r>
            <a:r>
              <a:rPr lang="en-US" sz="2000" b="1" err="1"/>
              <a:t>tutustumiseen</a:t>
            </a:r>
            <a:r>
              <a:rPr lang="en-US" sz="2000" b="1"/>
              <a:t> </a:t>
            </a:r>
            <a:r>
              <a:rPr lang="en-US" sz="2000" err="1"/>
              <a:t>kahden</a:t>
            </a:r>
            <a:r>
              <a:rPr lang="en-US" sz="2000"/>
              <a:t> </a:t>
            </a:r>
            <a:r>
              <a:rPr lang="en-US" sz="2000" err="1"/>
              <a:t>päivän</a:t>
            </a:r>
            <a:r>
              <a:rPr lang="en-US" sz="2000"/>
              <a:t> </a:t>
            </a:r>
            <a:r>
              <a:rPr lang="en-US" sz="2000" err="1"/>
              <a:t>ajan</a:t>
            </a:r>
            <a:endParaRPr lang="en-US" sz="2000">
              <a:cs typeface="Calibri"/>
            </a:endParaRPr>
          </a:p>
          <a:p>
            <a:pPr lvl="1"/>
            <a:r>
              <a:rPr lang="en-US" sz="2000" err="1"/>
              <a:t>Moodlessa</a:t>
            </a:r>
            <a:r>
              <a:rPr lang="en-US" sz="2000"/>
              <a:t> </a:t>
            </a:r>
            <a:r>
              <a:rPr lang="en-US" sz="2000" err="1"/>
              <a:t>tehtäviä</a:t>
            </a:r>
            <a:r>
              <a:rPr lang="en-US" sz="2000"/>
              <a:t> </a:t>
            </a:r>
            <a:r>
              <a:rPr lang="en-US" sz="2000" err="1"/>
              <a:t>liittyen</a:t>
            </a:r>
            <a:r>
              <a:rPr lang="en-US" sz="2000"/>
              <a:t> </a:t>
            </a:r>
            <a:r>
              <a:rPr lang="en-US" sz="2000" err="1"/>
              <a:t>työpaikkaan</a:t>
            </a:r>
            <a:endParaRPr lang="en-US" sz="2000"/>
          </a:p>
          <a:p>
            <a:pPr marL="457200" lvl="1" indent="0">
              <a:buNone/>
            </a:pPr>
            <a:endParaRPr lang="fi-FI" sz="2300">
              <a:solidFill>
                <a:srgbClr val="FF0000"/>
              </a:solidFill>
            </a:endParaRPr>
          </a:p>
          <a:p>
            <a:pPr marL="457200" lvl="1" indent="0">
              <a:buNone/>
            </a:pPr>
            <a:r>
              <a:rPr lang="fi-FI" sz="2300">
                <a:solidFill>
                  <a:srgbClr val="FF0000"/>
                </a:solidFill>
              </a:rPr>
              <a:t>HUOMAA ero yläkoulun </a:t>
            </a:r>
            <a:r>
              <a:rPr lang="fi-FI" sz="2300" err="1">
                <a:solidFill>
                  <a:srgbClr val="FF0000"/>
                </a:solidFill>
              </a:rPr>
              <a:t>TETtiin</a:t>
            </a:r>
            <a:r>
              <a:rPr lang="fi-FI" sz="2300">
                <a:solidFill>
                  <a:srgbClr val="FF0000"/>
                </a:solidFill>
              </a:rPr>
              <a:t>: tutustutaan </a:t>
            </a:r>
            <a:r>
              <a:rPr lang="fi-FI" sz="2300" b="1">
                <a:solidFill>
                  <a:srgbClr val="FF0000"/>
                </a:solidFill>
              </a:rPr>
              <a:t>asiantuntijatehtäviin.</a:t>
            </a:r>
          </a:p>
          <a:p>
            <a:pPr marL="457200" lvl="1" indent="0">
              <a:buNone/>
            </a:pPr>
            <a:r>
              <a:rPr lang="fi-FI" sz="2300">
                <a:solidFill>
                  <a:srgbClr val="FF0000"/>
                </a:solidFill>
                <a:ea typeface="Calibri"/>
                <a:cs typeface="Calibri"/>
              </a:rPr>
              <a:t>Näitä ovat esim. opettajan, toimitusjohtajan, toimittajan, juristin, myymäläpäällikön, kirjastotyöntekijän, tutkijan, insinöörin, rakennusmestarin jne. työt</a:t>
            </a:r>
          </a:p>
          <a:p>
            <a:pPr lvl="1"/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511000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30B1A74-A0AA-9408-518E-1C9208BD4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Ohjeistus työpaikan hakuun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767C6A6-C81C-3780-BBD2-BBE9B793C0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916" y="1999862"/>
            <a:ext cx="11084169" cy="3230506"/>
          </a:xfrm>
        </p:spPr>
        <p:txBody>
          <a:bodyPr/>
          <a:lstStyle/>
          <a:p>
            <a:pPr marL="227965" indent="-227965"/>
            <a:r>
              <a:rPr lang="fi-FI" sz="2400"/>
              <a:t>Opettajasi lähettää sinulle linkin ja kirjautumisavaimen </a:t>
            </a:r>
            <a:r>
              <a:rPr lang="fi-FI" sz="2400" err="1"/>
              <a:t>EduGo</a:t>
            </a:r>
            <a:r>
              <a:rPr lang="fi-FI" sz="2400"/>
              <a:t>-sivuille</a:t>
            </a:r>
            <a:endParaRPr lang="en-US"/>
          </a:p>
          <a:p>
            <a:pPr marL="227965" indent="-227965"/>
            <a:r>
              <a:rPr lang="fi-FI" sz="2400" b="1"/>
              <a:t>Kirjaudu</a:t>
            </a:r>
            <a:r>
              <a:rPr lang="fi-FI" sz="2400"/>
              <a:t> </a:t>
            </a:r>
            <a:r>
              <a:rPr lang="fi-FI" sz="2400" err="1"/>
              <a:t>EduGo</a:t>
            </a:r>
            <a:r>
              <a:rPr lang="fi-FI" sz="2400"/>
              <a:t>-sivulle (Moodle) osoitteessa </a:t>
            </a:r>
            <a:r>
              <a:rPr lang="fi-FI" sz="2400">
                <a:hlinkClick r:id="rId2"/>
              </a:rPr>
              <a:t>https://edugo.fi/enrol/index.php?id=11349</a:t>
            </a:r>
            <a:endParaRPr lang="fi-FI" sz="2400"/>
          </a:p>
          <a:p>
            <a:pPr marL="227965" indent="-227965"/>
            <a:r>
              <a:rPr lang="fi-FI" sz="2400"/>
              <a:t>Valitse kohta TYÖNHAKU</a:t>
            </a:r>
            <a:endParaRPr lang="fi-FI"/>
          </a:p>
          <a:p>
            <a:pPr marL="227965" indent="-227965"/>
            <a:r>
              <a: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Sieltä löytyy </a:t>
            </a:r>
            <a:r>
              <a:rPr kumimoji="0" lang="fi-FI" sz="24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Thinglink</a:t>
            </a:r>
            <a:r>
              <a:rPr kumimoji="0" lang="fi-FI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, </a:t>
            </a:r>
            <a:r>
              <a: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joka auttaa sinua pohtimaan, millaiseen työpaikkaan saattaisi olla kiinnostavaa tutustua.</a:t>
            </a:r>
            <a:endParaRPr lang="fi-FI" sz="2400"/>
          </a:p>
          <a:p>
            <a:pPr marL="227965" indent="-227965"/>
            <a:r>
              <a:rPr lang="fi-FI" sz="2400"/>
              <a:t>Muista, että kyseessä on asiantuntijatehtävä(t), jota menet seuraamaan. </a:t>
            </a:r>
            <a:r>
              <a:rPr lang="fi-FI" sz="2400">
                <a:sym typeface="Wingdings" panose="05000000000000000000" pitchFamily="2" charset="2"/>
              </a:rPr>
              <a:t></a:t>
            </a:r>
            <a:endParaRPr lang="fi-FI" sz="2400"/>
          </a:p>
          <a:p>
            <a:pPr marL="227965" indent="-227965"/>
            <a:r>
              <a:rPr lang="fi-FI" sz="2400"/>
              <a:t>Jos sinua kiinnostaa Maaseutuammattiin ry:n tarjoamat TET-paikat, käy tutustumassa niihin täällä: </a:t>
            </a:r>
            <a:r>
              <a:rPr lang="fi-FI" sz="2400" u="sng">
                <a:solidFill>
                  <a:srgbClr val="467886"/>
                </a:solidFill>
                <a:latin typeface="Aptos"/>
                <a:hlinkClick r:id="rId3"/>
              </a:rPr>
              <a:t>https://www.maaseutuammattiin.fi/hae-tet-pai</a:t>
            </a:r>
            <a:endParaRPr lang="fi-FI" sz="240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FA8D122-28E3-CD09-861A-14AC239CA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585">
              <a:defRPr/>
            </a:pPr>
            <a:fld id="{BAE6F401-8C23-4AD3-94D9-ECD1B46D1969}" type="datetime1">
              <a:rPr lang="fi-FI">
                <a:solidFill>
                  <a:srgbClr val="000000"/>
                </a:solidFill>
                <a:latin typeface="Corbel" panose="020B0503020204020204"/>
              </a:rPr>
              <a:pPr defTabSz="609585">
                <a:defRPr/>
              </a:pPr>
              <a:t>20.1.2026</a:t>
            </a:fld>
            <a:endParaRPr lang="en-FI">
              <a:solidFill>
                <a:srgbClr val="000000"/>
              </a:solidFill>
              <a:latin typeface="Corbel" panose="020B0503020204020204"/>
            </a:endParaRP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E8F0B72-A746-2C00-D35B-05E589ADA48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09585">
              <a:defRPr/>
            </a:pPr>
            <a:fld id="{81CEFACB-7DA3-4681-A2B7-96892D925249}" type="slidenum">
              <a:rPr lang="en-FI">
                <a:solidFill>
                  <a:srgbClr val="000000"/>
                </a:solidFill>
                <a:latin typeface="Corbel" panose="020B0503020204020204"/>
              </a:rPr>
              <a:pPr defTabSz="609585">
                <a:defRPr/>
              </a:pPr>
              <a:t>6</a:t>
            </a:fld>
            <a:endParaRPr lang="en-FI">
              <a:solidFill>
                <a:srgbClr val="000000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3641108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918402D-8764-1350-784D-49FE1552E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Ohjeistus työpaikan hakuun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C6706DA-077C-8C99-FC76-710727F64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594" marR="0" lvl="0" indent="-228594" algn="l" defTabSz="914377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Samasta paikasta löytyy </a:t>
            </a:r>
            <a:r>
              <a:rPr kumimoji="0" lang="fi-FI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Malliviesti työpaikan hakuun</a:t>
            </a:r>
            <a:r>
              <a: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, jota voit käyttää hyväksesi, jos otat yhteyttä sähköpostilla. Työpaikalla voit myös käydä tai soittaa sinne puhelimella. Malliviestin tietoja </a:t>
            </a:r>
            <a:r>
              <a:rPr lang="fi-FI" sz="2400">
                <a:solidFill>
                  <a:srgbClr val="000000"/>
                </a:solidFill>
                <a:latin typeface="Corbel" panose="020B0503020204020204"/>
              </a:rPr>
              <a:t>kannattaa </a:t>
            </a:r>
            <a:r>
              <a: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näissäkin tilanteissa käyttää apuna.</a:t>
            </a:r>
          </a:p>
          <a:p>
            <a:pPr marL="228594" marR="0" lvl="0" indent="-228594" algn="l" defTabSz="914377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Löydät myös </a:t>
            </a:r>
            <a:r>
              <a:rPr kumimoji="0" lang="fi-FI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Malliviestin työpaikan varmistamiseen</a:t>
            </a:r>
            <a:r>
              <a: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, jolla voit vastata työpaikalle, kun olet saanut tietää saaneesi työpaikan.</a:t>
            </a:r>
          </a:p>
          <a:p>
            <a:pPr marL="228594" marR="0" lvl="0" indent="-228594" algn="l" defTabSz="914377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Kun sinulla on työpaikka, tee </a:t>
            </a:r>
            <a:r>
              <a:rPr kumimoji="0" lang="fi-FI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ennakkotehtävä Työpaikan tiedot.</a:t>
            </a:r>
          </a:p>
          <a:p>
            <a:pPr marL="228594" marR="0" lvl="0" indent="-228594" algn="l" defTabSz="914377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2400" b="1">
                <a:solidFill>
                  <a:srgbClr val="0070C0"/>
                </a:solidFill>
                <a:latin typeface="Corbel" panose="020B0503020204020204"/>
              </a:rPr>
              <a:t>HUOM. TET-päivinä huolehdit itse ruokailustasi TAI ilmoittaudut ruokailemaan omalle lukiollesi.</a:t>
            </a:r>
            <a:endParaRPr kumimoji="0" lang="fi-FI" sz="24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r>
              <a:rPr lang="fi-FI" sz="2400">
                <a:solidFill>
                  <a:srgbClr val="0070C0"/>
                </a:solidFill>
              </a:rPr>
              <a:t>Ruokailukysely tulee vastattavaksi maaliskuussa.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7C61097-4341-D17C-78A4-4EAC30C10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E6F401-8C23-4AD3-94D9-ECD1B46D1969}" type="datetime1">
              <a:rPr lang="fi-FI" smtClean="0"/>
              <a:pPr>
                <a:defRPr/>
              </a:pPr>
              <a:t>20.1.2026</a:t>
            </a:fld>
            <a:endParaRPr lang="en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F382176-F591-BCB2-CC77-E0605BB47B9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CEFACB-7DA3-4681-A2B7-96892D925249}" type="slidenum">
              <a:rPr lang="en-FI" smtClean="0"/>
              <a:pPr>
                <a:defRPr/>
              </a:pPr>
              <a:t>7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911956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6BD53E7-B133-579E-837A-10479CB8E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Tarjolla olevat ohjatut työelämään tutustumiskohteet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21C174D-21BD-B2FA-C08A-A7B8F1F028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Jos et halua mennä työpaikalle tai et löydä itsellesi sopivaa työpaikka tai tarjoamamme kohteet kiinnostavat, voit valita yhden näistä. HUOM. </a:t>
            </a:r>
            <a:r>
              <a:rPr lang="fi-FI" b="1" dirty="0"/>
              <a:t>Paikat täyttyvät ilmoittautumisjärjestyksessä.</a:t>
            </a:r>
          </a:p>
          <a:p>
            <a:pPr marL="227965" indent="-227965"/>
            <a:r>
              <a:rPr lang="fi-FI" dirty="0"/>
              <a:t>Pohjois-Savon hyvinvointialue</a:t>
            </a:r>
          </a:p>
          <a:p>
            <a:pPr marL="227965" indent="-227965"/>
            <a:r>
              <a:rPr lang="fi-FI" dirty="0"/>
              <a:t>Karjalan Lennosto</a:t>
            </a:r>
          </a:p>
          <a:p>
            <a:pPr marL="227965" indent="-227965"/>
            <a:r>
              <a:rPr lang="fi-FI" dirty="0" err="1"/>
              <a:t>Mondi</a:t>
            </a:r>
            <a:endParaRPr lang="fi-FI" dirty="0"/>
          </a:p>
          <a:p>
            <a:pPr marL="227965" indent="-227965"/>
            <a:r>
              <a:rPr lang="fi-FI" dirty="0"/>
              <a:t>Euroopan komission Suomen käännösosasto</a:t>
            </a:r>
          </a:p>
          <a:p>
            <a:pPr marL="227965" indent="-227965"/>
            <a:r>
              <a:rPr lang="fi-FI" dirty="0"/>
              <a:t>Suomen Salibandyliitto ja Kansainvälinen Salibandyliitto ja Suomen Jääkiekkoliitto, Savo-Karjalan aluevalmennus</a:t>
            </a:r>
            <a:endParaRPr lang="fi-FI" sz="1200" dirty="0">
              <a:highlight>
                <a:srgbClr val="FFFFFF"/>
              </a:highlight>
              <a:latin typeface="Aptos"/>
            </a:endParaRPr>
          </a:p>
          <a:p>
            <a:pPr marL="227965" indent="-227965"/>
            <a:r>
              <a:rPr lang="fi-FI" dirty="0" err="1"/>
              <a:t>Mobie</a:t>
            </a:r>
            <a:r>
              <a:rPr lang="fi-FI" dirty="0"/>
              <a:t> ja Koodikoulu </a:t>
            </a:r>
            <a:r>
              <a:rPr lang="fi-FI" dirty="0" err="1"/>
              <a:t>Kood</a:t>
            </a:r>
            <a:r>
              <a:rPr lang="fi-FI" dirty="0"/>
              <a:t> / Sisu</a:t>
            </a:r>
          </a:p>
          <a:p>
            <a:pPr marL="0" indent="0">
              <a:buNone/>
            </a:pPr>
            <a:r>
              <a:rPr lang="fi-FI" b="1" dirty="0"/>
              <a:t>Ilmoittautuminen neuvotaan ryhmänohjauksessa </a:t>
            </a:r>
            <a:r>
              <a:rPr lang="fi-FI" b="1" dirty="0">
                <a:highlight>
                  <a:srgbClr val="FFFF00"/>
                </a:highlight>
              </a:rPr>
              <a:t>10.2.2026. </a:t>
            </a:r>
            <a:r>
              <a:rPr lang="fi-FI" b="1" dirty="0"/>
              <a:t>Ilmoittautuminen avautuu klo 16.</a:t>
            </a:r>
          </a:p>
          <a:p>
            <a:pPr marL="227965" indent="-227965"/>
            <a:r>
              <a:rPr lang="fi-FI" sz="1800" b="1" dirty="0">
                <a:solidFill>
                  <a:srgbClr val="FF0000"/>
                </a:solidFill>
                <a:effectLst/>
                <a:latin typeface="Corbel" panose="020B0503020204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HUOM. KYS ei ota yksittäisiä työelämään tutustujia; mahdollisuus osallistua Hyvinvointialueen ohjatussa </a:t>
            </a:r>
            <a:r>
              <a:rPr lang="fi-FI" b="1" dirty="0">
                <a:solidFill>
                  <a:srgbClr val="FF0000"/>
                </a:solidFill>
                <a:effectLst/>
              </a:rPr>
              <a:t>tutustumisessa.</a:t>
            </a:r>
            <a:endParaRPr lang="fi-FI" dirty="0">
              <a:solidFill>
                <a:srgbClr val="FF0000"/>
              </a:solidFill>
            </a:endParaRPr>
          </a:p>
          <a:p>
            <a:pPr marL="227965" indent="-227965"/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44E6159-ECF2-D498-7C3F-90FF97ED1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585">
              <a:defRPr/>
            </a:pPr>
            <a:fld id="{BAE6F401-8C23-4AD3-94D9-ECD1B46D1969}" type="datetime1">
              <a:rPr lang="fi-FI">
                <a:solidFill>
                  <a:srgbClr val="000000"/>
                </a:solidFill>
                <a:latin typeface="Corbel" panose="020B0503020204020204"/>
              </a:rPr>
              <a:pPr defTabSz="609585">
                <a:defRPr/>
              </a:pPr>
              <a:t>20.1.2026</a:t>
            </a:fld>
            <a:endParaRPr lang="en-FI">
              <a:solidFill>
                <a:srgbClr val="000000"/>
              </a:solidFill>
              <a:latin typeface="Corbel" panose="020B0503020204020204"/>
            </a:endParaRP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404F941-4833-11A0-C444-FB58E937F5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09585">
              <a:defRPr/>
            </a:pPr>
            <a:fld id="{81CEFACB-7DA3-4681-A2B7-96892D925249}" type="slidenum">
              <a:rPr lang="en-FI">
                <a:solidFill>
                  <a:srgbClr val="000000"/>
                </a:solidFill>
                <a:latin typeface="Corbel" panose="020B0503020204020204"/>
              </a:rPr>
              <a:pPr defTabSz="609585">
                <a:defRPr/>
              </a:pPr>
              <a:t>8</a:t>
            </a:fld>
            <a:endParaRPr lang="en-FI">
              <a:solidFill>
                <a:srgbClr val="000000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680398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3524275-4399-FF0C-3793-DF82CB5EB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Nyt työpaikkaa hakemaan!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3DB7350-E189-A5CE-77AB-930A1B484A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2300" y="3099709"/>
            <a:ext cx="7757281" cy="2123110"/>
          </a:xfrm>
        </p:spPr>
        <p:txBody>
          <a:bodyPr/>
          <a:lstStyle/>
          <a:p>
            <a:pPr marL="380365" indent="-380365">
              <a:buFont typeface="Arial" panose="020B0604020202020204" pitchFamily="34" charset="0"/>
              <a:buChar char="•"/>
            </a:pPr>
            <a:r>
              <a:rPr lang="fi-FI" b="1"/>
              <a:t>Hakuviestipohja, apua  ja tehtävät löytyvät siis </a:t>
            </a:r>
            <a:r>
              <a:rPr lang="fi-FI" b="1" err="1"/>
              <a:t>EduGo:sta</a:t>
            </a:r>
            <a:r>
              <a:rPr lang="fi-FI" b="1"/>
              <a:t>.</a:t>
            </a:r>
            <a:endParaRPr lang="en-US"/>
          </a:p>
          <a:p>
            <a:pPr marL="380365" indent="-380365">
              <a:buFont typeface="Arial" panose="020B0604020202020204" pitchFamily="34" charset="0"/>
              <a:buChar char="•"/>
            </a:pPr>
            <a:r>
              <a:rPr lang="fi-FI" b="1"/>
              <a:t>Ohjattuihin TET-kohteisiin ilmoittautuminen alkaa 10.2.2026</a:t>
            </a:r>
          </a:p>
          <a:p>
            <a:pPr marL="380365" indent="-380365">
              <a:buFont typeface="Arial" panose="020B0604020202020204" pitchFamily="34" charset="0"/>
              <a:buChar char="•"/>
            </a:pPr>
            <a:r>
              <a:rPr lang="fi-FI" b="1"/>
              <a:t>Sinulla tulee olla työpaikka 12.3. mennessä ja ennakkotehtävä </a:t>
            </a:r>
            <a:r>
              <a:rPr lang="fi-FI" b="1" i="1"/>
              <a:t>Työpaikan tiedot </a:t>
            </a:r>
            <a:r>
              <a:rPr lang="fi-FI" b="1"/>
              <a:t>tehtynä.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000" b="1">
                <a:solidFill>
                  <a:srgbClr val="0033E0"/>
                </a:solidFill>
                <a:highlight>
                  <a:srgbClr val="FFFFFF"/>
                </a:highlight>
                <a:ea typeface="+mn-lt"/>
                <a:cs typeface="+mn-lt"/>
              </a:rPr>
              <a:t>25.2. ryhmänohjaustuokiossa (kun tiedät TET-paikkasi), vastaat Moodlessa olevaan valintakysymykseen, oletko ohjatussa vai itse hankitussa </a:t>
            </a:r>
            <a:r>
              <a:rPr lang="fi-FI" sz="2000" b="1" err="1">
                <a:solidFill>
                  <a:srgbClr val="0033E0"/>
                </a:solidFill>
                <a:highlight>
                  <a:srgbClr val="FFFFFF"/>
                </a:highlight>
                <a:ea typeface="+mn-lt"/>
                <a:cs typeface="+mn-lt"/>
              </a:rPr>
              <a:t>TETissä</a:t>
            </a:r>
            <a:r>
              <a:rPr lang="fi-FI" sz="2000" b="1">
                <a:solidFill>
                  <a:srgbClr val="0033E0"/>
                </a:solidFill>
                <a:highlight>
                  <a:srgbClr val="FFFFFF"/>
                </a:highlight>
                <a:ea typeface="+mn-lt"/>
                <a:cs typeface="+mn-lt"/>
              </a:rPr>
              <a:t>. Sen mukaan määräytyy tehtäväpolkusi TYKO-viikolla.</a:t>
            </a:r>
            <a:endParaRPr lang="fi-FI" sz="2000" b="1"/>
          </a:p>
          <a:p>
            <a:pPr marL="380365" indent="-380365">
              <a:buFont typeface="Arial" panose="020B0604020202020204" pitchFamily="34" charset="0"/>
              <a:buChar char="•"/>
            </a:pPr>
            <a:endParaRPr lang="fi-FI" b="1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4F5B0FA-C020-F828-FCD7-AA03973F8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585">
              <a:defRPr/>
            </a:pPr>
            <a:fld id="{69FA78A9-2B7F-4E7F-9EA9-9F5BE9EFD846}" type="datetime1">
              <a:rPr lang="fi-FI">
                <a:solidFill>
                  <a:srgbClr val="000000"/>
                </a:solidFill>
                <a:latin typeface="Corbel" panose="020B0503020204020204"/>
              </a:rPr>
              <a:pPr defTabSz="609585">
                <a:defRPr/>
              </a:pPr>
              <a:t>20.1.2026</a:t>
            </a:fld>
            <a:endParaRPr lang="en-FI">
              <a:solidFill>
                <a:srgbClr val="000000"/>
              </a:solidFill>
              <a:latin typeface="Corbel" panose="020B0503020204020204"/>
            </a:endParaRP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5D60144-8ED8-A9F8-6ECF-974FACFA61D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09585">
              <a:defRPr/>
            </a:pPr>
            <a:fld id="{F0C00C50-4252-4E8F-B293-4939E8FEA39C}" type="slidenum">
              <a:rPr lang="en-FI">
                <a:solidFill>
                  <a:srgbClr val="000000"/>
                </a:solidFill>
                <a:latin typeface="Corbel" panose="020B0503020204020204"/>
              </a:rPr>
              <a:pPr defTabSz="609585">
                <a:defRPr/>
              </a:pPr>
              <a:t>9</a:t>
            </a:fld>
            <a:endParaRPr lang="en-FI">
              <a:solidFill>
                <a:srgbClr val="000000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2469874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uopio Office-teema">
  <a:themeElements>
    <a:clrScheme name="Kuopio teema 2022">
      <a:dk1>
        <a:srgbClr val="000000"/>
      </a:dk1>
      <a:lt1>
        <a:srgbClr val="FFFFFF"/>
      </a:lt1>
      <a:dk2>
        <a:srgbClr val="275D38"/>
      </a:dk2>
      <a:lt2>
        <a:srgbClr val="F6EB61"/>
      </a:lt2>
      <a:accent1>
        <a:srgbClr val="F277C6"/>
      </a:accent1>
      <a:accent2>
        <a:srgbClr val="240E61"/>
      </a:accent2>
      <a:accent3>
        <a:srgbClr val="FDAA63"/>
      </a:accent3>
      <a:accent4>
        <a:srgbClr val="5971DF"/>
      </a:accent4>
      <a:accent5>
        <a:srgbClr val="CEFF8C"/>
      </a:accent5>
      <a:accent6>
        <a:srgbClr val="E56954"/>
      </a:accent6>
      <a:hlink>
        <a:srgbClr val="5971DF"/>
      </a:hlink>
      <a:folHlink>
        <a:srgbClr val="8030A7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4" id="{3884BF49-304F-423A-BA23-1FFF86D49982}" vid="{2FBB9D21-5308-470C-B369-A185CC48AB16}"/>
    </a:ext>
  </a:extLst>
</a:theme>
</file>

<file path=ppt/theme/theme5.xml><?xml version="1.0" encoding="utf-8"?>
<a:theme xmlns:a="http://schemas.openxmlformats.org/drawingml/2006/main" name="3_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7BDCCA39956E0F4383DE613E205C8476" ma:contentTypeVersion="19" ma:contentTypeDescription="Luo uusi asiakirja." ma:contentTypeScope="" ma:versionID="a0e7a9d33ef170f88ffd55d6598549bf">
  <xsd:schema xmlns:xsd="http://www.w3.org/2001/XMLSchema" xmlns:xs="http://www.w3.org/2001/XMLSchema" xmlns:p="http://schemas.microsoft.com/office/2006/metadata/properties" xmlns:ns2="4a0fd3cd-7add-4d4c-9183-e8abd3b11912" xmlns:ns3="1e428805-83ce-4f51-87a8-ec65c43d82a7" targetNamespace="http://schemas.microsoft.com/office/2006/metadata/properties" ma:root="true" ma:fieldsID="3a82b4fe0139114e85ca68e924f474af" ns2:_="" ns3:_="">
    <xsd:import namespace="4a0fd3cd-7add-4d4c-9183-e8abd3b11912"/>
    <xsd:import namespace="1e428805-83ce-4f51-87a8-ec65c43d82a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0fd3cd-7add-4d4c-9183-e8abd3b119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Kuvien tunnisteet" ma:readOnly="false" ma:fieldId="{5cf76f15-5ced-4ddc-b409-7134ff3c332f}" ma:taxonomyMulti="true" ma:sspId="2ca23e9f-5bb7-45a7-a786-b66e23a87c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428805-83ce-4f51-87a8-ec65c43d82a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7ceb9e9-d589-4004-95b9-e1fda6debce6}" ma:internalName="TaxCatchAll" ma:showField="CatchAllData" ma:web="1e428805-83ce-4f51-87a8-ec65c43d82a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e428805-83ce-4f51-87a8-ec65c43d82a7" xsi:nil="true"/>
    <lcf76f155ced4ddcb4097134ff3c332f xmlns="4a0fd3cd-7add-4d4c-9183-e8abd3b11912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CA1BF32-2D46-4507-9740-E2853D087578}">
  <ds:schemaRefs>
    <ds:schemaRef ds:uri="1e428805-83ce-4f51-87a8-ec65c43d82a7"/>
    <ds:schemaRef ds:uri="4a0fd3cd-7add-4d4c-9183-e8abd3b1191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A2EAB4E-2532-4C7A-812D-4D587CE15166}">
  <ds:schemaRefs>
    <ds:schemaRef ds:uri="1e428805-83ce-4f51-87a8-ec65c43d82a7"/>
    <ds:schemaRef ds:uri="4a0fd3cd-7add-4d4c-9183-e8abd3b11912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FD998BB-D744-48C6-BF03-AD894A23976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1094</Words>
  <Application>Microsoft Office PowerPoint</Application>
  <PresentationFormat>Laajakuva</PresentationFormat>
  <Paragraphs>176</Paragraphs>
  <Slides>13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10</vt:i4>
      </vt:variant>
      <vt:variant>
        <vt:lpstr>Teema</vt:lpstr>
      </vt:variant>
      <vt:variant>
        <vt:i4>5</vt:i4>
      </vt:variant>
      <vt:variant>
        <vt:lpstr>Dian otsikot</vt:lpstr>
      </vt:variant>
      <vt:variant>
        <vt:i4>13</vt:i4>
      </vt:variant>
    </vt:vector>
  </HeadingPairs>
  <TitlesOfParts>
    <vt:vector size="28" baseType="lpstr">
      <vt:lpstr>Aptos</vt:lpstr>
      <vt:lpstr>Aptos Display</vt:lpstr>
      <vt:lpstr>Arial</vt:lpstr>
      <vt:lpstr>Calibri</vt:lpstr>
      <vt:lpstr>Calibri Light</vt:lpstr>
      <vt:lpstr>Corbel</vt:lpstr>
      <vt:lpstr>Rockwell</vt:lpstr>
      <vt:lpstr>Sitka Text</vt:lpstr>
      <vt:lpstr>System Font Regular</vt:lpstr>
      <vt:lpstr>Wingdings</vt:lpstr>
      <vt:lpstr>Office-teema</vt:lpstr>
      <vt:lpstr>1_Office-teema</vt:lpstr>
      <vt:lpstr>2_Office-teema</vt:lpstr>
      <vt:lpstr>Kuopio Office-teema</vt:lpstr>
      <vt:lpstr>3_Office-teema</vt:lpstr>
      <vt:lpstr>TYKO-VIIKKO = Työelämä- ja korkeakouluviikko  info 20.1.2026</vt:lpstr>
      <vt:lpstr>Miksi järjestämme TYKO-viikon?</vt:lpstr>
      <vt:lpstr>TYKO-viikko Viikko 16 (13.-17.4.2026)  </vt:lpstr>
      <vt:lpstr>Työelämäviikko 2026 (1. Opintovuosi)</vt:lpstr>
      <vt:lpstr>Ensimmäisen  vuoden opiskelija osallistuu työelämäviikkoon ja tutustuu työelämään </vt:lpstr>
      <vt:lpstr>Ohjeistus työpaikan hakuun</vt:lpstr>
      <vt:lpstr>Ohjeistus työpaikan hakuun</vt:lpstr>
      <vt:lpstr>Tarjolla olevat ohjatut työelämään tutustumiskohteet</vt:lpstr>
      <vt:lpstr>Nyt työpaikkaa hakemaan!</vt:lpstr>
      <vt:lpstr>PowerPoint-esitys</vt:lpstr>
      <vt:lpstr>Palautteita viime kevään TET-viikolta </vt:lpstr>
      <vt:lpstr>Palautteita viime kevään TET-viikolta </vt:lpstr>
      <vt:lpstr>Tietoa työelämäviikosta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TYKO-VIIKKO  info 3.12.2024</dc:title>
  <dc:creator>Karjalainen Tiina Tuulikki</dc:creator>
  <cp:lastModifiedBy>Karjalainen Tiina Tuulikki</cp:lastModifiedBy>
  <cp:revision>3</cp:revision>
  <dcterms:created xsi:type="dcterms:W3CDTF">2024-11-24T12:32:52Z</dcterms:created>
  <dcterms:modified xsi:type="dcterms:W3CDTF">2026-01-20T07:24:31Z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0x0101007BDCCA39956E0F4383DE613E205C8476</vt:lpwstr>
  </property>
  <property fmtid="{D5CDD505-2E9C-101B-9397-08002B2CF9AE}" pid="3" name="MediaServiceImageTags">
    <vt:lpwstr/>
  </property>
</Properties>
</file>