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8" r:id="rId5"/>
  </p:sldMasterIdLst>
  <p:sldIdLst>
    <p:sldId id="436" r:id="rId6"/>
    <p:sldId id="414" r:id="rId7"/>
    <p:sldId id="415" r:id="rId8"/>
    <p:sldId id="453" r:id="rId9"/>
    <p:sldId id="257" r:id="rId10"/>
    <p:sldId id="428" r:id="rId11"/>
    <p:sldId id="417" r:id="rId12"/>
    <p:sldId id="439" r:id="rId13"/>
    <p:sldId id="442" r:id="rId14"/>
    <p:sldId id="443" r:id="rId15"/>
    <p:sldId id="447" r:id="rId16"/>
    <p:sldId id="407" r:id="rId17"/>
    <p:sldId id="449" r:id="rId18"/>
    <p:sldId id="452" r:id="rId19"/>
    <p:sldId id="448" r:id="rId2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7D396C-218B-D258-3651-C022A1446E4F}" v="70" dt="2026-03-09T09:38:34.9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E8D0B7-BD76-7576-6611-CD2ACADCF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9DADB2C-4C63-1694-3458-1ADF6A91D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4E5783-483B-2B60-6131-A3A358D7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D41B8E1-DC54-5C83-7F44-50E13A21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4377F2-4740-19E9-DA5F-311CAA05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96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04530E-8930-79AF-EC12-7F6665EDC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BA4CC06-92C0-9A85-2529-23B4B5D24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75320B2-7B2C-1DBD-53AF-F3941242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37A8BC7-3032-C8FD-1314-A72A941C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AD2645E-E8EB-5B45-E695-242F5522A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530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94AC859-F1CE-8F9C-1C14-3B0914A0E0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FFFC539-5F0E-DF11-B426-EB48CA19F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40953C-2234-E557-018D-D453EDAE9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2A0325B-2DE7-A415-EE03-5D2ADED3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697282-62A4-049D-E52D-FB5A86E61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6301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2395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7348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4391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3979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0317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3292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58019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413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8916CC-3BD7-55D9-BA3B-4D2E12AF0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5D6C07-25E0-D214-A924-2E524D8F7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036C87-1671-95AB-FBCE-419898BA7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335F69-85EF-A69A-6B3F-CE3923958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C7501C-A0BE-5014-49C8-6208DDE9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9856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8454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903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1081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7413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4794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237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A9527D-65A3-7761-CE81-732159ACA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E12BE6D-ED47-7382-370D-FDF1BDCBC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4D2E8B2-2542-9867-1AD8-F833D749D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1F7D27-808F-FB25-21AB-FFCAA3F6A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2AA29B-23F2-E85D-2368-91460DDC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6522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7EAD40-EE7B-8657-E4F0-F82D6E9DC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A46D41-1F54-A456-4B3E-59F453908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26408E7-F94D-02E5-6A7F-E3454D59B7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BAB5688-FD07-AA49-8E8E-8A099767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76A07C0-B61E-6C5C-44DE-694267487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2A586D2-ECF5-B33F-8953-DC4EFC42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46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738685-D95D-9BD5-4E73-CB7211662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BFFF4A-592D-0FCB-E3D5-9F6187270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852BC45-FAEA-FCEE-C294-39893525E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B000262-7956-9290-FA9D-72F7C41C1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8A91BC6-771A-633A-0847-0C2AEF8DF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F597018-0EC3-E359-FC44-A968DC9A9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4C17C61-71D4-CF16-E428-52CCB3DC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449494F-4610-F902-7E73-AC0A81B7F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6506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AE99A7-1FA4-3079-2CF8-89056183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B3C14CD-FF7B-8B05-BCAD-BC399C88D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BA70A87-8A4A-DC69-20E2-A1FFDC449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B4121F6-9CF4-71C1-C004-FD8A7BDD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800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F362B6F-1381-AE41-ABE4-EBC1761B2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00249B7-7802-D93C-B98D-8832C2011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902F612-7D15-F463-C2CE-85570E95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12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7E1CFE-EF74-8066-35ED-9D282BB72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C1A7B5-4FBC-EF14-C102-37EBC087C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84ECAA8-ED68-6608-BEA9-21AADD3AF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0BF03FE-E820-204E-7B19-6EF325A1A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C38A5D1-1DE1-4491-C87A-9ED5E4DF8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4F8B8B7-26FC-2D55-C907-8F1EFF534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59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01B9A3-CA3D-E943-69BD-725DD0796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0122E30-C494-E193-6B1C-8B103E0AD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6AA4163-4400-8C9D-B129-30EA39072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7A08A36-6526-50BF-31CD-98E840B69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B31D4D-8229-AFA0-A3D4-881AF6B8A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DE97510-E0DA-C85C-3DBB-5E3FA77E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4924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C995FEA-8EA5-934F-49E0-F8622102C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996A558-B954-474F-309A-08739EA98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787B62-BEA0-4724-8514-B187A3951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73A66-9C08-46F2-A0C9-4F5815E92CB4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F137069-C9EF-81BE-AD5A-28A3CAF69D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0DAF80C-DCE4-5E05-0B2F-A35EC1FB91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178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D238928-F8D3-41F5-9C31-E23DABE28A2D}" type="datetimeFigureOut">
              <a:rPr lang="fi-FI" smtClean="0"/>
              <a:t>9.3.2026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504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haelukioon.fi/web/opiskelijalle/tyko-viikko/tyoelamaviikko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A7B7C1-60B5-7489-49C1-368C807ED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75127448-9BA9-04E0-613F-CE7DBF0E5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0407859-B61D-534F-5C26-13BB493EC1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224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ACA488D6-FDD9-C948-EC7B-82936853D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95D6D9A-1E53-258C-7379-63677E7EB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4000" b="1" dirty="0"/>
              <a:t>Ryhmänohjaus 12.3.2026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8471BC1-47B7-40A0-6D15-ACC0C66D3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403" y="4629234"/>
            <a:ext cx="3445766" cy="1485319"/>
          </a:xfrm>
          <a:noFill/>
        </p:spPr>
        <p:txBody>
          <a:bodyPr>
            <a:normAutofit lnSpcReduction="10000"/>
          </a:bodyPr>
          <a:lstStyle/>
          <a:p>
            <a:pPr algn="l"/>
            <a:r>
              <a:rPr lang="fi-FI" dirty="0">
                <a:solidFill>
                  <a:srgbClr val="00B050"/>
                </a:solidFill>
              </a:rPr>
              <a:t>Tarkistetaan työpaikkojen haun tilanne TYKO-viikolle</a:t>
            </a:r>
          </a:p>
          <a:p>
            <a:pPr algn="l"/>
            <a:r>
              <a:rPr lang="fi-FI" dirty="0">
                <a:solidFill>
                  <a:srgbClr val="00B050"/>
                </a:solidFill>
              </a:rPr>
              <a:t>Ruokailuihin ilmoittautuminen</a:t>
            </a:r>
          </a:p>
        </p:txBody>
      </p:sp>
    </p:spTree>
    <p:extLst>
      <p:ext uri="{BB962C8B-B14F-4D97-AF65-F5344CB8AC3E}">
        <p14:creationId xmlns:p14="http://schemas.microsoft.com/office/powerpoint/2010/main" val="3424386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83DCB1-02B6-25EF-1F2A-44B1B6EB6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9503"/>
            <a:ext cx="12192000" cy="4938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A69132C0-E18A-B777-5634-FE75DA01BAFF}"/>
              </a:ext>
            </a:extLst>
          </p:cNvPr>
          <p:cNvSpPr/>
          <p:nvPr/>
        </p:nvSpPr>
        <p:spPr>
          <a:xfrm>
            <a:off x="2375" y="3106313"/>
            <a:ext cx="2028841" cy="16982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ea typeface="Calibri"/>
                <a:cs typeface="Calibri"/>
              </a:rPr>
              <a:t>Valitse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kummassa</a:t>
            </a:r>
            <a:r>
              <a:rPr lang="en-US">
                <a:ea typeface="Calibri"/>
                <a:cs typeface="Calibri"/>
              </a:rPr>
              <a:t> olet</a:t>
            </a:r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A5E77E9-228B-F9FA-92FA-D1F7FCBCEE43}"/>
              </a:ext>
            </a:extLst>
          </p:cNvPr>
          <p:cNvSpPr/>
          <p:nvPr/>
        </p:nvSpPr>
        <p:spPr>
          <a:xfrm>
            <a:off x="2381051" y="4208124"/>
            <a:ext cx="2945300" cy="1698254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ea typeface="Calibri"/>
                <a:cs typeface="Calibri"/>
              </a:rPr>
              <a:t>Valinnan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jälkeen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tallenna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valintasi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1988927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F5171D-7C49-242A-0B70-4EF3B4E7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>
                <a:ea typeface="Calibri Light"/>
                <a:cs typeface="Calibri Light"/>
              </a:rPr>
              <a:t>TYKO-VIIKON OHJELMA</a:t>
            </a:r>
            <a:endParaRPr lang="en-US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F72A4-E491-0752-9A96-8B8F40BF0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872899"/>
            <a:ext cx="5005377" cy="332066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000" b="1" dirty="0" err="1">
                <a:ea typeface="Calibri"/>
                <a:cs typeface="Calibri"/>
              </a:rPr>
              <a:t>Maanantai</a:t>
            </a:r>
            <a:r>
              <a:rPr lang="en-US" sz="2000" b="1" dirty="0">
                <a:ea typeface="Calibri"/>
                <a:cs typeface="Calibri"/>
              </a:rPr>
              <a:t> –</a:t>
            </a:r>
            <a:r>
              <a:rPr lang="en-US" sz="2000" b="1" dirty="0" err="1">
                <a:ea typeface="Calibri"/>
                <a:cs typeface="Calibri"/>
              </a:rPr>
              <a:t>tiistai</a:t>
            </a:r>
            <a:endParaRPr lang="en-US" sz="2000" b="1" dirty="0">
              <a:ea typeface="Calibri"/>
              <a:cs typeface="Calibri"/>
            </a:endParaRPr>
          </a:p>
          <a:p>
            <a:r>
              <a:rPr lang="en-US" sz="2000" dirty="0" err="1">
                <a:ea typeface="Calibri"/>
                <a:cs typeface="Calibri"/>
              </a:rPr>
              <a:t>Työelämään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tutustuminen</a:t>
            </a:r>
            <a:r>
              <a:rPr lang="en-US" sz="2000" dirty="0">
                <a:ea typeface="Calibri"/>
                <a:cs typeface="Calibri"/>
              </a:rPr>
              <a:t> </a:t>
            </a:r>
            <a:r>
              <a:rPr lang="en-US" sz="2000" dirty="0" err="1">
                <a:ea typeface="Calibri"/>
                <a:cs typeface="Calibri"/>
              </a:rPr>
              <a:t>joko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itse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valitulla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työpaikalla</a:t>
            </a:r>
            <a:r>
              <a:rPr lang="en-US" sz="2000" dirty="0">
                <a:ea typeface="Calibri"/>
                <a:cs typeface="Calibri"/>
              </a:rPr>
              <a:t> tai </a:t>
            </a:r>
            <a:r>
              <a:rPr lang="en-US" sz="2000" dirty="0" err="1">
                <a:ea typeface="Calibri"/>
                <a:cs typeface="Calibri"/>
              </a:rPr>
              <a:t>ohjatussa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toteutuksessa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 b="1" dirty="0" err="1">
                <a:ea typeface="Calibri"/>
                <a:cs typeface="Calibri"/>
              </a:rPr>
              <a:t>Keskiviikko</a:t>
            </a:r>
            <a:endParaRPr lang="en-US" sz="2000" dirty="0">
              <a:ea typeface="Calibri"/>
              <a:cs typeface="Calibri"/>
            </a:endParaRPr>
          </a:p>
          <a:p>
            <a:r>
              <a:rPr lang="en-US" sz="2000" dirty="0" err="1">
                <a:ea typeface="Calibri"/>
                <a:cs typeface="Calibri"/>
              </a:rPr>
              <a:t>Työelämätaitopäivä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omalla</a:t>
            </a:r>
            <a:r>
              <a:rPr lang="en-US" sz="2000" dirty="0">
                <a:ea typeface="Calibri"/>
                <a:cs typeface="Calibri"/>
              </a:rPr>
              <a:t> lukiolla</a:t>
            </a:r>
          </a:p>
          <a:p>
            <a:pPr marL="0" indent="0">
              <a:buNone/>
            </a:pPr>
            <a:r>
              <a:rPr lang="en-US" sz="2000" b="1" dirty="0" err="1">
                <a:ea typeface="Calibri"/>
                <a:cs typeface="Calibri"/>
              </a:rPr>
              <a:t>Torstai</a:t>
            </a:r>
            <a:r>
              <a:rPr lang="en-US" sz="2000" b="1" dirty="0">
                <a:ea typeface="Calibri"/>
                <a:cs typeface="Calibri"/>
              </a:rPr>
              <a:t> – </a:t>
            </a:r>
            <a:r>
              <a:rPr lang="en-US" sz="2000" b="1" dirty="0" err="1">
                <a:ea typeface="Calibri"/>
                <a:cs typeface="Calibri"/>
              </a:rPr>
              <a:t>perjantai</a:t>
            </a:r>
            <a:endParaRPr lang="en-US" sz="2000" b="1" dirty="0">
              <a:ea typeface="Calibri"/>
              <a:cs typeface="Calibri"/>
            </a:endParaRPr>
          </a:p>
          <a:p>
            <a:r>
              <a:rPr lang="en-US" sz="2000" dirty="0" err="1">
                <a:ea typeface="Calibri"/>
                <a:cs typeface="Calibri"/>
              </a:rPr>
              <a:t>Innovaatiopäivät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omalla</a:t>
            </a:r>
            <a:r>
              <a:rPr lang="en-US" sz="2000" dirty="0">
                <a:ea typeface="Calibri"/>
                <a:cs typeface="Calibri"/>
              </a:rPr>
              <a:t> lukiolla</a:t>
            </a:r>
          </a:p>
          <a:p>
            <a:endParaRPr lang="en-US" sz="2000" dirty="0">
              <a:ea typeface="Calibri"/>
              <a:cs typeface="Calibri"/>
            </a:endParaRPr>
          </a:p>
          <a:p>
            <a:r>
              <a:rPr lang="en-US" sz="2000" dirty="0" err="1">
                <a:ea typeface="Calibri"/>
                <a:cs typeface="Calibri"/>
              </a:rPr>
              <a:t>Viikon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ohjelma</a:t>
            </a:r>
            <a:r>
              <a:rPr lang="en-US" sz="2000" dirty="0">
                <a:ea typeface="Calibri"/>
                <a:cs typeface="Calibri"/>
              </a:rPr>
              <a:t> -&gt;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B9A3D90-FE83-4DD6-DD17-31EAE32A9B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785" r="1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23211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0182F1-C08F-A8E3-3FAF-3E1D9921B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01"/>
            <a:ext cx="10515600" cy="1325563"/>
          </a:xfrm>
        </p:spPr>
        <p:txBody>
          <a:bodyPr/>
          <a:lstStyle/>
          <a:p>
            <a:r>
              <a:rPr lang="fi-FI"/>
              <a:t>Työelämäviikko 2026 </a:t>
            </a:r>
            <a:r>
              <a:rPr lang="fi-FI" sz="2000"/>
              <a:t>(1. Opintovuosi)</a:t>
            </a:r>
          </a:p>
        </p:txBody>
      </p:sp>
      <p:graphicFrame>
        <p:nvGraphicFramePr>
          <p:cNvPr id="4" name="Taulukko 4">
            <a:extLst>
              <a:ext uri="{FF2B5EF4-FFF2-40B4-BE49-F238E27FC236}">
                <a16:creationId xmlns:a16="http://schemas.microsoft.com/office/drawing/2014/main" id="{C9EB0C1A-2B09-CAF6-3A97-0A86EB6DB3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0527" y="1072816"/>
          <a:ext cx="11357264" cy="5696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662862058"/>
                    </a:ext>
                  </a:extLst>
                </a:gridCol>
                <a:gridCol w="2697722">
                  <a:extLst>
                    <a:ext uri="{9D8B030D-6E8A-4147-A177-3AD203B41FA5}">
                      <a16:colId xmlns:a16="http://schemas.microsoft.com/office/drawing/2014/main" val="3286296242"/>
                    </a:ext>
                  </a:extLst>
                </a:gridCol>
                <a:gridCol w="2604052">
                  <a:extLst>
                    <a:ext uri="{9D8B030D-6E8A-4147-A177-3AD203B41FA5}">
                      <a16:colId xmlns:a16="http://schemas.microsoft.com/office/drawing/2014/main" val="222260524"/>
                    </a:ext>
                  </a:extLst>
                </a:gridCol>
                <a:gridCol w="2175127">
                  <a:extLst>
                    <a:ext uri="{9D8B030D-6E8A-4147-A177-3AD203B41FA5}">
                      <a16:colId xmlns:a16="http://schemas.microsoft.com/office/drawing/2014/main" val="524283603"/>
                    </a:ext>
                  </a:extLst>
                </a:gridCol>
                <a:gridCol w="1914944">
                  <a:extLst>
                    <a:ext uri="{9D8B030D-6E8A-4147-A177-3AD203B41FA5}">
                      <a16:colId xmlns:a16="http://schemas.microsoft.com/office/drawing/2014/main" val="358656568"/>
                    </a:ext>
                  </a:extLst>
                </a:gridCol>
                <a:gridCol w="1757139">
                  <a:extLst>
                    <a:ext uri="{9D8B030D-6E8A-4147-A177-3AD203B41FA5}">
                      <a16:colId xmlns:a16="http://schemas.microsoft.com/office/drawing/2014/main" val="1878570012"/>
                    </a:ext>
                  </a:extLst>
                </a:gridCol>
              </a:tblGrid>
              <a:tr h="1002659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Ma 13.4.</a:t>
                      </a:r>
                    </a:p>
                    <a:p>
                      <a:endParaRPr lang="fi-FI" sz="1300"/>
                    </a:p>
                    <a:p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TYÖELÄMÄÄN TUTUSTUMINEN </a:t>
                      </a:r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Ti 14.4.</a:t>
                      </a:r>
                    </a:p>
                    <a:p>
                      <a:endParaRPr lang="fi-FI" sz="1300"/>
                    </a:p>
                    <a:p>
                      <a:r>
                        <a:rPr lang="fi-FI" sz="1300"/>
                        <a:t>TYÖELÄMÄÄN TUTUSTUMINEN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Ke 15.4.</a:t>
                      </a:r>
                    </a:p>
                    <a:p>
                      <a:endParaRPr lang="fi-FI" sz="1300"/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TYÖELÄMÄTAIDOT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OMALLA LUKIOLLA</a:t>
                      </a:r>
                    </a:p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To 16.4.</a:t>
                      </a:r>
                    </a:p>
                    <a:p>
                      <a:endParaRPr lang="fi-FI" sz="1300"/>
                    </a:p>
                    <a:p>
                      <a:r>
                        <a:rPr lang="fi-FI" sz="1300"/>
                        <a:t>INNOVAATIOPÄIVÄ OMALLA LUKIOLLA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Pe 17.4.</a:t>
                      </a:r>
                    </a:p>
                    <a:p>
                      <a:endParaRPr lang="fi-FI" sz="1300"/>
                    </a:p>
                    <a:p>
                      <a:r>
                        <a:rPr lang="fi-FI" sz="1300"/>
                        <a:t>INNOVAATIOPÄIVÄ OMALLA LUKIOLLA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821218"/>
                  </a:ext>
                </a:extLst>
              </a:tr>
              <a:tr h="2228850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Itse hankittu työpaikka/ Lukion </a:t>
                      </a:r>
                      <a:r>
                        <a:rPr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järjestämäohjattu</a:t>
                      </a: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toteutus</a:t>
                      </a:r>
                      <a:endParaRPr lang="fi-FI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klo 9.00 – </a:t>
                      </a:r>
                      <a:r>
                        <a:rPr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14.30</a:t>
                      </a:r>
                      <a:endParaRPr kumimoji="0" lang="fi-FI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300" b="1"/>
                        <a:t>Itse hankittu työpaikka/ Lukion järjestämä ohjattu </a:t>
                      </a:r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toteutus</a:t>
                      </a:r>
                      <a:endParaRPr lang="en-US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klo 9.00 – 14.30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300" b="1">
                          <a:solidFill>
                            <a:srgbClr val="FF0000"/>
                          </a:solidFill>
                        </a:rPr>
                        <a:t> </a:t>
                      </a:r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/>
                        <a:t>Klo 9.00 – 15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ptos"/>
                        <a:buChar char="•"/>
                      </a:pPr>
                      <a:r>
                        <a:rPr lang="fi-FI" sz="1200" b="0" i="0" u="none" strike="noStrike" noProof="0">
                          <a:latin typeface="Aptos"/>
                        </a:rPr>
                        <a:t>TET-purku 9 – 9.45: kokemuksia työelämään tutustumisesta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ptos"/>
                        <a:buChar char="•"/>
                      </a:pPr>
                      <a:r>
                        <a:rPr lang="fi-FI" sz="1200" b="0" i="0" u="none" strike="noStrike" noProof="0">
                          <a:latin typeface="Aptos"/>
                        </a:rPr>
                        <a:t>10.00 NYT-terveiset </a:t>
                      </a:r>
                      <a:r>
                        <a:rPr lang="fi-FI" sz="1200" b="0" i="0" u="none" strike="noStrike" noProof="0" err="1">
                          <a:latin typeface="Aptos"/>
                        </a:rPr>
                        <a:t>NYT:in</a:t>
                      </a:r>
                      <a:r>
                        <a:rPr lang="fi-FI" sz="1200" b="0" i="0" u="none" strike="noStrike" noProof="0">
                          <a:latin typeface="Aptos"/>
                        </a:rPr>
                        <a:t> edustajat Jere Ronkainen ja Riikka </a:t>
                      </a:r>
                      <a:endParaRPr lang="fi-FI"/>
                    </a:p>
                    <a:p>
                      <a:pPr lvl="0">
                        <a:buNone/>
                      </a:pPr>
                      <a:endParaRPr lang="fi-FI" sz="1300"/>
                    </a:p>
                    <a:p>
                      <a:r>
                        <a:rPr lang="fi-FI" sz="1300"/>
                        <a:t>Työelämätaidot-tehtäväpaketti</a:t>
                      </a:r>
                    </a:p>
                    <a:p>
                      <a:pPr lvl="0">
                        <a:buNone/>
                      </a:pPr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Aloitus </a:t>
                      </a:r>
                      <a:r>
                        <a:rPr lang="fi-FI" sz="1300" b="1" i="0" u="none" strike="noStrike" noProof="0">
                          <a:solidFill>
                            <a:schemeClr val="tx1"/>
                          </a:solidFill>
                          <a:latin typeface="Aptos"/>
                        </a:rPr>
                        <a:t>klo 9</a:t>
                      </a:r>
                      <a:endParaRPr lang="fi-FI" sz="1300" b="1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/>
                        <a:t>Innostuspuhe NYT-lähettiläs klo 9 – 9.20</a:t>
                      </a:r>
                    </a:p>
                    <a:p>
                      <a:pPr lvl="0">
                        <a:buNone/>
                      </a:pPr>
                      <a:endParaRPr lang="fi-FI" sz="1300" b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/>
                        <a:t>Innovaatioleirin aloitus</a:t>
                      </a:r>
                      <a:r>
                        <a:rPr lang="fi-FI" sz="1300" b="0">
                          <a:solidFill>
                            <a:srgbClr val="FF0000"/>
                          </a:solidFill>
                        </a:rPr>
                        <a:t> +</a:t>
                      </a:r>
                      <a:r>
                        <a:rPr lang="fi-FI" sz="1300" b="0"/>
                        <a:t> </a:t>
                      </a:r>
                      <a:r>
                        <a:rPr lang="fi-FI" sz="1300" b="0" err="1"/>
                        <a:t>tiimiytyminen</a:t>
                      </a:r>
                      <a:r>
                        <a:rPr lang="fi-FI" sz="1300" b="0"/>
                        <a:t>, haasteen valinta; </a:t>
                      </a:r>
                      <a:r>
                        <a:rPr lang="fi-FI" sz="1300" b="0" err="1"/>
                        <a:t>yTiimi</a:t>
                      </a:r>
                      <a:endParaRPr lang="fi-FI" sz="13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Aloitus klo 9.00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Innostuspuhe: Matti Laitinen 20 – 30 min</a:t>
                      </a:r>
                      <a:endParaRPr lang="fi-FI" b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/>
                        <a:t>Ratkaisun tiivistäminen, </a:t>
                      </a:r>
                      <a:r>
                        <a:rPr lang="fi-FI" sz="1300" b="0" err="1"/>
                        <a:t>pitchauksen</a:t>
                      </a:r>
                      <a:r>
                        <a:rPr lang="fi-FI" sz="1300" b="0"/>
                        <a:t> valmistelu ja </a:t>
                      </a:r>
                      <a:r>
                        <a:rPr lang="fi-FI" sz="1300" b="0" err="1"/>
                        <a:t>pitchaukset</a:t>
                      </a:r>
                      <a:endParaRPr lang="fi-FI" sz="13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298891"/>
                  </a:ext>
                </a:extLst>
              </a:tr>
              <a:tr h="463916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kunkin toteutuksen oman ohjelman mukaisesti</a:t>
                      </a:r>
                      <a:endParaRPr lang="fi-FI" sz="13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kunkin toteutuksen oman ohjelman mukaisesti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noin klo 11.15 - 12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905368"/>
                  </a:ext>
                </a:extLst>
              </a:tr>
              <a:tr h="730805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Lopetus klo 14.20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/>
                        <a:t>Haasteen työstöä</a:t>
                      </a:r>
                    </a:p>
                    <a:p>
                      <a:r>
                        <a:rPr lang="fi-FI" sz="1300" b="1"/>
                        <a:t>Klo 15 saakka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/>
                        <a:t>Palkitsemiset, loppukyselyt</a:t>
                      </a:r>
                    </a:p>
                    <a:p>
                      <a:r>
                        <a:rPr lang="fi-FI" sz="1300" b="1"/>
                        <a:t>Päätös klo 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625116"/>
                  </a:ext>
                </a:extLst>
              </a:tr>
              <a:tr h="1167275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Moodle-tehtävät päivän aikana</a:t>
                      </a:r>
                    </a:p>
                    <a:p>
                      <a:endParaRPr lang="fi-FI" sz="1300"/>
                    </a:p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Moodle-tehtävät päivän aikana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826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937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33E3-D5C2-8546-6A09-3E552216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Calibri Light"/>
                <a:cs typeface="Calibri Light"/>
              </a:rPr>
              <a:t>Ruokailut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ohjatuissa</a:t>
            </a:r>
            <a:r>
              <a:rPr lang="en-US" dirty="0">
                <a:ea typeface="Calibri Light"/>
                <a:cs typeface="Calibri Light"/>
              </a:rPr>
              <a:t> TET-</a:t>
            </a:r>
            <a:r>
              <a:rPr lang="en-US" dirty="0" err="1">
                <a:ea typeface="Calibri Light"/>
                <a:cs typeface="Calibri Light"/>
              </a:rPr>
              <a:t>toteutuksissa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672FA-6631-750D-B4D8-A5D50EA59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3200" b="1">
                <a:highlight>
                  <a:srgbClr val="FFFFFF"/>
                </a:highlight>
                <a:latin typeface="Aptos"/>
              </a:rPr>
              <a:t>Mondi </a:t>
            </a:r>
            <a:r>
              <a:rPr lang="fi-FI" sz="3200">
                <a:highlight>
                  <a:srgbClr val="FFFFFF"/>
                </a:highlight>
                <a:latin typeface="Aptos"/>
              </a:rPr>
              <a:t>– ruokailut Lumitilla ja Mondin tehtaalla</a:t>
            </a:r>
            <a:endParaRPr lang="en-US" sz="3200">
              <a:highlight>
                <a:srgbClr val="FFFFFF"/>
              </a:highlight>
              <a:latin typeface="Aptos"/>
            </a:endParaRPr>
          </a:p>
          <a:p>
            <a:r>
              <a:rPr lang="fi-FI" sz="3200" b="1">
                <a:highlight>
                  <a:srgbClr val="FFFFFF"/>
                </a:highlight>
                <a:latin typeface="Aptos"/>
              </a:rPr>
              <a:t>Mobie</a:t>
            </a:r>
            <a:r>
              <a:rPr lang="fi-FI" sz="3200">
                <a:highlight>
                  <a:srgbClr val="FFFFFF"/>
                </a:highlight>
                <a:latin typeface="Aptos"/>
              </a:rPr>
              <a:t> – ruokailut Lounasravintola Pranzeria Sorrentossa</a:t>
            </a:r>
            <a:endParaRPr lang="en-US" sz="3200">
              <a:highlight>
                <a:srgbClr val="FFFFFF"/>
              </a:highlight>
              <a:latin typeface="Aptos"/>
            </a:endParaRPr>
          </a:p>
          <a:p>
            <a:r>
              <a:rPr lang="fi-FI" sz="3200" b="1">
                <a:highlight>
                  <a:srgbClr val="FFFFFF"/>
                </a:highlight>
                <a:latin typeface="Aptos"/>
              </a:rPr>
              <a:t>Hyvinvointialue </a:t>
            </a:r>
            <a:r>
              <a:rPr lang="fi-FI" sz="3200">
                <a:highlight>
                  <a:srgbClr val="FFFFFF"/>
                </a:highlight>
                <a:latin typeface="Aptos"/>
              </a:rPr>
              <a:t>– ruokailut Klassikalla</a:t>
            </a:r>
            <a:endParaRPr lang="en-US" sz="3200">
              <a:highlight>
                <a:srgbClr val="FFFFFF"/>
              </a:highlight>
              <a:latin typeface="Aptos"/>
            </a:endParaRPr>
          </a:p>
          <a:p>
            <a:r>
              <a:rPr lang="fi-FI" sz="3200" b="1">
                <a:highlight>
                  <a:srgbClr val="FFFFFF"/>
                </a:highlight>
                <a:latin typeface="Aptos"/>
              </a:rPr>
              <a:t>Karjalan Lennosto</a:t>
            </a:r>
            <a:r>
              <a:rPr lang="fi-FI" sz="3200">
                <a:highlight>
                  <a:srgbClr val="FFFFFF"/>
                </a:highlight>
                <a:latin typeface="Aptos"/>
              </a:rPr>
              <a:t> – ruokailut Kallaveden lukiolla</a:t>
            </a:r>
            <a:endParaRPr lang="en-US" sz="3200">
              <a:highlight>
                <a:srgbClr val="FFFFFF"/>
              </a:highlight>
              <a:latin typeface="Aptos"/>
            </a:endParaRPr>
          </a:p>
          <a:p>
            <a:r>
              <a:rPr lang="fi-FI" sz="3200" b="1">
                <a:highlight>
                  <a:srgbClr val="FFFFFF"/>
                </a:highlight>
                <a:latin typeface="Aptos"/>
              </a:rPr>
              <a:t>Urheilujärjestöt</a:t>
            </a:r>
            <a:r>
              <a:rPr lang="fi-FI" sz="3200">
                <a:highlight>
                  <a:srgbClr val="FFFFFF"/>
                </a:highlight>
                <a:latin typeface="Aptos"/>
              </a:rPr>
              <a:t> – ruokailut Klassikalla</a:t>
            </a:r>
            <a:endParaRPr lang="en-US" sz="3200">
              <a:highlight>
                <a:srgbClr val="FFFFFF"/>
              </a:highlight>
              <a:latin typeface="Aptos"/>
            </a:endParaRPr>
          </a:p>
          <a:p>
            <a:r>
              <a:rPr lang="fi-FI" sz="3200" b="1">
                <a:highlight>
                  <a:srgbClr val="FFFFFF"/>
                </a:highlight>
                <a:latin typeface="Aptos"/>
              </a:rPr>
              <a:t>Euroopan komission käännösosasto</a:t>
            </a:r>
            <a:r>
              <a:rPr lang="fi-FI" sz="3200">
                <a:highlight>
                  <a:srgbClr val="FFFFFF"/>
                </a:highlight>
                <a:latin typeface="Aptos"/>
              </a:rPr>
              <a:t> – ruokailut Lumitilla</a:t>
            </a:r>
            <a:endParaRPr lang="en-US" sz="3200">
              <a:highlight>
                <a:srgbClr val="FFFFFF"/>
              </a:highlight>
              <a:latin typeface="Aptos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3566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F7DEE0A-5361-1385-1930-151D2CB5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718" y="1153572"/>
            <a:ext cx="3665516" cy="4461163"/>
          </a:xfrm>
        </p:spPr>
        <p:txBody>
          <a:bodyPr>
            <a:normAutofit/>
          </a:bodyPr>
          <a:lstStyle/>
          <a:p>
            <a:r>
              <a:rPr lang="fi-FI" sz="4100" b="1">
                <a:solidFill>
                  <a:srgbClr val="FFFFFF"/>
                </a:solidFill>
              </a:rPr>
              <a:t>Ruokailukysely TYKO-viikolle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34503C-1468-1E75-CC71-D3084D7E5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9179" y="591344"/>
            <a:ext cx="7084620" cy="5585619"/>
          </a:xfrm>
        </p:spPr>
        <p:txBody>
          <a:bodyPr anchor="ctr">
            <a:normAutofit lnSpcReduction="10000"/>
          </a:bodyPr>
          <a:lstStyle/>
          <a:p>
            <a:pPr>
              <a:defRPr/>
            </a:pPr>
            <a:endParaRPr lang="fi-FI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OMA TYÖPAIKKA ma – ti: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jos haluat ruokailla omalla lukiolla, ilmoittaudut siihen </a:t>
            </a:r>
            <a:r>
              <a:rPr lang="fi-FI" sz="2400" b="1">
                <a:latin typeface="Calibri" panose="020F0502020204030204"/>
              </a:rPr>
              <a:t>ryhmänohjaajallesi nyt</a:t>
            </a: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Muussa tapauksessa hoidat ruokailusi noina päivinä itse (otat eväät tai käyt jossain syömässä omalla kustannuksella</a:t>
            </a:r>
            <a:r>
              <a:rPr lang="fi-FI" sz="2400">
                <a:latin typeface="Calibri" panose="020F0502020204030204"/>
              </a:rPr>
              <a:t>). Ruokailuaika klo 11 – 12.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OHJATTU TYÖELÄMÄÄN TUTUSTUMINEN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 – ti: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ruokailut järjestetään joko sillä lukiolla, missä TET järjestetään tai kyseisellä työpaikalla, </a:t>
            </a:r>
            <a:r>
              <a:rPr kumimoji="0" lang="fi-FI" sz="2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KYSin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tapauksessa </a:t>
            </a:r>
            <a:r>
              <a:rPr kumimoji="0" lang="fi-FI" sz="2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Klassikalla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ILMOITA, JOS SINULLA </a:t>
            </a:r>
            <a:r>
              <a:rPr lang="fi-FI" sz="2400" b="1">
                <a:latin typeface="Calibri" panose="020F0502020204030204"/>
              </a:rPr>
              <a:t>ON</a:t>
            </a: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JOKIN ERITYISRUOKAVALIO TAI ALLERGIA</a:t>
            </a:r>
            <a:r>
              <a:rPr lang="fi-FI" sz="2400" b="1">
                <a:latin typeface="Calibri" panose="020F0502020204030204"/>
              </a:rPr>
              <a:t> VASTAAMALLA WILMA-VIESTIIN, JONKA SAAT HUOMENNA Tiina Karjalaiselta.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lang="fi-FI" sz="2400">
                <a:ea typeface="Calibri"/>
                <a:cs typeface="Calibri"/>
              </a:rPr>
              <a:t>Kaikki ensimmäisen vuoden opiskelijat ovat omalla lukiollaan keskiviikkona, torstaina ja perjantaina – eli kukin ruokailee omalla lukiollaan.</a:t>
            </a:r>
            <a:endParaRPr lang="fi-FI" sz="2400" b="1" dirty="0">
              <a:ea typeface="Calibri"/>
              <a:cs typeface="Calibri"/>
            </a:endParaRPr>
          </a:p>
          <a:p>
            <a:endParaRPr lang="fi-FI" sz="24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08023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2E60F2-D6CD-6141-EEEC-449DC993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Lisää infoa TYÖELÄMÄVIIKOSTA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56DB1F-113C-4313-FBBD-80BA54D46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Löydät kaikki ryhmänohjauksissa käsitellyt tietopaketit Hae lukioon –sivuilta </a:t>
            </a:r>
            <a:r>
              <a:rPr lang="fi-FI" dirty="0">
                <a:hlinkClick r:id="rId2"/>
              </a:rPr>
              <a:t>Työelämäviikko - Hae lukioon</a:t>
            </a:r>
            <a:endParaRPr lang="fi-FI" dirty="0"/>
          </a:p>
          <a:p>
            <a:r>
              <a:rPr lang="fi-FI" dirty="0"/>
              <a:t>Huhtikuussa ennen TYKO-viikon alkua järjestämme ohjeistuksen </a:t>
            </a:r>
            <a:r>
              <a:rPr lang="fi-FI"/>
              <a:t>perjantaina 10.4. klo 11.30 kyseisen oppitunnin alussa. </a:t>
            </a:r>
            <a:endParaRPr lang="fi-FI">
              <a:ea typeface="Calibri"/>
              <a:cs typeface="Calibri"/>
            </a:endParaRPr>
          </a:p>
          <a:p>
            <a:r>
              <a:rPr lang="fi-FI" dirty="0"/>
              <a:t>Lue myös huolella kaikki TYKO-viikkoa koskevat Wilma-viestit.</a:t>
            </a:r>
            <a:endParaRPr lang="fi-FI" dirty="0">
              <a:ea typeface="Calibri"/>
              <a:cs typeface="Calibri"/>
            </a:endParaRPr>
          </a:p>
          <a:p>
            <a:r>
              <a:rPr lang="fi-FI">
                <a:ea typeface="Calibri" panose="020F0502020204030204"/>
                <a:cs typeface="Calibri" panose="020F0502020204030204"/>
              </a:rPr>
              <a:t>Myös huoltajat saavat tietoa TYKO-viikosta maaliskuun lopulla</a:t>
            </a:r>
            <a:endParaRPr lang="fi-FI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8661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B6A23B-0A40-365F-2E86-03FD8F17A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Onhan kaikilla TET-paikka?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7609AF-CD7A-23A0-E459-0B159ABC7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941"/>
            <a:ext cx="10515600" cy="473902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fi-FI" dirty="0"/>
          </a:p>
          <a:p>
            <a:pPr>
              <a:buFont typeface="Wingdings" panose="05000000000000000000" pitchFamily="2" charset="2"/>
              <a:buChar char="è"/>
            </a:pPr>
            <a:r>
              <a:rPr lang="fi-FI" dirty="0">
                <a:solidFill>
                  <a:srgbClr val="FF0000"/>
                </a:solidFill>
              </a:rPr>
              <a:t>Työpaikka tulee olla varmistettuna ja </a:t>
            </a:r>
            <a:r>
              <a:rPr lang="fi-FI" b="1" dirty="0">
                <a:solidFill>
                  <a:srgbClr val="FF0000"/>
                </a:solidFill>
              </a:rPr>
              <a:t>ennakkotehtävä tehtynä </a:t>
            </a:r>
            <a:r>
              <a:rPr lang="fi-FI">
                <a:solidFill>
                  <a:srgbClr val="FF0000"/>
                </a:solidFill>
              </a:rPr>
              <a:t>Moodlessa nyt. </a:t>
            </a:r>
            <a:endParaRPr lang="fi-FI">
              <a:solidFill>
                <a:srgbClr val="FF0000"/>
              </a:solidFill>
              <a:ea typeface="Calibri"/>
              <a:cs typeface="Calibri"/>
            </a:endParaRPr>
          </a:p>
          <a:p>
            <a:pPr>
              <a:buFont typeface="Wingdings" panose="05000000000000000000" pitchFamily="2" charset="2"/>
              <a:buChar char="è"/>
            </a:pPr>
            <a:r>
              <a:rPr lang="fi-FI" dirty="0"/>
              <a:t>Jos sinulla ei ole työpaikkaa, ryhmänohjaaja ohjaa sinut </a:t>
            </a:r>
            <a:r>
              <a:rPr lang="fi-FI" b="1" dirty="0"/>
              <a:t>työnhakupajaan</a:t>
            </a:r>
            <a:r>
              <a:rPr lang="fi-FI" dirty="0"/>
              <a:t> Kallaveden lukiolle (luokka 107) tiistaina 17.3. klo 14.30. </a:t>
            </a:r>
            <a:endParaRPr lang="fi-FI" dirty="0">
              <a:ea typeface="Calibri"/>
              <a:cs typeface="Calibri"/>
            </a:endParaRPr>
          </a:p>
          <a:p>
            <a:pPr lvl="1">
              <a:buFont typeface="Courier New" panose="05000000000000000000" pitchFamily="2" charset="2"/>
              <a:buChar char="o"/>
            </a:pPr>
            <a:r>
              <a:rPr lang="fi-FI" dirty="0"/>
              <a:t>Työnhakupajassa annetaan vinkkejä työpaikan etsintään - työpaikkoja ei siellä kuitenkaan ole tarjolla.</a:t>
            </a:r>
            <a:endParaRPr lang="fi-FI" dirty="0">
              <a:ea typeface="Calibri"/>
              <a:cs typeface="Calibri"/>
            </a:endParaRPr>
          </a:p>
          <a:p>
            <a:pPr lvl="1">
              <a:buFont typeface="Courier New" panose="05000000000000000000" pitchFamily="2" charset="2"/>
              <a:buChar char="o"/>
            </a:pPr>
            <a:r>
              <a:rPr lang="fi-FI" dirty="0"/>
              <a:t>Ennen työnhakupajaan tuloa pitää olla tehtynä Moodlessa olevat vinkit työnhakuun (</a:t>
            </a:r>
            <a:r>
              <a:rPr lang="fi-FI" err="1"/>
              <a:t>ThingLink</a:t>
            </a:r>
            <a:r>
              <a:rPr lang="fi-FI" dirty="0"/>
              <a:t>)</a:t>
            </a:r>
            <a:endParaRPr lang="fi-FI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1562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B7A81F-9AC4-7592-0994-E1A8196E0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Olet ilmoittautunut ohjattuun työelämään tutustumiseen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4401F5-CB18-235C-17AC-3CD2B6D44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>
                <a:ea typeface="Calibri"/>
                <a:cs typeface="Calibri"/>
              </a:rPr>
              <a:t>Jos mahduit ryhmään, sinulla on ohjattu TET-paikka.</a:t>
            </a:r>
          </a:p>
          <a:p>
            <a:r>
              <a:rPr lang="fi-FI">
                <a:ea typeface="Calibri"/>
                <a:cs typeface="Calibri"/>
              </a:rPr>
              <a:t>Ilmoita tämä Moodlessa </a:t>
            </a:r>
            <a:r>
              <a:rPr lang="fi-FI">
                <a:solidFill>
                  <a:srgbClr val="FF0000"/>
                </a:solidFill>
                <a:ea typeface="Calibri"/>
                <a:cs typeface="Calibri"/>
              </a:rPr>
              <a:t>työnhaun ennakkotehtävässä</a:t>
            </a:r>
            <a:r>
              <a:rPr lang="fi-FI">
                <a:ea typeface="Calibri"/>
                <a:cs typeface="Calibri"/>
              </a:rPr>
              <a:t>, niin ryhmänohjaajasi tietää, että asia on kunnossa</a:t>
            </a:r>
          </a:p>
          <a:p>
            <a:pPr marL="0" indent="0">
              <a:buNone/>
            </a:pPr>
            <a:r>
              <a:rPr lang="fi-FI">
                <a:ea typeface="Calibri"/>
                <a:cs typeface="Calibri"/>
              </a:rPr>
              <a:t>**</a:t>
            </a:r>
          </a:p>
          <a:p>
            <a:pPr marL="0" indent="0">
              <a:buNone/>
            </a:pPr>
            <a:r>
              <a:rPr lang="fi-FI" b="1" dirty="0">
                <a:ea typeface="Calibri"/>
                <a:cs typeface="Calibri"/>
              </a:rPr>
              <a:t>Jos sinulla ei vielä ole työpaikkaa,</a:t>
            </a:r>
            <a:r>
              <a:rPr lang="fi-FI" dirty="0">
                <a:ea typeface="Calibri"/>
                <a:cs typeface="Calibri"/>
              </a:rPr>
              <a:t> kannattaa myös tarkistaa, onko </a:t>
            </a:r>
            <a:r>
              <a:rPr lang="fi-FI" b="1" dirty="0">
                <a:ea typeface="Calibri"/>
                <a:cs typeface="Calibri"/>
              </a:rPr>
              <a:t>ohjatuissa toteutuksissa</a:t>
            </a:r>
            <a:r>
              <a:rPr lang="fi-FI" dirty="0">
                <a:ea typeface="Calibri"/>
                <a:cs typeface="Calibri"/>
              </a:rPr>
              <a:t> tilaa -&gt; Wilma. Ilmoittautumisaikaa on vielä </a:t>
            </a:r>
            <a:r>
              <a:rPr lang="fi-FI">
                <a:ea typeface="Calibri"/>
                <a:cs typeface="Calibri"/>
              </a:rPr>
              <a:t>tämän ryhmänohjauksen ajan.</a:t>
            </a:r>
          </a:p>
          <a:p>
            <a:r>
              <a:rPr lang="fi-FI" err="1">
                <a:ea typeface="Calibri"/>
                <a:cs typeface="Calibri"/>
              </a:rPr>
              <a:t>Mondi</a:t>
            </a:r>
            <a:endParaRPr lang="fi-FI">
              <a:ea typeface="Calibri"/>
              <a:cs typeface="Calibri"/>
            </a:endParaRPr>
          </a:p>
          <a:p>
            <a:r>
              <a:rPr lang="fi-FI" err="1">
                <a:ea typeface="Calibri"/>
                <a:cs typeface="Calibri"/>
              </a:rPr>
              <a:t>Mobie</a:t>
            </a:r>
            <a:r>
              <a:rPr lang="fi-FI">
                <a:ea typeface="Calibri"/>
                <a:cs typeface="Calibri"/>
              </a:rPr>
              <a:t> ja koodikoulu</a:t>
            </a:r>
          </a:p>
          <a:p>
            <a:r>
              <a:rPr lang="fi-FI">
                <a:ea typeface="Calibri"/>
                <a:cs typeface="Calibri"/>
              </a:rPr>
              <a:t>Urheilujärjestöt</a:t>
            </a:r>
          </a:p>
          <a:p>
            <a:endParaRPr lang="fi-FI" dirty="0">
              <a:ea typeface="Calibri"/>
              <a:cs typeface="Calibri"/>
            </a:endParaRPr>
          </a:p>
          <a:p>
            <a:pPr marL="0" indent="0">
              <a:buNone/>
            </a:pPr>
            <a:endParaRPr lang="fi-FI">
              <a:ea typeface="Calibri"/>
              <a:cs typeface="Calibri"/>
            </a:endParaRPr>
          </a:p>
          <a:p>
            <a:pPr marL="0" indent="0">
              <a:buNone/>
            </a:pPr>
            <a:endParaRPr lang="fi-FI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1506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7BA4A-E0E0-498C-3806-68304CA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Calibri Light"/>
                <a:cs typeface="Calibri Light"/>
              </a:rPr>
              <a:t>Näin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näet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Wilmasta</a:t>
            </a:r>
            <a:r>
              <a:rPr lang="en-US" dirty="0">
                <a:ea typeface="Calibri Light"/>
                <a:cs typeface="Calibri Light"/>
              </a:rPr>
              <a:t> (</a:t>
            </a:r>
            <a:r>
              <a:rPr lang="en-US" dirty="0" err="1">
                <a:ea typeface="Calibri Light"/>
                <a:cs typeface="Calibri Light"/>
              </a:rPr>
              <a:t>kohta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Kurssitarjotin</a:t>
            </a:r>
            <a:r>
              <a:rPr lang="en-US" dirty="0">
                <a:ea typeface="Calibri Light"/>
                <a:cs typeface="Calibri Light"/>
              </a:rPr>
              <a:t>), </a:t>
            </a:r>
            <a:br>
              <a:rPr lang="en-US" dirty="0">
                <a:ea typeface="Calibri Light"/>
                <a:cs typeface="Calibri Light"/>
              </a:rPr>
            </a:br>
            <a:r>
              <a:rPr lang="en-US" dirty="0" err="1">
                <a:ea typeface="Calibri Light"/>
                <a:cs typeface="Calibri Light"/>
              </a:rPr>
              <a:t>että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olet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mukana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ohjatussa</a:t>
            </a:r>
            <a:r>
              <a:rPr lang="en-US" dirty="0">
                <a:ea typeface="Calibri Light"/>
                <a:cs typeface="Calibri Light"/>
              </a:rPr>
              <a:t> TET-</a:t>
            </a:r>
            <a:r>
              <a:rPr lang="en-US" dirty="0" err="1">
                <a:ea typeface="Calibri Light"/>
                <a:cs typeface="Calibri Light"/>
              </a:rPr>
              <a:t>toteutuksessa</a:t>
            </a:r>
            <a:endParaRPr lang="en-US" dirty="0" err="1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370F30-278C-F031-8FB5-C3DFCA5D1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1107" y="1761050"/>
            <a:ext cx="9613921" cy="510042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0814D37-6DF8-8D53-2949-0C4A78167AEB}"/>
              </a:ext>
            </a:extLst>
          </p:cNvPr>
          <p:cNvSpPr/>
          <p:nvPr/>
        </p:nvSpPr>
        <p:spPr>
          <a:xfrm>
            <a:off x="2128841" y="5944098"/>
            <a:ext cx="914399" cy="91439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49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8256" y="-358254"/>
            <a:ext cx="6858000" cy="7574507"/>
          </a:xfrm>
          <a:prstGeom prst="rect">
            <a:avLst/>
          </a:prstGeom>
          <a:ln>
            <a:noFill/>
          </a:ln>
          <a:effectLst>
            <a:outerShdw blurRad="457200" dist="63500" sx="99000" sy="99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0AD134F-4B68-A6B2-3229-FF4EE610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45" y="5546162"/>
            <a:ext cx="6661702" cy="953611"/>
          </a:xfrm>
        </p:spPr>
        <p:txBody>
          <a:bodyPr anchor="ctr">
            <a:normAutofit/>
          </a:bodyPr>
          <a:lstStyle/>
          <a:p>
            <a:r>
              <a:rPr lang="fi-FI" sz="4000" b="1"/>
              <a:t>Mondi</a:t>
            </a:r>
          </a:p>
        </p:txBody>
      </p:sp>
      <p:pic>
        <p:nvPicPr>
          <p:cNvPr id="5" name="Sisällön paikkamerkki 3">
            <a:extLst>
              <a:ext uri="{FF2B5EF4-FFF2-40B4-BE49-F238E27FC236}">
                <a16:creationId xmlns:a16="http://schemas.microsoft.com/office/drawing/2014/main" id="{2635F5AB-5720-0DFB-42B0-DF97211E15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188" b="-1"/>
          <a:stretch>
            <a:fillRect/>
          </a:stretch>
        </p:blipFill>
        <p:spPr>
          <a:xfrm>
            <a:off x="20" y="-1"/>
            <a:ext cx="7574488" cy="5161587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7CBB01-4226-09B7-04F2-7CA3054D2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8065" y="1557464"/>
            <a:ext cx="4388800" cy="528747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z="2400"/>
              <a:t>Monipuolisia uramahdollisuuksia niin paperiteollisuudesta kiinnostuneille tekniikan ammattilaisille kuin eri taustoista tuleville tukitoimintojen osaajille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>
                <a:highlight>
                  <a:srgbClr val="FFFF00"/>
                </a:highlight>
                <a:ea typeface="Calibri"/>
                <a:cs typeface="Calibri"/>
              </a:rPr>
              <a:t>Pääset tutustumaan tehtaaseen</a:t>
            </a:r>
            <a:r>
              <a:rPr lang="fi-FI" sz="2400" dirty="0">
                <a:ea typeface="Calibri"/>
                <a:cs typeface="Calibri"/>
              </a:rPr>
              <a:t> </a:t>
            </a:r>
            <a:r>
              <a:rPr lang="fi-FI" sz="2400">
                <a:ea typeface="Calibri"/>
                <a:cs typeface="Calibri"/>
              </a:rPr>
              <a:t>ja kuulet erilaisia uratarinoita</a:t>
            </a:r>
          </a:p>
          <a:p>
            <a:pPr>
              <a:buFontTx/>
              <a:buChar char="-"/>
            </a:pPr>
            <a:r>
              <a:rPr lang="fi-FI" sz="2400"/>
              <a:t>Maanantai 13.4. Lumitin tiloissa + koululounas</a:t>
            </a:r>
            <a:endParaRPr lang="fi-FI" sz="2400" dirty="0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i-FI" sz="2400"/>
              <a:t>Tiistaina 14.3. </a:t>
            </a:r>
            <a:r>
              <a:rPr lang="fi-FI" sz="2400" err="1"/>
              <a:t>Mondin</a:t>
            </a:r>
            <a:r>
              <a:rPr lang="fi-FI" sz="2400"/>
              <a:t> tehtaalla (bussikuljetus </a:t>
            </a:r>
            <a:r>
              <a:rPr lang="fi-FI" sz="2400" err="1"/>
              <a:t>Lumitilta</a:t>
            </a:r>
            <a:r>
              <a:rPr lang="fi-FI" sz="2400"/>
              <a:t>, </a:t>
            </a:r>
            <a:r>
              <a:rPr lang="fi-FI" sz="2400" err="1"/>
              <a:t>Mondi</a:t>
            </a:r>
            <a:r>
              <a:rPr lang="fi-FI" sz="2400" dirty="0"/>
              <a:t> </a:t>
            </a:r>
            <a:r>
              <a:rPr lang="fi-FI" sz="2400"/>
              <a:t>tarjoaa lounaan)</a:t>
            </a:r>
            <a:endParaRPr lang="fi-FI" sz="2400" dirty="0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i-FI" sz="2400"/>
              <a:t>Mukaan mahtuu 30 opiskelijaa</a:t>
            </a:r>
            <a:endParaRPr lang="fi-FI" sz="2400" dirty="0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i-FI" sz="2400" err="1"/>
              <a:t>Mondi</a:t>
            </a:r>
            <a:r>
              <a:rPr lang="fi-FI" sz="2400"/>
              <a:t>-toteutukseen sisältyy myös Maaseutuammattiin-esittely</a:t>
            </a:r>
            <a:endParaRPr lang="fi-FI" sz="2400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fi-FI" sz="1700"/>
          </a:p>
          <a:p>
            <a:pPr>
              <a:buFontTx/>
              <a:buChar char="-"/>
            </a:pPr>
            <a:endParaRPr lang="fi-FI" sz="1700"/>
          </a:p>
          <a:p>
            <a:pPr>
              <a:buFontTx/>
              <a:buChar char="-"/>
            </a:pPr>
            <a:endParaRPr lang="fi-FI" sz="1700"/>
          </a:p>
          <a:p>
            <a:pPr>
              <a:buFontTx/>
              <a:buChar char="-"/>
            </a:pPr>
            <a:endParaRPr lang="fi-FI" sz="1700"/>
          </a:p>
          <a:p>
            <a:pPr>
              <a:buFontTx/>
              <a:buChar char="-"/>
            </a:pPr>
            <a:endParaRPr lang="fi-FI" sz="1700"/>
          </a:p>
        </p:txBody>
      </p:sp>
    </p:spTree>
    <p:extLst>
      <p:ext uri="{BB962C8B-B14F-4D97-AF65-F5344CB8AC3E}">
        <p14:creationId xmlns:p14="http://schemas.microsoft.com/office/powerpoint/2010/main" val="296961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A35FEC9-A3F3-751E-B316-2C793503F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i-FI" sz="5400" b="1"/>
              <a:t>Mobie ja kood/Sisu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F8C825-B980-1B17-54F3-A06996AAE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48" y="2872899"/>
            <a:ext cx="5150272" cy="36968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>
                <a:ea typeface="Calibri"/>
                <a:cs typeface="Calibri"/>
              </a:rPr>
              <a:t>Pääset tutustumaan sekä kotimaisilla että kansainvälisillä markkinoilla toimivaan yritykseen, joka kehittää ja tarjoaa digitaalisia oppimisratkaisuja ja alustoja</a:t>
            </a:r>
          </a:p>
          <a:p>
            <a:r>
              <a:rPr lang="fi-FI" sz="2000">
                <a:ea typeface="Calibri"/>
                <a:cs typeface="Calibri"/>
              </a:rPr>
              <a:t>Samalla tutustut myös </a:t>
            </a:r>
            <a:r>
              <a:rPr lang="fi-FI" sz="2000" err="1">
                <a:ea typeface="Calibri"/>
                <a:cs typeface="Calibri"/>
              </a:rPr>
              <a:t>kood</a:t>
            </a:r>
            <a:r>
              <a:rPr lang="fi-FI" sz="2000">
                <a:ea typeface="Calibri"/>
                <a:cs typeface="Calibri"/>
              </a:rPr>
              <a:t>/Sisuun, joka on työelämälähtöinen koodikoulu.</a:t>
            </a:r>
          </a:p>
          <a:p>
            <a:r>
              <a:rPr lang="fi-FI" sz="2000">
                <a:ea typeface="Calibri"/>
                <a:cs typeface="Calibri"/>
              </a:rPr>
              <a:t>Molemmat päivät koodikoulun tiloissa, Viestikatu 1.</a:t>
            </a:r>
          </a:p>
          <a:p>
            <a:r>
              <a:rPr lang="fi-FI" sz="2000">
                <a:ea typeface="Calibri"/>
                <a:cs typeface="Calibri"/>
              </a:rPr>
              <a:t>Lounaat Lounasravintola Pranzeria Sorrentossa Viestikadulla.</a:t>
            </a:r>
          </a:p>
          <a:p>
            <a:r>
              <a:rPr lang="fi-FI" sz="2000">
                <a:ea typeface="Calibri"/>
                <a:cs typeface="Calibri"/>
              </a:rPr>
              <a:t>Mukaan mahtuu 40 osallistujaa.</a:t>
            </a:r>
          </a:p>
        </p:txBody>
      </p:sp>
      <p:pic>
        <p:nvPicPr>
          <p:cNvPr id="4" name="Picture 3" descr="kood/Sisu coding school in Kuopio attracts over 1000 applicants from 23 ...">
            <a:extLst>
              <a:ext uri="{FF2B5EF4-FFF2-40B4-BE49-F238E27FC236}">
                <a16:creationId xmlns:a16="http://schemas.microsoft.com/office/drawing/2014/main" id="{ACAFA334-ADB0-3568-C69E-9EB716024D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89" r="3779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5470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8254" y="-358254"/>
            <a:ext cx="6858000" cy="7574507"/>
          </a:xfrm>
          <a:prstGeom prst="rect">
            <a:avLst/>
          </a:prstGeom>
          <a:ln>
            <a:noFill/>
          </a:ln>
          <a:effectLst>
            <a:outerShdw blurRad="304800" dist="317500" sx="94000" sy="94000" algn="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9732E39-002D-A7FD-D829-D8443747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56" y="4853796"/>
            <a:ext cx="7151623" cy="1510059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 sz="3600" b="1"/>
              <a:t>Suomen Salibandyliitto ry ja</a:t>
            </a:r>
            <a:br>
              <a:rPr lang="fi-FI" sz="3600" b="1" dirty="0"/>
            </a:br>
            <a:r>
              <a:rPr lang="fi-FI" sz="3600" b="1"/>
              <a:t>Suomen Jääkiekkoliiton Savo-Karjalan aluevalmennus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F329D0D-E772-DCF2-68DD-6B4182D19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66" y="1716532"/>
            <a:ext cx="6032738" cy="2744895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66AF7A7-866C-1189-1A19-337BF4293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668" y="253024"/>
            <a:ext cx="4621625" cy="640407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fi-FI" sz="2400" b="1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fi-FI" sz="2400" b="1"/>
              <a:t>Urheilusta työura?</a:t>
            </a:r>
            <a:endParaRPr lang="fi-FI" sz="24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fi-FI" sz="2400" b="1"/>
              <a:t>Kiinnostavatko sinua asiantuntijatehtävät urheilujärjestössä?</a:t>
            </a:r>
            <a:endParaRPr lang="fi-FI" sz="2400" b="1">
              <a:ea typeface="Calibri"/>
              <a:cs typeface="Calibri"/>
            </a:endParaRPr>
          </a:p>
          <a:p>
            <a:r>
              <a:rPr lang="fi-FI" sz="2400"/>
              <a:t>Molemmat päivät 13.-14.4. </a:t>
            </a:r>
            <a:r>
              <a:rPr lang="fi-FI" sz="2400" err="1"/>
              <a:t>Klassikalla</a:t>
            </a:r>
            <a:r>
              <a:rPr lang="fi-FI" sz="2400"/>
              <a:t>, koululounaat </a:t>
            </a:r>
            <a:r>
              <a:rPr lang="fi-FI" sz="2400" err="1"/>
              <a:t>Klassikan</a:t>
            </a:r>
            <a:r>
              <a:rPr lang="fi-FI" sz="2400" dirty="0"/>
              <a:t> </a:t>
            </a:r>
            <a:r>
              <a:rPr lang="fi-FI" sz="2400"/>
              <a:t>ruokalassa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/>
              <a:t>Mukaan mahtuu 50 opiskelijaa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/>
              <a:t>Maanantaina Salibandyliitto etäyhteyksin 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/>
              <a:t>Tiistaina Jääkiekkoliiton Savo-Karjalan aluevalmennus paikan päällä </a:t>
            </a:r>
            <a:endParaRPr lang="fi-FI" sz="2400">
              <a:ea typeface="Calibri"/>
              <a:cs typeface="Calibri"/>
            </a:endParaRPr>
          </a:p>
        </p:txBody>
      </p:sp>
      <p:pic>
        <p:nvPicPr>
          <p:cNvPr id="7" name="Sisällön paikkamerkki 3">
            <a:extLst>
              <a:ext uri="{FF2B5EF4-FFF2-40B4-BE49-F238E27FC236}">
                <a16:creationId xmlns:a16="http://schemas.microsoft.com/office/drawing/2014/main" id="{7DFDA048-00D4-5F96-96D7-B1A9940B8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92" y="225473"/>
            <a:ext cx="7396989" cy="134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34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0B039D-2121-5B6D-114C-315B62359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Kun työpaikka on selvinnyt, valitse oikea </a:t>
            </a:r>
            <a:r>
              <a:rPr lang="fi-FI"/>
              <a:t>tehtäväpolku Moodlessa (jos et ole jo valinnut)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34A052-F2EF-FA4A-8347-B9CC2FA4A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Kun tiedät varmasti, </a:t>
            </a:r>
            <a:r>
              <a:rPr lang="fi-FI" dirty="0"/>
              <a:t>menetkö </a:t>
            </a:r>
          </a:p>
          <a:p>
            <a:pPr marL="514350" indent="-514350">
              <a:buAutoNum type="alphaUcPeriod"/>
            </a:pPr>
            <a:r>
              <a:rPr lang="fi-FI" dirty="0"/>
              <a:t>Itse hankitulle työpaikalle</a:t>
            </a:r>
          </a:p>
          <a:p>
            <a:pPr marL="514350" indent="-514350">
              <a:buAutoNum type="alphaUcPeriod"/>
            </a:pPr>
            <a:r>
              <a:rPr lang="fi-FI" dirty="0"/>
              <a:t>Ohjattuun toteutukseen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i-FI" b="1" dirty="0"/>
              <a:t>Valitse oikea tehtäväpolku Moodlessa</a:t>
            </a:r>
          </a:p>
          <a:p>
            <a:pPr>
              <a:buFont typeface="Wingdings" panose="05000000000000000000" pitchFamily="2" charset="2"/>
              <a:buChar char="è"/>
            </a:pPr>
            <a:endParaRPr lang="fi-FI" b="1" dirty="0"/>
          </a:p>
          <a:p>
            <a:pPr marL="0" indent="0">
              <a:buNone/>
            </a:pPr>
            <a:r>
              <a:rPr lang="fi-FI" dirty="0"/>
              <a:t>Teet sen näin: </a:t>
            </a:r>
          </a:p>
        </p:txBody>
      </p:sp>
    </p:spTree>
    <p:extLst>
      <p:ext uri="{BB962C8B-B14F-4D97-AF65-F5344CB8AC3E}">
        <p14:creationId xmlns:p14="http://schemas.microsoft.com/office/powerpoint/2010/main" val="1959915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D70915-8C4F-9F06-8A62-43DC8BA5B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986" y="1233226"/>
            <a:ext cx="10152599" cy="4246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3BD350FA-0531-4965-64A4-52B06FF8AEEE}"/>
              </a:ext>
            </a:extLst>
          </p:cNvPr>
          <p:cNvSpPr/>
          <p:nvPr/>
        </p:nvSpPr>
        <p:spPr>
          <a:xfrm>
            <a:off x="245204" y="4173365"/>
            <a:ext cx="2314561" cy="18537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ea typeface="Calibri"/>
                <a:cs typeface="Calibri"/>
              </a:rPr>
              <a:t>Klikkaa"tehtävä-polkuvalinta</a:t>
            </a:r>
            <a:r>
              <a:rPr lang="en-US">
                <a:ea typeface="Calibri"/>
                <a:cs typeface="Calibri"/>
              </a:rPr>
              <a:t>" </a:t>
            </a:r>
          </a:p>
        </p:txBody>
      </p:sp>
    </p:spTree>
    <p:extLst>
      <p:ext uri="{BB962C8B-B14F-4D97-AF65-F5344CB8AC3E}">
        <p14:creationId xmlns:p14="http://schemas.microsoft.com/office/powerpoint/2010/main" val="145317736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inaus">
  <a:themeElements>
    <a:clrScheme name="Lainaus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Lainaus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ainau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BDCCA39956E0F4383DE613E205C8476" ma:contentTypeVersion="19" ma:contentTypeDescription="Luo uusi asiakirja." ma:contentTypeScope="" ma:versionID="a0e7a9d33ef170f88ffd55d6598549bf">
  <xsd:schema xmlns:xsd="http://www.w3.org/2001/XMLSchema" xmlns:xs="http://www.w3.org/2001/XMLSchema" xmlns:p="http://schemas.microsoft.com/office/2006/metadata/properties" xmlns:ns2="4a0fd3cd-7add-4d4c-9183-e8abd3b11912" xmlns:ns3="1e428805-83ce-4f51-87a8-ec65c43d82a7" targetNamespace="http://schemas.microsoft.com/office/2006/metadata/properties" ma:root="true" ma:fieldsID="3a82b4fe0139114e85ca68e924f474af" ns2:_="" ns3:_="">
    <xsd:import namespace="4a0fd3cd-7add-4d4c-9183-e8abd3b11912"/>
    <xsd:import namespace="1e428805-83ce-4f51-87a8-ec65c43d8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0fd3cd-7add-4d4c-9183-e8abd3b11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2ca23e9f-5bb7-45a7-a786-b66e23a87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28805-83ce-4f51-87a8-ec65c43d8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ceb9e9-d589-4004-95b9-e1fda6debce6}" ma:internalName="TaxCatchAll" ma:showField="CatchAllData" ma:web="1e428805-83ce-4f51-87a8-ec65c43d8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428805-83ce-4f51-87a8-ec65c43d82a7" xsi:nil="true"/>
    <lcf76f155ced4ddcb4097134ff3c332f xmlns="4a0fd3cd-7add-4d4c-9183-e8abd3b1191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1D4FA5-8C3A-4A54-9047-F4A53F639D13}">
  <ds:schemaRefs>
    <ds:schemaRef ds:uri="1e428805-83ce-4f51-87a8-ec65c43d82a7"/>
    <ds:schemaRef ds:uri="4a0fd3cd-7add-4d4c-9183-e8abd3b119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7B3DFB0-6BB0-4945-8816-01B8E81508A5}">
  <ds:schemaRefs>
    <ds:schemaRef ds:uri="1e428805-83ce-4f51-87a8-ec65c43d82a7"/>
    <ds:schemaRef ds:uri="4a0fd3cd-7add-4d4c-9183-e8abd3b11912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2EE52F0-8CF0-4C90-9F7D-E5510A0E6D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702</Words>
  <Application>Microsoft Office PowerPoint</Application>
  <PresentationFormat>Laajakuva</PresentationFormat>
  <Paragraphs>125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15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Century Gothic</vt:lpstr>
      <vt:lpstr>Courier New</vt:lpstr>
      <vt:lpstr>Wingdings</vt:lpstr>
      <vt:lpstr>Wingdings 2</vt:lpstr>
      <vt:lpstr>Office-teema</vt:lpstr>
      <vt:lpstr>Lainaus</vt:lpstr>
      <vt:lpstr>Ryhmänohjaus 12.3.2026</vt:lpstr>
      <vt:lpstr>Onhan kaikilla TET-paikka?</vt:lpstr>
      <vt:lpstr>Olet ilmoittautunut ohjattuun työelämään tutustumiseen</vt:lpstr>
      <vt:lpstr>Näin näet Wilmasta (kohta Kurssitarjotin),  että olet mukana ohjatussa TET-toteutuksessa</vt:lpstr>
      <vt:lpstr>Mondi</vt:lpstr>
      <vt:lpstr>Mobie ja kood/Sisu</vt:lpstr>
      <vt:lpstr>Suomen Salibandyliitto ry ja Suomen Jääkiekkoliiton Savo-Karjalan aluevalmennus</vt:lpstr>
      <vt:lpstr>Kun työpaikka on selvinnyt, valitse oikea tehtäväpolku Moodlessa (jos et ole jo valinnut)</vt:lpstr>
      <vt:lpstr>PowerPoint-esitys</vt:lpstr>
      <vt:lpstr>PowerPoint-esitys</vt:lpstr>
      <vt:lpstr>TYKO-VIIKON OHJELMA</vt:lpstr>
      <vt:lpstr>Työelämäviikko 2026 (1. Opintovuosi)</vt:lpstr>
      <vt:lpstr>Ruokailut ohjatuissa TET-toteutuksissa</vt:lpstr>
      <vt:lpstr>Ruokailukysely TYKO-viikolle</vt:lpstr>
      <vt:lpstr>Lisää infoa TYÖELÄMÄVIIKOSTA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Virtuaali-TET</dc:title>
  <dc:creator>Karjalainen Tiina Tuulikki</dc:creator>
  <cp:lastModifiedBy>Karjalainen Tiina Tuulikki</cp:lastModifiedBy>
  <cp:revision>165</cp:revision>
  <dcterms:created xsi:type="dcterms:W3CDTF">2025-01-14T09:09:08Z</dcterms:created>
  <dcterms:modified xsi:type="dcterms:W3CDTF">2026-03-09T09:53:12Z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0x0101007BDCCA39956E0F4383DE613E205C8476</vt:lpwstr>
  </property>
  <property fmtid="{D5CDD505-2E9C-101B-9397-08002B2CF9AE}" pid="3" name="MediaServiceImageTags">
    <vt:lpwstr/>
  </property>
</Properties>
</file>