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98" r:id="rId5"/>
  </p:sldMasterIdLst>
  <p:sldIdLst>
    <p:sldId id="436" r:id="rId6"/>
    <p:sldId id="414" r:id="rId7"/>
    <p:sldId id="415" r:id="rId8"/>
    <p:sldId id="257" r:id="rId9"/>
    <p:sldId id="428" r:id="rId10"/>
    <p:sldId id="417" r:id="rId11"/>
    <p:sldId id="439" r:id="rId12"/>
    <p:sldId id="442" r:id="rId13"/>
    <p:sldId id="443" r:id="rId14"/>
    <p:sldId id="440" r:id="rId15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84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4E8D0B7-BD76-7576-6611-CD2ACADCF3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9DADB2C-4C63-1694-3458-1ADF6A91D3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C4E5783-483B-2B60-6131-A3A358D73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3A66-9C08-46F2-A0C9-4F5815E92CB4}" type="datetimeFigureOut">
              <a:rPr lang="fi-FI" smtClean="0"/>
              <a:t>19.2.2026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D41B8E1-DC54-5C83-7F44-50E13A219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24377F2-4740-19E9-DA5F-311CAA052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A8F5-2D82-4A81-B927-DACBAD805A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78966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504530E-8930-79AF-EC12-7F6665EDC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3BA4CC06-92C0-9A85-2529-23B4B5D24A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75320B2-7B2C-1DBD-53AF-F3941242C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3A66-9C08-46F2-A0C9-4F5815E92CB4}" type="datetimeFigureOut">
              <a:rPr lang="fi-FI" smtClean="0"/>
              <a:t>19.2.2026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37A8BC7-3032-C8FD-1314-A72A941CF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AD2645E-E8EB-5B45-E695-242F5522A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A8F5-2D82-4A81-B927-DACBAD805A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85309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094AC859-F1CE-8F9C-1C14-3B0914A0E0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EFFFC539-5F0E-DF11-B426-EB48CA19F4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D40953C-2234-E557-018D-D453EDAE9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3A66-9C08-46F2-A0C9-4F5815E92CB4}" type="datetimeFigureOut">
              <a:rPr lang="fi-FI" smtClean="0"/>
              <a:t>19.2.2026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2A0325B-2DE7-A415-EE03-5D2ADED3B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8697282-62A4-049D-E52D-FB5A86E61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A8F5-2D82-4A81-B927-DACBAD805A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363011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38928-F8D3-41F5-9C31-E23DABE28A2D}" type="datetimeFigureOut">
              <a:rPr lang="fi-FI" smtClean="0"/>
              <a:t>19.2.2026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2F210-E103-41ED-A499-9EC401615A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723950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38928-F8D3-41F5-9C31-E23DABE28A2D}" type="datetimeFigureOut">
              <a:rPr lang="fi-FI" smtClean="0"/>
              <a:t>19.2.2026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2F210-E103-41ED-A499-9EC401615A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073488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38928-F8D3-41F5-9C31-E23DABE28A2D}" type="datetimeFigureOut">
              <a:rPr lang="fi-FI" smtClean="0"/>
              <a:t>19.2.2026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2F210-E103-41ED-A499-9EC401615A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443918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38928-F8D3-41F5-9C31-E23DABE28A2D}" type="datetimeFigureOut">
              <a:rPr lang="fi-FI" smtClean="0"/>
              <a:t>19.2.2026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2F210-E103-41ED-A499-9EC401615A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939792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38928-F8D3-41F5-9C31-E23DABE28A2D}" type="datetimeFigureOut">
              <a:rPr lang="fi-FI" smtClean="0"/>
              <a:t>19.2.2026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2F210-E103-41ED-A499-9EC401615A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920317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38928-F8D3-41F5-9C31-E23DABE28A2D}" type="datetimeFigureOut">
              <a:rPr lang="fi-FI" smtClean="0"/>
              <a:t>19.2.2026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2F210-E103-41ED-A499-9EC401615A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432928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38928-F8D3-41F5-9C31-E23DABE28A2D}" type="datetimeFigureOut">
              <a:rPr lang="fi-FI" smtClean="0"/>
              <a:t>19.2.2026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2F210-E103-41ED-A499-9EC401615A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258019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38928-F8D3-41F5-9C31-E23DABE28A2D}" type="datetimeFigureOut">
              <a:rPr lang="fi-FI" smtClean="0"/>
              <a:t>19.2.2026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2F210-E103-41ED-A499-9EC401615A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64138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F8916CC-3BD7-55D9-BA3B-4D2E12AF0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75D6C07-25E0-D214-A924-2E524D8F71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0036C87-1671-95AB-FBCE-419898BA7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3A66-9C08-46F2-A0C9-4F5815E92CB4}" type="datetimeFigureOut">
              <a:rPr lang="fi-FI" smtClean="0"/>
              <a:t>19.2.2026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6335F69-85EF-A69A-6B3F-CE3923958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9C7501C-A0BE-5014-49C8-6208DDE97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A8F5-2D82-4A81-B927-DACBAD805A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298563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fi-FI"/>
              <a:t>Lisää kuva napsauttamalla kuvaketta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4D238928-F8D3-41F5-9C31-E23DABE28A2D}" type="datetimeFigureOut">
              <a:rPr lang="fi-FI" smtClean="0"/>
              <a:t>19.2.2026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C262F210-E103-41ED-A499-9EC401615A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284547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ama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fi-FI"/>
              <a:t>Lisää kuva napsauttamalla kuvaketta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38928-F8D3-41F5-9C31-E23DABE28A2D}" type="datetimeFigureOut">
              <a:rPr lang="fi-FI" smtClean="0"/>
              <a:t>19.2.2026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2F210-E103-41ED-A499-9EC401615A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19039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38928-F8D3-41F5-9C31-E23DABE28A2D}" type="datetimeFigureOut">
              <a:rPr lang="fi-FI" smtClean="0"/>
              <a:t>19.2.2026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2F210-E103-41ED-A499-9EC401615A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901081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38928-F8D3-41F5-9C31-E23DABE28A2D}" type="datetimeFigureOut">
              <a:rPr lang="fi-FI" smtClean="0"/>
              <a:t>19.2.2026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2F210-E103-41ED-A499-9EC401615A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074139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38928-F8D3-41F5-9C31-E23DABE28A2D}" type="datetimeFigureOut">
              <a:rPr lang="fi-FI" smtClean="0"/>
              <a:t>19.2.2026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2F210-E103-41ED-A499-9EC401615A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847947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38928-F8D3-41F5-9C31-E23DABE28A2D}" type="datetimeFigureOut">
              <a:rPr lang="fi-FI" smtClean="0"/>
              <a:t>19.2.2026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2F210-E103-41ED-A499-9EC401615A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32378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CA9527D-65A3-7761-CE81-732159ACA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E12BE6D-ED47-7382-370D-FDF1BDCBCD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4D2E8B2-2542-9867-1AD8-F833D749D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3A66-9C08-46F2-A0C9-4F5815E92CB4}" type="datetimeFigureOut">
              <a:rPr lang="fi-FI" smtClean="0"/>
              <a:t>19.2.2026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71F7D27-808F-FB25-21AB-FFCAA3F6A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92AA29B-23F2-E85D-2368-91460DDCC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A8F5-2D82-4A81-B927-DACBAD805A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36522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A7EAD40-EE7B-8657-E4F0-F82D6E9DC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8A46D41-1F54-A456-4B3E-59F453908E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C26408E7-F94D-02E5-6A7F-E3454D59B7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9BAB5688-FD07-AA49-8E8E-8A0997678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3A66-9C08-46F2-A0C9-4F5815E92CB4}" type="datetimeFigureOut">
              <a:rPr lang="fi-FI" smtClean="0"/>
              <a:t>19.2.2026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D76A07C0-B61E-6C5C-44DE-694267487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22A586D2-ECF5-B33F-8953-DC4EFC42B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A8F5-2D82-4A81-B927-DACBAD805A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0466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F738685-D95D-9BD5-4E73-CB7211662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BBFFF4A-592D-0FCB-E3D5-9F6187270E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B852BC45-FAEA-FCEE-C294-39893525EA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1B000262-7956-9290-FA9D-72F7C41C18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48A91BC6-771A-633A-0847-0C2AEF8DF0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5F597018-0EC3-E359-FC44-A968DC9A9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3A66-9C08-46F2-A0C9-4F5815E92CB4}" type="datetimeFigureOut">
              <a:rPr lang="fi-FI" smtClean="0"/>
              <a:t>19.2.2026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94C17C61-71D4-CF16-E428-52CCB3DC4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D449494F-4610-F902-7E73-AC0A81B7F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A8F5-2D82-4A81-B927-DACBAD805A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26506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2AE99A7-1FA4-3079-2CF8-890561835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2B3C14CD-FF7B-8B05-BCAD-BC399C88D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3A66-9C08-46F2-A0C9-4F5815E92CB4}" type="datetimeFigureOut">
              <a:rPr lang="fi-FI" smtClean="0"/>
              <a:t>19.2.2026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6BA70A87-8A4A-DC69-20E2-A1FFDC449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3B4121F6-9CF4-71C1-C004-FD8A7BDD1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A8F5-2D82-4A81-B927-DACBAD805A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68002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6F362B6F-1381-AE41-ABE4-EBC1761B24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3A66-9C08-46F2-A0C9-4F5815E92CB4}" type="datetimeFigureOut">
              <a:rPr lang="fi-FI" smtClean="0"/>
              <a:t>19.2.2026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500249B7-7802-D93C-B98D-8832C2011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1902F612-7D15-F463-C2CE-85570E95C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A8F5-2D82-4A81-B927-DACBAD805A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70127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D7E1CFE-EF74-8066-35ED-9D282BB72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DC1A7B5-4FBC-EF14-C102-37EBC087CC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A84ECAA8-ED68-6608-BEA9-21AADD3AF0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D0BF03FE-E820-204E-7B19-6EF325A1A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3A66-9C08-46F2-A0C9-4F5815E92CB4}" type="datetimeFigureOut">
              <a:rPr lang="fi-FI" smtClean="0"/>
              <a:t>19.2.2026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C38A5D1-1DE1-4491-C87A-9ED5E4DF8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C4F8B8B7-26FC-2D55-C907-8F1EFF534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A8F5-2D82-4A81-B927-DACBAD805A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48594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B01B9A3-CA3D-E943-69BD-725DD0796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B0122E30-C494-E193-6B1C-8B103E0ADE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96AA4163-4400-8C9D-B129-30EA390725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97A08A36-6526-50BF-31CD-98E840B69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3A66-9C08-46F2-A0C9-4F5815E92CB4}" type="datetimeFigureOut">
              <a:rPr lang="fi-FI" smtClean="0"/>
              <a:t>19.2.2026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FB31D4D-8229-AFA0-A3D4-881AF6B8A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EDE97510-E0DA-C85C-3DBB-5E3FA77E9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A8F5-2D82-4A81-B927-DACBAD805A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84924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BC995FEA-8EA5-934F-49E0-F8622102C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996A558-B954-474F-309A-08739EA98F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D787B62-BEA0-4724-8514-B187A3951A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273A66-9C08-46F2-A0C9-4F5815E92CB4}" type="datetimeFigureOut">
              <a:rPr lang="fi-FI" smtClean="0"/>
              <a:t>19.2.2026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F137069-C9EF-81BE-AD5A-28A3CAF69D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0DAF80C-DCE4-5E05-0B2F-A35EC1FB91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23A8F5-2D82-4A81-B927-DACBAD805A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11781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4D238928-F8D3-41F5-9C31-E23DABE28A2D}" type="datetimeFigureOut">
              <a:rPr lang="fi-FI" smtClean="0"/>
              <a:t>19.2.2026</a:t>
            </a:fld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C262F210-E103-41ED-A499-9EC401615A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050439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A7B7C1-60B5-7489-49C1-368C807ED6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8">
            <a:extLst>
              <a:ext uri="{FF2B5EF4-FFF2-40B4-BE49-F238E27FC236}">
                <a16:creationId xmlns:a16="http://schemas.microsoft.com/office/drawing/2014/main" id="{75127448-9BA9-04E0-613F-CE7DBF0E5A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80407859-B61D-534F-5C26-13BB493EC1E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0224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8" name="Rectangle 10">
            <a:extLst>
              <a:ext uri="{FF2B5EF4-FFF2-40B4-BE49-F238E27FC236}">
                <a16:creationId xmlns:a16="http://schemas.microsoft.com/office/drawing/2014/main" id="{ACA488D6-FDD9-C948-EC7B-82936853DE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95D6D9A-1E53-258C-7379-63677E7EB6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35402" y="743447"/>
            <a:ext cx="3445765" cy="3692028"/>
          </a:xfrm>
          <a:noFill/>
        </p:spPr>
        <p:txBody>
          <a:bodyPr>
            <a:normAutofit/>
          </a:bodyPr>
          <a:lstStyle/>
          <a:p>
            <a:pPr algn="l"/>
            <a:r>
              <a:rPr lang="fi-FI" sz="4000" b="1"/>
              <a:t>Ryhmänohjaus 25.2.2026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78471BC1-47B7-40A0-6D15-ACC0C66D33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35403" y="4629234"/>
            <a:ext cx="3445766" cy="1485319"/>
          </a:xfrm>
          <a:noFill/>
        </p:spPr>
        <p:txBody>
          <a:bodyPr>
            <a:normAutofit/>
          </a:bodyPr>
          <a:lstStyle/>
          <a:p>
            <a:pPr algn="l"/>
            <a:r>
              <a:rPr lang="fi-FI">
                <a:solidFill>
                  <a:srgbClr val="00B050"/>
                </a:solidFill>
              </a:rPr>
              <a:t>Tarkistetaan työpaikkojen haun tilanne TYKO-viikolle</a:t>
            </a:r>
          </a:p>
        </p:txBody>
      </p:sp>
    </p:spTree>
    <p:extLst>
      <p:ext uri="{BB962C8B-B14F-4D97-AF65-F5344CB8AC3E}">
        <p14:creationId xmlns:p14="http://schemas.microsoft.com/office/powerpoint/2010/main" val="34243869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4DB24C2-3A50-987F-A85D-803DA89AC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>
                <a:highlight>
                  <a:srgbClr val="FFFF00"/>
                </a:highlight>
              </a:rPr>
              <a:t>Seuraava ryhmänohjaus 12.3. klo 13.05</a:t>
            </a:r>
            <a:endParaRPr lang="fi-FI" b="1">
              <a:highlight>
                <a:srgbClr val="FFFF00"/>
              </a:highlight>
              <a:ea typeface="Calibri Light"/>
              <a:cs typeface="Calibri Light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1D092A7-2C11-7464-8EB4-4BA965B6E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/>
              <a:t>Tarkistetaan, että kaikilla on varmasti työpaikka</a:t>
            </a:r>
          </a:p>
          <a:p>
            <a:r>
              <a:rPr lang="fi-FI"/>
              <a:t>Jos ei ole, opettaja ohjaa työnhakupajaan, joka järjestetään 17.3.</a:t>
            </a:r>
          </a:p>
          <a:p>
            <a:r>
              <a:rPr lang="fi-FI"/>
              <a:t>Jos työpaikkaa ei löydy, opiskelija viettää TYKO-viikon rästipajassa tehden koulutehtäviä</a:t>
            </a:r>
            <a:endParaRPr lang="fi-FI">
              <a:ea typeface="Calibri"/>
              <a:cs typeface="Calibri"/>
            </a:endParaRPr>
          </a:p>
          <a:p>
            <a:r>
              <a:rPr lang="fi-FI"/>
              <a:t>Kysely ruokailuista TYKO-viikolla toteutetaan ryhmänohjauksessa 12.3.</a:t>
            </a:r>
            <a:endParaRPr lang="fi-FI">
              <a:ea typeface="Calibri" panose="020F0502020204030204"/>
              <a:cs typeface="Calibri" panose="020F0502020204030204"/>
            </a:endParaRPr>
          </a:p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48359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1B6A23B-0A40-365F-2E86-03FD8F17A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/>
              <a:t>Oletko jo löytänyt oman TET-paikan?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67609AF-CD7A-23A0-E459-0B159ABC7B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7941"/>
            <a:ext cx="10515600" cy="4739022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endParaRPr lang="fi-FI"/>
          </a:p>
          <a:p>
            <a:r>
              <a:rPr lang="fi-FI"/>
              <a:t>Missä vaiheessa työpaikan haku on?</a:t>
            </a:r>
            <a:endParaRPr lang="fi-FI">
              <a:ea typeface="Calibri"/>
              <a:cs typeface="Calibri"/>
            </a:endParaRPr>
          </a:p>
          <a:p>
            <a:r>
              <a:rPr lang="fi-FI"/>
              <a:t>Joko olet saanut vahvistuksen? </a:t>
            </a:r>
          </a:p>
          <a:p>
            <a:r>
              <a:rPr lang="fi-FI">
                <a:ea typeface="Calibri"/>
                <a:cs typeface="Calibri"/>
              </a:rPr>
              <a:t>Olethan ilmoittanut työpaikkasi Työnhaun </a:t>
            </a:r>
            <a:r>
              <a:rPr lang="fi-FI" b="1">
                <a:ea typeface="Calibri"/>
                <a:cs typeface="Calibri"/>
              </a:rPr>
              <a:t>ennakkotehtävässä Moodlessa?</a:t>
            </a:r>
          </a:p>
          <a:p>
            <a:r>
              <a:rPr lang="fi-FI" b="1">
                <a:ea typeface="Calibri"/>
                <a:cs typeface="Calibri"/>
              </a:rPr>
              <a:t>Jos näin ei ole, </a:t>
            </a:r>
          </a:p>
          <a:p>
            <a:pPr>
              <a:buFont typeface="Wingdings" panose="05000000000000000000" pitchFamily="2" charset="2"/>
              <a:buChar char="è"/>
            </a:pPr>
            <a:r>
              <a:rPr lang="fi-FI">
                <a:solidFill>
                  <a:srgbClr val="FF0000"/>
                </a:solidFill>
              </a:rPr>
              <a:t>Työpaikka tulee olla varmistettuna ja </a:t>
            </a:r>
            <a:r>
              <a:rPr lang="fi-FI" b="1">
                <a:solidFill>
                  <a:srgbClr val="FF0000"/>
                </a:solidFill>
              </a:rPr>
              <a:t>ennakkotehtävä tehtynä </a:t>
            </a:r>
            <a:r>
              <a:rPr lang="fi-FI">
                <a:solidFill>
                  <a:srgbClr val="FF0000"/>
                </a:solidFill>
              </a:rPr>
              <a:t>viimeistään 11.3. </a:t>
            </a:r>
          </a:p>
          <a:p>
            <a:pPr>
              <a:buFont typeface="Wingdings" panose="05000000000000000000" pitchFamily="2" charset="2"/>
              <a:buChar char="è"/>
            </a:pPr>
            <a:r>
              <a:rPr lang="fi-FI"/>
              <a:t>Jos sinulla ei tuolloin ole työpaikkaa, ryhmänohjaaja ohjaa sinut </a:t>
            </a:r>
            <a:r>
              <a:rPr lang="fi-FI" b="1"/>
              <a:t>työnhakupajaan</a:t>
            </a:r>
            <a:r>
              <a:rPr lang="fi-FI"/>
              <a:t> Kallaveden lukiolle (luokka 107) tiistaina 17.3. klo 14.30. </a:t>
            </a:r>
            <a:endParaRPr lang="fi-FI">
              <a:ea typeface="Calibri"/>
              <a:cs typeface="Calibri"/>
            </a:endParaRPr>
          </a:p>
          <a:p>
            <a:pPr lvl="1">
              <a:buFont typeface="Courier New" panose="05000000000000000000" pitchFamily="2" charset="2"/>
              <a:buChar char="o"/>
            </a:pPr>
            <a:r>
              <a:rPr lang="fi-FI"/>
              <a:t>Työnhakupajassa annetaan vinkkejä työpaikan etsintään - työpaikkoja ei siellä kuitenkaan ole tarjolla.</a:t>
            </a:r>
            <a:endParaRPr lang="fi-FI">
              <a:ea typeface="Calibri"/>
              <a:cs typeface="Calibri"/>
            </a:endParaRPr>
          </a:p>
          <a:p>
            <a:pPr lvl="1">
              <a:buFont typeface="Courier New" panose="05000000000000000000" pitchFamily="2" charset="2"/>
              <a:buChar char="o"/>
            </a:pPr>
            <a:r>
              <a:rPr lang="fi-FI"/>
              <a:t>Ennen työnhakupajaan tuloa pitää olla tehtynä Moodlessa olevat vinkit työnhakuun (</a:t>
            </a:r>
            <a:r>
              <a:rPr lang="fi-FI" err="1"/>
              <a:t>ThingLink</a:t>
            </a:r>
            <a:r>
              <a:rPr lang="fi-FI"/>
              <a:t>)</a:t>
            </a:r>
            <a:endParaRPr lang="fi-FI">
              <a:ea typeface="Calibri"/>
              <a:cs typeface="Calibri"/>
            </a:endParaRPr>
          </a:p>
          <a:p>
            <a:pPr lvl="1">
              <a:buFont typeface="Courier New" panose="05000000000000000000" pitchFamily="2" charset="2"/>
              <a:buChar char="o"/>
            </a:pPr>
            <a:r>
              <a:rPr lang="fi-FI">
                <a:ea typeface="Calibri"/>
                <a:cs typeface="Calibri"/>
              </a:rPr>
              <a:t>Ryhmänohjaaja ilmoittaa pajaan tulijat Annika Jonniselle </a:t>
            </a:r>
            <a:r>
              <a:rPr lang="fi-FI" err="1">
                <a:ea typeface="Calibri"/>
                <a:cs typeface="Calibri"/>
              </a:rPr>
              <a:t>RO:n</a:t>
            </a:r>
            <a:r>
              <a:rPr lang="fi-FI">
                <a:ea typeface="Calibri"/>
                <a:cs typeface="Calibri"/>
              </a:rPr>
              <a:t> jälkeen 12.3.</a:t>
            </a:r>
          </a:p>
          <a:p>
            <a:pPr lvl="1">
              <a:buFont typeface="Courier New" panose="05000000000000000000" pitchFamily="2" charset="2"/>
              <a:buChar char="o"/>
            </a:pPr>
            <a:r>
              <a:rPr lang="fi-FI">
                <a:ea typeface="Calibri"/>
                <a:cs typeface="Calibri"/>
              </a:rPr>
              <a:t>Viherkampuksella ilmoita Martti Lukalle</a:t>
            </a:r>
          </a:p>
        </p:txBody>
      </p:sp>
    </p:spTree>
    <p:extLst>
      <p:ext uri="{BB962C8B-B14F-4D97-AF65-F5344CB8AC3E}">
        <p14:creationId xmlns:p14="http://schemas.microsoft.com/office/powerpoint/2010/main" val="941562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2B7A81F-9AC4-7592-0994-E1A8196E0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/>
              <a:t>Olet ilmoittautunut ohjattuun työelämään tutustumiseen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64401F5-CB18-235C-17AC-3CD2B6D449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fi-FI">
                <a:ea typeface="Calibri"/>
                <a:cs typeface="Calibri"/>
              </a:rPr>
              <a:t>Jos mahduit ryhmään, sinulla on ohjattu TET-paikka.</a:t>
            </a:r>
          </a:p>
          <a:p>
            <a:r>
              <a:rPr lang="fi-FI">
                <a:ea typeface="Calibri"/>
                <a:cs typeface="Calibri"/>
              </a:rPr>
              <a:t>Ilmoita tämä Moodlessa </a:t>
            </a:r>
            <a:r>
              <a:rPr lang="fi-FI">
                <a:solidFill>
                  <a:srgbClr val="FF0000"/>
                </a:solidFill>
                <a:ea typeface="Calibri"/>
                <a:cs typeface="Calibri"/>
              </a:rPr>
              <a:t>työnhaun ennakkotehtävässä</a:t>
            </a:r>
            <a:r>
              <a:rPr lang="fi-FI">
                <a:ea typeface="Calibri"/>
                <a:cs typeface="Calibri"/>
              </a:rPr>
              <a:t>, niin ryhmänohjaajasi tietää, että asia on kunnossa</a:t>
            </a:r>
          </a:p>
          <a:p>
            <a:pPr marL="0" indent="0">
              <a:buNone/>
            </a:pPr>
            <a:r>
              <a:rPr lang="fi-FI">
                <a:ea typeface="Calibri"/>
                <a:cs typeface="Calibri"/>
              </a:rPr>
              <a:t>**</a:t>
            </a:r>
          </a:p>
          <a:p>
            <a:pPr marL="0" indent="0">
              <a:buNone/>
            </a:pPr>
            <a:r>
              <a:rPr lang="fi-FI" b="1">
                <a:ea typeface="Calibri"/>
                <a:cs typeface="Calibri"/>
              </a:rPr>
              <a:t>Jos sinulla ei vielä ole työpaikkaa,</a:t>
            </a:r>
            <a:r>
              <a:rPr lang="fi-FI">
                <a:ea typeface="Calibri"/>
                <a:cs typeface="Calibri"/>
              </a:rPr>
              <a:t> kannattaa myös tarkistaa, onko </a:t>
            </a:r>
            <a:r>
              <a:rPr lang="fi-FI" b="1">
                <a:ea typeface="Calibri"/>
                <a:cs typeface="Calibri"/>
              </a:rPr>
              <a:t>ohjatuissa toteutuksissa</a:t>
            </a:r>
            <a:r>
              <a:rPr lang="fi-FI">
                <a:ea typeface="Calibri"/>
                <a:cs typeface="Calibri"/>
              </a:rPr>
              <a:t> tilaa -&gt; Wilma. Ilmoittautumisaikaa on 11.3. saakka.</a:t>
            </a:r>
          </a:p>
          <a:p>
            <a:r>
              <a:rPr lang="fi-FI" err="1">
                <a:ea typeface="Calibri"/>
                <a:cs typeface="Calibri"/>
              </a:rPr>
              <a:t>Mondi</a:t>
            </a:r>
            <a:endParaRPr lang="fi-FI">
              <a:ea typeface="Calibri"/>
              <a:cs typeface="Calibri"/>
            </a:endParaRPr>
          </a:p>
          <a:p>
            <a:r>
              <a:rPr lang="fi-FI" err="1">
                <a:ea typeface="Calibri"/>
                <a:cs typeface="Calibri"/>
              </a:rPr>
              <a:t>Mobie</a:t>
            </a:r>
            <a:r>
              <a:rPr lang="fi-FI">
                <a:ea typeface="Calibri"/>
                <a:cs typeface="Calibri"/>
              </a:rPr>
              <a:t> ja koodikoulu</a:t>
            </a:r>
          </a:p>
          <a:p>
            <a:r>
              <a:rPr lang="fi-FI">
                <a:ea typeface="Calibri"/>
                <a:cs typeface="Calibri"/>
              </a:rPr>
              <a:t>Urheilujärjestöt</a:t>
            </a:r>
          </a:p>
          <a:p>
            <a:endParaRPr lang="fi-FI" dirty="0">
              <a:ea typeface="Calibri"/>
              <a:cs typeface="Calibri"/>
            </a:endParaRPr>
          </a:p>
          <a:p>
            <a:pPr marL="0" indent="0">
              <a:buNone/>
            </a:pPr>
            <a:endParaRPr lang="fi-FI">
              <a:ea typeface="Calibri"/>
              <a:cs typeface="Calibri"/>
            </a:endParaRPr>
          </a:p>
          <a:p>
            <a:pPr marL="0" indent="0">
              <a:buNone/>
            </a:pPr>
            <a:endParaRPr lang="fi-FI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615066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58256" y="-358254"/>
            <a:ext cx="6858000" cy="7574507"/>
          </a:xfrm>
          <a:prstGeom prst="rect">
            <a:avLst/>
          </a:prstGeom>
          <a:ln>
            <a:noFill/>
          </a:ln>
          <a:effectLst>
            <a:outerShdw blurRad="457200" dist="63500" sx="99000" sy="99000" algn="l" rotWithShape="0">
              <a:prstClr val="black">
                <a:alpha val="1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0AD134F-4B68-A6B2-3229-FF4EE6106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45" y="5546162"/>
            <a:ext cx="6661702" cy="953611"/>
          </a:xfrm>
        </p:spPr>
        <p:txBody>
          <a:bodyPr anchor="ctr">
            <a:normAutofit/>
          </a:bodyPr>
          <a:lstStyle/>
          <a:p>
            <a:r>
              <a:rPr lang="fi-FI" sz="4000" b="1"/>
              <a:t>Mondi</a:t>
            </a:r>
          </a:p>
        </p:txBody>
      </p:sp>
      <p:pic>
        <p:nvPicPr>
          <p:cNvPr id="5" name="Sisällön paikkamerkki 3">
            <a:extLst>
              <a:ext uri="{FF2B5EF4-FFF2-40B4-BE49-F238E27FC236}">
                <a16:creationId xmlns:a16="http://schemas.microsoft.com/office/drawing/2014/main" id="{2635F5AB-5720-0DFB-42B0-DF97211E15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8188" b="-1"/>
          <a:stretch>
            <a:fillRect/>
          </a:stretch>
        </p:blipFill>
        <p:spPr>
          <a:xfrm>
            <a:off x="20" y="-1"/>
            <a:ext cx="7574488" cy="5161587"/>
          </a:xfrm>
          <a:prstGeom prst="rect">
            <a:avLst/>
          </a:pr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A7CBB01-4226-09B7-04F2-7CA3054D2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8065" y="1557464"/>
            <a:ext cx="4388800" cy="528747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i-FI" sz="2400"/>
              <a:t>Monipuolisia uramahdollisuuksia niin paperiteollisuudesta kiinnostuneille tekniikan ammattilaisille kuin eri taustoista tuleville tukitoimintojen osaajille</a:t>
            </a:r>
            <a:endParaRPr lang="fi-FI" sz="2400">
              <a:ea typeface="Calibri"/>
              <a:cs typeface="Calibri"/>
            </a:endParaRPr>
          </a:p>
          <a:p>
            <a:r>
              <a:rPr lang="fi-FI" sz="2400">
                <a:highlight>
                  <a:srgbClr val="FFFF00"/>
                </a:highlight>
                <a:ea typeface="Calibri"/>
                <a:cs typeface="Calibri"/>
              </a:rPr>
              <a:t>Pääset tutustumaan tehtaaseen</a:t>
            </a:r>
            <a:r>
              <a:rPr lang="fi-FI" sz="2400" dirty="0">
                <a:ea typeface="Calibri"/>
                <a:cs typeface="Calibri"/>
              </a:rPr>
              <a:t> </a:t>
            </a:r>
            <a:r>
              <a:rPr lang="fi-FI" sz="2400">
                <a:ea typeface="Calibri"/>
                <a:cs typeface="Calibri"/>
              </a:rPr>
              <a:t>ja kuulet erilaisia uratarinoita</a:t>
            </a:r>
          </a:p>
          <a:p>
            <a:pPr>
              <a:buFontTx/>
              <a:buChar char="-"/>
            </a:pPr>
            <a:r>
              <a:rPr lang="fi-FI" sz="2400"/>
              <a:t>Maanantai 13.4. Lumitin tiloissa + koululounas</a:t>
            </a:r>
            <a:endParaRPr lang="fi-FI" sz="2400" dirty="0">
              <a:ea typeface="Calibri"/>
              <a:cs typeface="Calibri"/>
            </a:endParaRPr>
          </a:p>
          <a:p>
            <a:pPr>
              <a:buFontTx/>
              <a:buChar char="-"/>
            </a:pPr>
            <a:r>
              <a:rPr lang="fi-FI" sz="2400"/>
              <a:t>Tiistaina 14.3. </a:t>
            </a:r>
            <a:r>
              <a:rPr lang="fi-FI" sz="2400" err="1"/>
              <a:t>Mondin</a:t>
            </a:r>
            <a:r>
              <a:rPr lang="fi-FI" sz="2400"/>
              <a:t> tehtaalla (bussikuljetus </a:t>
            </a:r>
            <a:r>
              <a:rPr lang="fi-FI" sz="2400" err="1"/>
              <a:t>Lumitilta</a:t>
            </a:r>
            <a:r>
              <a:rPr lang="fi-FI" sz="2400"/>
              <a:t>, </a:t>
            </a:r>
            <a:r>
              <a:rPr lang="fi-FI" sz="2400" err="1"/>
              <a:t>Mondi</a:t>
            </a:r>
            <a:r>
              <a:rPr lang="fi-FI" sz="2400" dirty="0"/>
              <a:t> </a:t>
            </a:r>
            <a:r>
              <a:rPr lang="fi-FI" sz="2400"/>
              <a:t>tarjoaa lounaan)</a:t>
            </a:r>
            <a:endParaRPr lang="fi-FI" sz="2400" dirty="0">
              <a:ea typeface="Calibri"/>
              <a:cs typeface="Calibri"/>
            </a:endParaRPr>
          </a:p>
          <a:p>
            <a:pPr>
              <a:buFontTx/>
              <a:buChar char="-"/>
            </a:pPr>
            <a:r>
              <a:rPr lang="fi-FI" sz="2400"/>
              <a:t>Mukaan mahtuu 30 opiskelijaa</a:t>
            </a:r>
            <a:endParaRPr lang="fi-FI" sz="2400" dirty="0">
              <a:ea typeface="Calibri"/>
              <a:cs typeface="Calibri"/>
            </a:endParaRPr>
          </a:p>
          <a:p>
            <a:pPr>
              <a:buFontTx/>
              <a:buChar char="-"/>
            </a:pPr>
            <a:r>
              <a:rPr lang="fi-FI" sz="2400" err="1"/>
              <a:t>Mondi</a:t>
            </a:r>
            <a:r>
              <a:rPr lang="fi-FI" sz="2400"/>
              <a:t>-toteutukseen sisältyy myös Maaseutuammattiin-esittely</a:t>
            </a:r>
            <a:endParaRPr lang="fi-FI" sz="2400">
              <a:ea typeface="Calibri"/>
              <a:cs typeface="Calibri"/>
            </a:endParaRPr>
          </a:p>
          <a:p>
            <a:pPr>
              <a:buFontTx/>
              <a:buChar char="-"/>
            </a:pPr>
            <a:endParaRPr lang="fi-FI" sz="1700"/>
          </a:p>
          <a:p>
            <a:pPr>
              <a:buFontTx/>
              <a:buChar char="-"/>
            </a:pPr>
            <a:endParaRPr lang="fi-FI" sz="1700"/>
          </a:p>
          <a:p>
            <a:pPr>
              <a:buFontTx/>
              <a:buChar char="-"/>
            </a:pPr>
            <a:endParaRPr lang="fi-FI" sz="1700"/>
          </a:p>
          <a:p>
            <a:pPr>
              <a:buFontTx/>
              <a:buChar char="-"/>
            </a:pPr>
            <a:endParaRPr lang="fi-FI" sz="1700"/>
          </a:p>
          <a:p>
            <a:pPr>
              <a:buFontTx/>
              <a:buChar char="-"/>
            </a:pPr>
            <a:endParaRPr lang="fi-FI" sz="1700"/>
          </a:p>
        </p:txBody>
      </p:sp>
    </p:spTree>
    <p:extLst>
      <p:ext uri="{BB962C8B-B14F-4D97-AF65-F5344CB8AC3E}">
        <p14:creationId xmlns:p14="http://schemas.microsoft.com/office/powerpoint/2010/main" val="296961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1A35FEC9-A3F3-751E-B316-2C793503F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fi-FI" sz="5400" b="1"/>
              <a:t>Mobie ja kood/Sisu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EF8C825-B980-1B17-54F3-A06996AAEF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448" y="2872899"/>
            <a:ext cx="5150272" cy="369684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2000">
                <a:ea typeface="Calibri"/>
                <a:cs typeface="Calibri"/>
              </a:rPr>
              <a:t>Pääset tutustumaan sekä kotimaisilla että kansainvälisillä markkinoilla toimivaan yritykseen, joka kehittää ja tarjoaa digitaalisia oppimisratkaisuja ja alustoja</a:t>
            </a:r>
          </a:p>
          <a:p>
            <a:r>
              <a:rPr lang="fi-FI" sz="2000">
                <a:ea typeface="Calibri"/>
                <a:cs typeface="Calibri"/>
              </a:rPr>
              <a:t>Samalla tutustut myös </a:t>
            </a:r>
            <a:r>
              <a:rPr lang="fi-FI" sz="2000" err="1">
                <a:ea typeface="Calibri"/>
                <a:cs typeface="Calibri"/>
              </a:rPr>
              <a:t>kood</a:t>
            </a:r>
            <a:r>
              <a:rPr lang="fi-FI" sz="2000">
                <a:ea typeface="Calibri"/>
                <a:cs typeface="Calibri"/>
              </a:rPr>
              <a:t>/Sisuun, joka on työelämälähtöinen koodikoulu.</a:t>
            </a:r>
          </a:p>
          <a:p>
            <a:r>
              <a:rPr lang="fi-FI" sz="2000">
                <a:ea typeface="Calibri"/>
                <a:cs typeface="Calibri"/>
              </a:rPr>
              <a:t>Molemmat päivät koodikoulun tiloissa, Viestikatu 1.</a:t>
            </a:r>
          </a:p>
          <a:p>
            <a:r>
              <a:rPr lang="fi-FI" sz="2000">
                <a:ea typeface="Calibri"/>
                <a:cs typeface="Calibri"/>
              </a:rPr>
              <a:t>Lounaat Lounasravintola Pranzeria Sorrentossa Viestikadulla.</a:t>
            </a:r>
          </a:p>
          <a:p>
            <a:r>
              <a:rPr lang="fi-FI" sz="2000">
                <a:ea typeface="Calibri"/>
                <a:cs typeface="Calibri"/>
              </a:rPr>
              <a:t>Mukaan mahtuu 40 osallistujaa.</a:t>
            </a:r>
          </a:p>
        </p:txBody>
      </p:sp>
      <p:pic>
        <p:nvPicPr>
          <p:cNvPr id="4" name="Picture 3" descr="kood/Sisu coding school in Kuopio attracts over 1000 applicants from 23 ...">
            <a:extLst>
              <a:ext uri="{FF2B5EF4-FFF2-40B4-BE49-F238E27FC236}">
                <a16:creationId xmlns:a16="http://schemas.microsoft.com/office/drawing/2014/main" id="{ACAFA334-ADB0-3568-C69E-9EB716024DE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789" r="3779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954706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58254" y="-358254"/>
            <a:ext cx="6858000" cy="7574507"/>
          </a:xfrm>
          <a:prstGeom prst="rect">
            <a:avLst/>
          </a:prstGeom>
          <a:ln>
            <a:noFill/>
          </a:ln>
          <a:effectLst>
            <a:outerShdw blurRad="304800" dist="317500" sx="94000" sy="94000" algn="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9732E39-002D-A7FD-D829-D84437474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256" y="4853796"/>
            <a:ext cx="7151623" cy="1510059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fi-FI" sz="3600" b="1"/>
              <a:t>Suomen Salibandyliitto ry ja</a:t>
            </a:r>
            <a:br>
              <a:rPr lang="fi-FI" sz="3600" b="1" dirty="0"/>
            </a:br>
            <a:r>
              <a:rPr lang="fi-FI" sz="3600" b="1"/>
              <a:t>Suomen Jääkiekkoliiton Savo-Karjalan aluevalmennus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5F329D0D-E772-DCF2-68DD-6B4182D193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366" y="1716532"/>
            <a:ext cx="6032738" cy="2744895"/>
          </a:xfrm>
          <a:prstGeom prst="rect">
            <a:avLst/>
          </a:pr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66AF7A7-866C-1189-1A19-337BF42930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668" y="253024"/>
            <a:ext cx="4621625" cy="640407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endParaRPr lang="fi-FI" sz="2400" b="1" dirty="0">
              <a:ea typeface="Calibri"/>
              <a:cs typeface="Calibri"/>
            </a:endParaRPr>
          </a:p>
          <a:p>
            <a:pPr marL="0" indent="0">
              <a:buNone/>
            </a:pPr>
            <a:r>
              <a:rPr lang="fi-FI" sz="2400" b="1"/>
              <a:t>Urheilusta työura?</a:t>
            </a:r>
            <a:endParaRPr lang="fi-FI" sz="2400">
              <a:ea typeface="Calibri"/>
              <a:cs typeface="Calibri"/>
            </a:endParaRPr>
          </a:p>
          <a:p>
            <a:pPr marL="0" indent="0">
              <a:buNone/>
            </a:pPr>
            <a:r>
              <a:rPr lang="fi-FI" sz="2400" b="1"/>
              <a:t>Kiinnostavatko sinua asiantuntijatehtävät urheilujärjestössä?</a:t>
            </a:r>
            <a:endParaRPr lang="fi-FI" sz="2400" b="1">
              <a:ea typeface="Calibri"/>
              <a:cs typeface="Calibri"/>
            </a:endParaRPr>
          </a:p>
          <a:p>
            <a:r>
              <a:rPr lang="fi-FI" sz="2400"/>
              <a:t>Molemmat päivät 13.-14.4. </a:t>
            </a:r>
            <a:r>
              <a:rPr lang="fi-FI" sz="2400" err="1"/>
              <a:t>Klassikalla</a:t>
            </a:r>
            <a:r>
              <a:rPr lang="fi-FI" sz="2400"/>
              <a:t>, koululounaat </a:t>
            </a:r>
            <a:r>
              <a:rPr lang="fi-FI" sz="2400" err="1"/>
              <a:t>Klassikan</a:t>
            </a:r>
            <a:r>
              <a:rPr lang="fi-FI" sz="2400" dirty="0"/>
              <a:t> </a:t>
            </a:r>
            <a:r>
              <a:rPr lang="fi-FI" sz="2400"/>
              <a:t>ruokalassa</a:t>
            </a:r>
            <a:endParaRPr lang="fi-FI" sz="2400">
              <a:ea typeface="Calibri"/>
              <a:cs typeface="Calibri"/>
            </a:endParaRPr>
          </a:p>
          <a:p>
            <a:r>
              <a:rPr lang="fi-FI" sz="2400"/>
              <a:t>Mukaan mahtuu 50 opiskelijaa</a:t>
            </a:r>
            <a:endParaRPr lang="fi-FI" sz="2400">
              <a:ea typeface="Calibri"/>
              <a:cs typeface="Calibri"/>
            </a:endParaRPr>
          </a:p>
          <a:p>
            <a:r>
              <a:rPr lang="fi-FI" sz="2400"/>
              <a:t>Maanantaina Salibandyliitto etäyhteyksin </a:t>
            </a:r>
            <a:endParaRPr lang="fi-FI" sz="2400">
              <a:ea typeface="Calibri"/>
              <a:cs typeface="Calibri"/>
            </a:endParaRPr>
          </a:p>
          <a:p>
            <a:r>
              <a:rPr lang="fi-FI" sz="2400"/>
              <a:t>Tiistaina Jääkiekkoliiton Savo-Karjalan aluevalmennus paikan päällä </a:t>
            </a:r>
            <a:endParaRPr lang="fi-FI" sz="2400">
              <a:ea typeface="Calibri"/>
              <a:cs typeface="Calibri"/>
            </a:endParaRPr>
          </a:p>
        </p:txBody>
      </p:sp>
      <p:pic>
        <p:nvPicPr>
          <p:cNvPr id="7" name="Sisällön paikkamerkki 3">
            <a:extLst>
              <a:ext uri="{FF2B5EF4-FFF2-40B4-BE49-F238E27FC236}">
                <a16:creationId xmlns:a16="http://schemas.microsoft.com/office/drawing/2014/main" id="{7DFDA048-00D4-5F96-96D7-B1A9940B80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92" y="225473"/>
            <a:ext cx="7396989" cy="134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9345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20B039D-2121-5B6D-114C-315B62359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Kun työpaikka on selvinnyt, valitse oikea tehtäväpolku Moodlessa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D34A052-F2EF-FA4A-8347-B9CC2FA4AC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/>
              <a:t>Kun tiedät varmasti, menetkö </a:t>
            </a:r>
          </a:p>
          <a:p>
            <a:pPr marL="514350" indent="-514350">
              <a:buAutoNum type="alphaUcPeriod"/>
            </a:pPr>
            <a:r>
              <a:rPr lang="fi-FI"/>
              <a:t>Itse hankitulle työpaikalle</a:t>
            </a:r>
          </a:p>
          <a:p>
            <a:pPr marL="514350" indent="-514350">
              <a:buAutoNum type="alphaUcPeriod"/>
            </a:pPr>
            <a:r>
              <a:rPr lang="fi-FI"/>
              <a:t>Ohjattuun toteutukseen</a:t>
            </a:r>
          </a:p>
          <a:p>
            <a:pPr>
              <a:buFont typeface="Wingdings" panose="05000000000000000000" pitchFamily="2" charset="2"/>
              <a:buChar char="è"/>
            </a:pPr>
            <a:r>
              <a:rPr lang="fi-FI"/>
              <a:t>Valitse oikea tehtäväpolku Moodlessa</a:t>
            </a:r>
          </a:p>
          <a:p>
            <a:pPr>
              <a:buFont typeface="Wingdings" panose="05000000000000000000" pitchFamily="2" charset="2"/>
              <a:buChar char="è"/>
            </a:pPr>
            <a:endParaRPr lang="fi-FI"/>
          </a:p>
          <a:p>
            <a:pPr marL="0" indent="0">
              <a:buNone/>
            </a:pPr>
            <a:r>
              <a:rPr lang="fi-FI"/>
              <a:t>Teet sen näin: </a:t>
            </a:r>
          </a:p>
        </p:txBody>
      </p:sp>
    </p:spTree>
    <p:extLst>
      <p:ext uri="{BB962C8B-B14F-4D97-AF65-F5344CB8AC3E}">
        <p14:creationId xmlns:p14="http://schemas.microsoft.com/office/powerpoint/2010/main" val="1959915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6D70915-8C4F-9F06-8A62-43DC8BA5BA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4986" y="1233226"/>
            <a:ext cx="10152599" cy="42468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Arrow: Right 2">
            <a:extLst>
              <a:ext uri="{FF2B5EF4-FFF2-40B4-BE49-F238E27FC236}">
                <a16:creationId xmlns:a16="http://schemas.microsoft.com/office/drawing/2014/main" id="{3BD350FA-0531-4965-64A4-52B06FF8AEEE}"/>
              </a:ext>
            </a:extLst>
          </p:cNvPr>
          <p:cNvSpPr/>
          <p:nvPr/>
        </p:nvSpPr>
        <p:spPr>
          <a:xfrm>
            <a:off x="245204" y="4173365"/>
            <a:ext cx="2314561" cy="185378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err="1">
                <a:ea typeface="Calibri"/>
                <a:cs typeface="Calibri"/>
              </a:rPr>
              <a:t>Klikkaa"tehtävä-polkuvalinta</a:t>
            </a:r>
            <a:r>
              <a:rPr lang="en-US">
                <a:ea typeface="Calibri"/>
                <a:cs typeface="Calibri"/>
              </a:rPr>
              <a:t>" </a:t>
            </a:r>
          </a:p>
        </p:txBody>
      </p:sp>
    </p:spTree>
    <p:extLst>
      <p:ext uri="{BB962C8B-B14F-4D97-AF65-F5344CB8AC3E}">
        <p14:creationId xmlns:p14="http://schemas.microsoft.com/office/powerpoint/2010/main" val="14531773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C83DCB1-02B6-25EF-1F2A-44B1B6EB69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9503"/>
            <a:ext cx="12192000" cy="49389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Arrow: Right 2">
            <a:extLst>
              <a:ext uri="{FF2B5EF4-FFF2-40B4-BE49-F238E27FC236}">
                <a16:creationId xmlns:a16="http://schemas.microsoft.com/office/drawing/2014/main" id="{A69132C0-E18A-B777-5634-FE75DA01BAFF}"/>
              </a:ext>
            </a:extLst>
          </p:cNvPr>
          <p:cNvSpPr/>
          <p:nvPr/>
        </p:nvSpPr>
        <p:spPr>
          <a:xfrm>
            <a:off x="2375" y="3106313"/>
            <a:ext cx="2028841" cy="169825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err="1">
                <a:ea typeface="Calibri"/>
                <a:cs typeface="Calibri"/>
              </a:rPr>
              <a:t>Valitse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kummassa</a:t>
            </a:r>
            <a:r>
              <a:rPr lang="en-US">
                <a:ea typeface="Calibri"/>
                <a:cs typeface="Calibri"/>
              </a:rPr>
              <a:t> olet</a:t>
            </a:r>
            <a:endParaRPr lang="en-US"/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6A5E77E9-228B-F9FA-92FA-D1F7FCBCEE43}"/>
              </a:ext>
            </a:extLst>
          </p:cNvPr>
          <p:cNvSpPr/>
          <p:nvPr/>
        </p:nvSpPr>
        <p:spPr>
          <a:xfrm>
            <a:off x="2381051" y="4208124"/>
            <a:ext cx="2945300" cy="1698254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err="1">
                <a:ea typeface="Calibri"/>
                <a:cs typeface="Calibri"/>
              </a:rPr>
              <a:t>Valinnan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jälkeen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tallenna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valintasi</a:t>
            </a:r>
            <a:endParaRPr lang="en-US" err="1"/>
          </a:p>
        </p:txBody>
      </p:sp>
    </p:spTree>
    <p:extLst>
      <p:ext uri="{BB962C8B-B14F-4D97-AF65-F5344CB8AC3E}">
        <p14:creationId xmlns:p14="http://schemas.microsoft.com/office/powerpoint/2010/main" val="1988927664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ainaus">
  <a:themeElements>
    <a:clrScheme name="Lainaus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Lainaus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Lainaus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e428805-83ce-4f51-87a8-ec65c43d82a7" xsi:nil="true"/>
    <lcf76f155ced4ddcb4097134ff3c332f xmlns="4a0fd3cd-7add-4d4c-9183-e8abd3b11912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7BDCCA39956E0F4383DE613E205C8476" ma:contentTypeVersion="19" ma:contentTypeDescription="Luo uusi asiakirja." ma:contentTypeScope="" ma:versionID="a0e7a9d33ef170f88ffd55d6598549bf">
  <xsd:schema xmlns:xsd="http://www.w3.org/2001/XMLSchema" xmlns:xs="http://www.w3.org/2001/XMLSchema" xmlns:p="http://schemas.microsoft.com/office/2006/metadata/properties" xmlns:ns2="4a0fd3cd-7add-4d4c-9183-e8abd3b11912" xmlns:ns3="1e428805-83ce-4f51-87a8-ec65c43d82a7" targetNamespace="http://schemas.microsoft.com/office/2006/metadata/properties" ma:root="true" ma:fieldsID="3a82b4fe0139114e85ca68e924f474af" ns2:_="" ns3:_="">
    <xsd:import namespace="4a0fd3cd-7add-4d4c-9183-e8abd3b11912"/>
    <xsd:import namespace="1e428805-83ce-4f51-87a8-ec65c43d82a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0fd3cd-7add-4d4c-9183-e8abd3b1191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Kuvien tunnisteet" ma:readOnly="false" ma:fieldId="{5cf76f15-5ced-4ddc-b409-7134ff3c332f}" ma:taxonomyMulti="true" ma:sspId="2ca23e9f-5bb7-45a7-a786-b66e23a87c4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428805-83ce-4f51-87a8-ec65c43d82a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07ceb9e9-d589-4004-95b9-e1fda6debce6}" ma:internalName="TaxCatchAll" ma:showField="CatchAllData" ma:web="1e428805-83ce-4f51-87a8-ec65c43d82a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7B3DFB0-6BB0-4945-8816-01B8E81508A5}">
  <ds:schemaRefs>
    <ds:schemaRef ds:uri="1e428805-83ce-4f51-87a8-ec65c43d82a7"/>
    <ds:schemaRef ds:uri="4a0fd3cd-7add-4d4c-9183-e8abd3b11912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011D4FA5-8C3A-4A54-9047-F4A53F639D13}">
  <ds:schemaRefs>
    <ds:schemaRef ds:uri="1e428805-83ce-4f51-87a8-ec65c43d82a7"/>
    <ds:schemaRef ds:uri="4a0fd3cd-7add-4d4c-9183-e8abd3b1191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2EE52F0-8CF0-4C90-9F7D-E5510A0E6D7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394</Words>
  <Application>Microsoft Office PowerPoint</Application>
  <PresentationFormat>Laajakuva</PresentationFormat>
  <Paragraphs>62</Paragraphs>
  <Slides>10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7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10</vt:i4>
      </vt:variant>
    </vt:vector>
  </HeadingPairs>
  <TitlesOfParts>
    <vt:vector size="19" baseType="lpstr">
      <vt:lpstr>Arial</vt:lpstr>
      <vt:lpstr>Calibri</vt:lpstr>
      <vt:lpstr>Calibri Light</vt:lpstr>
      <vt:lpstr>Century Gothic</vt:lpstr>
      <vt:lpstr>Courier New</vt:lpstr>
      <vt:lpstr>Wingdings</vt:lpstr>
      <vt:lpstr>Wingdings 2</vt:lpstr>
      <vt:lpstr>Office-teema</vt:lpstr>
      <vt:lpstr>Lainaus</vt:lpstr>
      <vt:lpstr>Ryhmänohjaus 25.2.2026</vt:lpstr>
      <vt:lpstr>Oletko jo löytänyt oman TET-paikan?</vt:lpstr>
      <vt:lpstr>Olet ilmoittautunut ohjattuun työelämään tutustumiseen</vt:lpstr>
      <vt:lpstr>Mondi</vt:lpstr>
      <vt:lpstr>Mobie ja kood/Sisu</vt:lpstr>
      <vt:lpstr>Suomen Salibandyliitto ry ja Suomen Jääkiekkoliiton Savo-Karjalan aluevalmennus</vt:lpstr>
      <vt:lpstr>Kun työpaikka on selvinnyt, valitse oikea tehtäväpolku Moodlessa</vt:lpstr>
      <vt:lpstr>PowerPoint-esitys</vt:lpstr>
      <vt:lpstr>PowerPoint-esitys</vt:lpstr>
      <vt:lpstr>Seuraava ryhmänohjaus 12.3. klo 13.05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Virtuaali-TET</dc:title>
  <dc:creator>Karjalainen Tiina Tuulikki</dc:creator>
  <cp:lastModifiedBy>Karjalainen Tiina Tuulikki</cp:lastModifiedBy>
  <cp:revision>42</cp:revision>
  <dcterms:created xsi:type="dcterms:W3CDTF">2025-01-14T09:09:08Z</dcterms:created>
  <dcterms:modified xsi:type="dcterms:W3CDTF">2026-02-19T07:04:13Z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0x0101007BDCCA39956E0F4383DE613E205C8476</vt:lpwstr>
  </property>
  <property fmtid="{D5CDD505-2E9C-101B-9397-08002B2CF9AE}" pid="3" name="MediaServiceImageTags">
    <vt:lpwstr/>
  </property>
</Properties>
</file>