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388" r:id="rId5"/>
    <p:sldId id="450" r:id="rId6"/>
    <p:sldId id="407" r:id="rId7"/>
    <p:sldId id="449" r:id="rId8"/>
    <p:sldId id="451" r:id="rId9"/>
    <p:sldId id="452" r:id="rId10"/>
    <p:sldId id="453" r:id="rId11"/>
    <p:sldId id="439" r:id="rId12"/>
    <p:sldId id="442" r:id="rId13"/>
    <p:sldId id="443" r:id="rId14"/>
    <p:sldId id="448" r:id="rId15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A2FCAA-09CD-5E92-BD71-D3B40A6D3822}" v="37" dt="2026-04-07T09:34:43.848"/>
    <p1510:client id="{A33FE0A0-9DCE-5A9E-D0B1-BAF188785B8D}" v="121" dt="2026-04-08T12:26:28.225"/>
    <p1510:client id="{DA9CA9AE-5456-3B87-3666-CD04AB5DED75}" v="39" dt="2026-04-08T08:11:18.550"/>
    <p1510:client id="{FB6CC43D-3710-49FC-D29B-BF77088658C4}" v="76" dt="2026-04-07T10:08:56.2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84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4E8D0B7-BD76-7576-6611-CD2ACADCF3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9DADB2C-4C63-1694-3458-1ADF6A91D3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C4E5783-483B-2B60-6131-A3A358D7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3A66-9C08-46F2-A0C9-4F5815E92CB4}" type="datetimeFigureOut">
              <a:rPr lang="fi-FI" smtClean="0"/>
              <a:t>9.4.2026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D41B8E1-DC54-5C83-7F44-50E13A219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24377F2-4740-19E9-DA5F-311CAA052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78966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504530E-8930-79AF-EC12-7F6665EDC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3BA4CC06-92C0-9A85-2529-23B4B5D24A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75320B2-7B2C-1DBD-53AF-F3941242C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3A66-9C08-46F2-A0C9-4F5815E92CB4}" type="datetimeFigureOut">
              <a:rPr lang="fi-FI" smtClean="0"/>
              <a:t>9.4.2026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37A8BC7-3032-C8FD-1314-A72A941CF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AD2645E-E8EB-5B45-E695-242F5522A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85309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094AC859-F1CE-8F9C-1C14-3B0914A0E0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EFFFC539-5F0E-DF11-B426-EB48CA19F4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D40953C-2234-E557-018D-D453EDAE9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3A66-9C08-46F2-A0C9-4F5815E92CB4}" type="datetimeFigureOut">
              <a:rPr lang="fi-FI" smtClean="0"/>
              <a:t>9.4.2026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2A0325B-2DE7-A415-EE03-5D2ADED3B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8697282-62A4-049D-E52D-FB5A86E61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3630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F8916CC-3BD7-55D9-BA3B-4D2E12AF0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75D6C07-25E0-D214-A924-2E524D8F71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0036C87-1671-95AB-FBCE-419898BA7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3A66-9C08-46F2-A0C9-4F5815E92CB4}" type="datetimeFigureOut">
              <a:rPr lang="fi-FI" smtClean="0"/>
              <a:t>9.4.2026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6335F69-85EF-A69A-6B3F-CE3923958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9C7501C-A0BE-5014-49C8-6208DDE97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29856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CA9527D-65A3-7761-CE81-732159ACA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E12BE6D-ED47-7382-370D-FDF1BDCBCD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4D2E8B2-2542-9867-1AD8-F833D749D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3A66-9C08-46F2-A0C9-4F5815E92CB4}" type="datetimeFigureOut">
              <a:rPr lang="fi-FI" smtClean="0"/>
              <a:t>9.4.2026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71F7D27-808F-FB25-21AB-FFCAA3F6A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92AA29B-23F2-E85D-2368-91460DDCC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36522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A7EAD40-EE7B-8657-E4F0-F82D6E9DC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8A46D41-1F54-A456-4B3E-59F453908E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26408E7-F94D-02E5-6A7F-E3454D59B7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9BAB5688-FD07-AA49-8E8E-8A0997678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3A66-9C08-46F2-A0C9-4F5815E92CB4}" type="datetimeFigureOut">
              <a:rPr lang="fi-FI" smtClean="0"/>
              <a:t>9.4.2026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D76A07C0-B61E-6C5C-44DE-694267487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2A586D2-ECF5-B33F-8953-DC4EFC42B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0466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F738685-D95D-9BD5-4E73-CB7211662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BBFFF4A-592D-0FCB-E3D5-9F6187270E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B852BC45-FAEA-FCEE-C294-39893525EA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1B000262-7956-9290-FA9D-72F7C41C18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48A91BC6-771A-633A-0847-0C2AEF8DF0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5F597018-0EC3-E359-FC44-A968DC9A9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3A66-9C08-46F2-A0C9-4F5815E92CB4}" type="datetimeFigureOut">
              <a:rPr lang="fi-FI" smtClean="0"/>
              <a:t>9.4.2026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94C17C61-71D4-CF16-E428-52CCB3DC4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D449494F-4610-F902-7E73-AC0A81B7F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26506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2AE99A7-1FA4-3079-2CF8-890561835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2B3C14CD-FF7B-8B05-BCAD-BC399C88D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3A66-9C08-46F2-A0C9-4F5815E92CB4}" type="datetimeFigureOut">
              <a:rPr lang="fi-FI" smtClean="0"/>
              <a:t>9.4.2026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6BA70A87-8A4A-DC69-20E2-A1FFDC449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B4121F6-9CF4-71C1-C004-FD8A7BDD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68002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6F362B6F-1381-AE41-ABE4-EBC1761B2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3A66-9C08-46F2-A0C9-4F5815E92CB4}" type="datetimeFigureOut">
              <a:rPr lang="fi-FI" smtClean="0"/>
              <a:t>9.4.2026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500249B7-7802-D93C-B98D-8832C2011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1902F612-7D15-F463-C2CE-85570E95C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70127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D7E1CFE-EF74-8066-35ED-9D282BB72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DC1A7B5-4FBC-EF14-C102-37EBC087CC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84ECAA8-ED68-6608-BEA9-21AADD3AF0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0BF03FE-E820-204E-7B19-6EF325A1A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3A66-9C08-46F2-A0C9-4F5815E92CB4}" type="datetimeFigureOut">
              <a:rPr lang="fi-FI" smtClean="0"/>
              <a:t>9.4.2026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C38A5D1-1DE1-4491-C87A-9ED5E4DF8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4F8B8B7-26FC-2D55-C907-8F1EFF534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48594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B01B9A3-CA3D-E943-69BD-725DD0796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B0122E30-C494-E193-6B1C-8B103E0ADE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96AA4163-4400-8C9D-B129-30EA390725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97A08A36-6526-50BF-31CD-98E840B69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3A66-9C08-46F2-A0C9-4F5815E92CB4}" type="datetimeFigureOut">
              <a:rPr lang="fi-FI" smtClean="0"/>
              <a:t>9.4.2026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FB31D4D-8229-AFA0-A3D4-881AF6B8A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DE97510-E0DA-C85C-3DBB-5E3FA77E9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84924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BC995FEA-8EA5-934F-49E0-F8622102C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996A558-B954-474F-309A-08739EA98F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D787B62-BEA0-4724-8514-B187A3951A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73A66-9C08-46F2-A0C9-4F5815E92CB4}" type="datetimeFigureOut">
              <a:rPr lang="fi-FI" smtClean="0"/>
              <a:t>9.4.2026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F137069-C9EF-81BE-AD5A-28A3CAF69D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0DAF80C-DCE4-5E05-0B2F-A35EC1FB91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11781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haelukioon.fi/web/opiskelijalle/tyko-viikko/tyoelamaviikko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27BBBD9-DD1C-C52B-0C40-A2D5804D28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5BDB762-E3BC-DE4D-AAB2-2404ED6644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5850CE35-15F1-905D-9FBF-EBD6F3CC20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367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C83DCB1-02B6-25EF-1F2A-44B1B6EB69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9503"/>
            <a:ext cx="12192000" cy="49389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Arrow: Right 2">
            <a:extLst>
              <a:ext uri="{FF2B5EF4-FFF2-40B4-BE49-F238E27FC236}">
                <a16:creationId xmlns:a16="http://schemas.microsoft.com/office/drawing/2014/main" id="{A69132C0-E18A-B777-5634-FE75DA01BAFF}"/>
              </a:ext>
            </a:extLst>
          </p:cNvPr>
          <p:cNvSpPr/>
          <p:nvPr/>
        </p:nvSpPr>
        <p:spPr>
          <a:xfrm>
            <a:off x="2375" y="3106313"/>
            <a:ext cx="2028841" cy="169825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>
                <a:ea typeface="Calibri"/>
                <a:cs typeface="Calibri"/>
              </a:rPr>
              <a:t>Valitse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kummassa</a:t>
            </a:r>
            <a:r>
              <a:rPr lang="en-US">
                <a:ea typeface="Calibri"/>
                <a:cs typeface="Calibri"/>
              </a:rPr>
              <a:t> olet</a:t>
            </a:r>
            <a:endParaRPr lang="en-US"/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6A5E77E9-228B-F9FA-92FA-D1F7FCBCEE43}"/>
              </a:ext>
            </a:extLst>
          </p:cNvPr>
          <p:cNvSpPr/>
          <p:nvPr/>
        </p:nvSpPr>
        <p:spPr>
          <a:xfrm>
            <a:off x="2381051" y="4208124"/>
            <a:ext cx="2945300" cy="1698254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err="1">
                <a:ea typeface="Calibri"/>
                <a:cs typeface="Calibri"/>
              </a:rPr>
              <a:t>Valinnan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jälkeen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tallenna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valintasi</a:t>
            </a:r>
            <a:endParaRPr lang="en-US" err="1"/>
          </a:p>
        </p:txBody>
      </p:sp>
    </p:spTree>
    <p:extLst>
      <p:ext uri="{BB962C8B-B14F-4D97-AF65-F5344CB8AC3E}">
        <p14:creationId xmlns:p14="http://schemas.microsoft.com/office/powerpoint/2010/main" val="19889276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B2E60F2-D6CD-6141-EEEC-449DC993A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828470" cy="5431536"/>
          </a:xfrm>
        </p:spPr>
        <p:txBody>
          <a:bodyPr>
            <a:normAutofit/>
          </a:bodyPr>
          <a:lstStyle/>
          <a:p>
            <a:r>
              <a:rPr lang="fi-FI" sz="3400" b="1"/>
              <a:t>Lisää infoa TYÖELÄMÄVIIKOSTA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256DB1F-113C-4313-FBBD-80BA54D469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r>
              <a:rPr lang="fi-FI" sz="2200"/>
              <a:t>Ole ajoissa paikalla.</a:t>
            </a:r>
          </a:p>
          <a:p>
            <a:r>
              <a:rPr lang="fi-FI" sz="2200" b="1"/>
              <a:t>Ota </a:t>
            </a:r>
            <a:r>
              <a:rPr lang="fi-FI" sz="2200" b="1" err="1"/>
              <a:t>Opinsys</a:t>
            </a:r>
            <a:r>
              <a:rPr lang="fi-FI" sz="2200" b="1"/>
              <a:t>-laite mukaan</a:t>
            </a:r>
            <a:r>
              <a:rPr lang="fi-FI" sz="2200"/>
              <a:t>, ellei toisin ilmoiteta. Tarvitset sitä ainakin Moodle-tehtävien tekemiseen.</a:t>
            </a:r>
          </a:p>
          <a:p>
            <a:r>
              <a:rPr lang="fi-FI" sz="2200">
                <a:ea typeface="Calibri" panose="020F0502020204030204"/>
                <a:cs typeface="Calibri" panose="020F0502020204030204"/>
              </a:rPr>
              <a:t>Maanantain ja tiistain Moodle-tehtävät tulee olla tehtyinä tiistai-iltaan mennessä - myös itsehankittuilla työpaikoilla.</a:t>
            </a:r>
            <a:endParaRPr lang="fi-FI" sz="2200"/>
          </a:p>
          <a:p>
            <a:r>
              <a:rPr lang="fi-FI" sz="2200"/>
              <a:t>Ruokailut omilla lukioilla sen varanneille (omat TET-paikat)</a:t>
            </a:r>
          </a:p>
          <a:p>
            <a:r>
              <a:rPr lang="fi-FI" sz="2200"/>
              <a:t>Löydät kaikki ryhmänohjauksissa käsitellyt tietopaketit Hae lukioon –sivuilta </a:t>
            </a:r>
            <a:r>
              <a:rPr lang="fi-FI" sz="2200">
                <a:hlinkClick r:id="rId2"/>
              </a:rPr>
              <a:t>Työelämäviikko - Hae lukioon</a:t>
            </a:r>
            <a:endParaRPr lang="fi-FI" sz="2200"/>
          </a:p>
          <a:p>
            <a:r>
              <a:rPr lang="fi-FI" sz="2200"/>
              <a:t>Saat </a:t>
            </a:r>
            <a:r>
              <a:rPr lang="fi-FI" sz="2200" b="1"/>
              <a:t>TET01-opintojakson </a:t>
            </a:r>
            <a:r>
              <a:rPr lang="fi-FI" sz="2200"/>
              <a:t>(1 op) maanantain ja tiistain ohjelmasta (+ Moodle-tehtävät tehtyinä)</a:t>
            </a:r>
          </a:p>
          <a:p>
            <a:r>
              <a:rPr lang="fi-FI" sz="2200"/>
              <a:t>Saat </a:t>
            </a:r>
            <a:r>
              <a:rPr lang="fi-FI" sz="2200" b="1"/>
              <a:t>TET02-opintojakson</a:t>
            </a:r>
            <a:r>
              <a:rPr lang="fi-FI" sz="2200"/>
              <a:t> keskiviikon, torstain ja perjantain ohjelmasta (+ keskiviikon Moodle-tehtävät tehtyinä)</a:t>
            </a:r>
          </a:p>
        </p:txBody>
      </p:sp>
    </p:spTree>
    <p:extLst>
      <p:ext uri="{BB962C8B-B14F-4D97-AF65-F5344CB8AC3E}">
        <p14:creationId xmlns:p14="http://schemas.microsoft.com/office/powerpoint/2010/main" val="3286611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797910E4-87D0-CAF7-0D20-993B5D1D29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08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43AE72E-B59A-3802-C215-D50308305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fi-FI" sz="4000" b="1"/>
              <a:t>Tervetuloa Työelämäviikolle!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52B5F71-9250-0D63-0EF4-F2263DF31D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2656" y="2265037"/>
            <a:ext cx="4539343" cy="42278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i-FI" sz="2400" b="1"/>
              <a:t>Maanantai –tiistai</a:t>
            </a:r>
          </a:p>
          <a:p>
            <a:pPr marL="0" indent="0">
              <a:buNone/>
            </a:pPr>
            <a:r>
              <a:rPr lang="fi-FI" sz="2400"/>
              <a:t>Työelämään tutustuminen joko itse valitulla työpaikalla tai ohjatussa toteutuksessa</a:t>
            </a:r>
          </a:p>
          <a:p>
            <a:pPr marL="0" indent="0">
              <a:buNone/>
            </a:pPr>
            <a:r>
              <a:rPr lang="fi-FI" sz="2400" b="1"/>
              <a:t>Keskiviikko</a:t>
            </a:r>
          </a:p>
          <a:p>
            <a:pPr marL="0" indent="0">
              <a:buNone/>
            </a:pPr>
            <a:r>
              <a:rPr lang="fi-FI" sz="2400"/>
              <a:t>Työelämätaitopäivä omalla lukiolla ryhmänohjausluokassa</a:t>
            </a:r>
          </a:p>
          <a:p>
            <a:pPr marL="0" indent="0">
              <a:buNone/>
            </a:pPr>
            <a:r>
              <a:rPr lang="fi-FI" sz="2400" b="1"/>
              <a:t>Torstai – perjantai</a:t>
            </a:r>
          </a:p>
          <a:p>
            <a:pPr marL="0" indent="0">
              <a:buNone/>
            </a:pPr>
            <a:r>
              <a:rPr lang="fi-FI" sz="2400"/>
              <a:t>Innovaatiopäivät omalla lukiolla ryhmänohjausluokassa</a:t>
            </a:r>
          </a:p>
          <a:p>
            <a:pPr marL="0" indent="0">
              <a:buNone/>
            </a:pPr>
            <a:endParaRPr lang="fi-FI" sz="2400"/>
          </a:p>
          <a:p>
            <a:pPr marL="0" indent="0">
              <a:buNone/>
            </a:pPr>
            <a:r>
              <a:rPr lang="fi-FI" sz="2400"/>
              <a:t>Viikon ohjelma -&gt;</a:t>
            </a:r>
          </a:p>
          <a:p>
            <a:endParaRPr lang="fi-FI" sz="1600"/>
          </a:p>
        </p:txBody>
      </p:sp>
    </p:spTree>
    <p:extLst>
      <p:ext uri="{BB962C8B-B14F-4D97-AF65-F5344CB8AC3E}">
        <p14:creationId xmlns:p14="http://schemas.microsoft.com/office/powerpoint/2010/main" val="449159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10182F1-C08F-A8E3-3FAF-3E1D9921B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i-FI" sz="5400"/>
              <a:t>Työelämäviikko 2026 (1. opintovuosi)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ulukko 4">
            <a:extLst>
              <a:ext uri="{FF2B5EF4-FFF2-40B4-BE49-F238E27FC236}">
                <a16:creationId xmlns:a16="http://schemas.microsoft.com/office/drawing/2014/main" id="{C9EB0C1A-2B09-CAF6-3A97-0A86EB6DB3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565010"/>
              </p:ext>
            </p:extLst>
          </p:nvPr>
        </p:nvGraphicFramePr>
        <p:xfrm>
          <a:off x="740979" y="2162398"/>
          <a:ext cx="10424161" cy="44343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0331">
                  <a:extLst>
                    <a:ext uri="{9D8B030D-6E8A-4147-A177-3AD203B41FA5}">
                      <a16:colId xmlns:a16="http://schemas.microsoft.com/office/drawing/2014/main" val="3286296242"/>
                    </a:ext>
                  </a:extLst>
                </a:gridCol>
                <a:gridCol w="1852449">
                  <a:extLst>
                    <a:ext uri="{9D8B030D-6E8A-4147-A177-3AD203B41FA5}">
                      <a16:colId xmlns:a16="http://schemas.microsoft.com/office/drawing/2014/main" val="222260524"/>
                    </a:ext>
                  </a:extLst>
                </a:gridCol>
                <a:gridCol w="2325413">
                  <a:extLst>
                    <a:ext uri="{9D8B030D-6E8A-4147-A177-3AD203B41FA5}">
                      <a16:colId xmlns:a16="http://schemas.microsoft.com/office/drawing/2014/main" val="524283603"/>
                    </a:ext>
                  </a:extLst>
                </a:gridCol>
                <a:gridCol w="2238704">
                  <a:extLst>
                    <a:ext uri="{9D8B030D-6E8A-4147-A177-3AD203B41FA5}">
                      <a16:colId xmlns:a16="http://schemas.microsoft.com/office/drawing/2014/main" val="358656568"/>
                    </a:ext>
                  </a:extLst>
                </a:gridCol>
                <a:gridCol w="2147264">
                  <a:extLst>
                    <a:ext uri="{9D8B030D-6E8A-4147-A177-3AD203B41FA5}">
                      <a16:colId xmlns:a16="http://schemas.microsoft.com/office/drawing/2014/main" val="1878570012"/>
                    </a:ext>
                  </a:extLst>
                </a:gridCol>
              </a:tblGrid>
              <a:tr h="995646">
                <a:tc>
                  <a:txBody>
                    <a:bodyPr/>
                    <a:lstStyle/>
                    <a:p>
                      <a:r>
                        <a:rPr lang="fi-FI" sz="1000"/>
                        <a:t>Ma 13.4.</a:t>
                      </a:r>
                    </a:p>
                    <a:p>
                      <a:endParaRPr lang="fi-FI" sz="1000"/>
                    </a:p>
                    <a:p>
                      <a:r>
                        <a:rPr kumimoji="0" lang="fi-FI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TYÖELÄMÄÄN TUTUSTUMINEN </a:t>
                      </a:r>
                      <a:endParaRPr lang="fi-FI" sz="1000"/>
                    </a:p>
                  </a:txBody>
                  <a:tcPr marL="69563" marR="69563" marT="34781" marB="34781"/>
                </a:tc>
                <a:tc>
                  <a:txBody>
                    <a:bodyPr/>
                    <a:lstStyle/>
                    <a:p>
                      <a:r>
                        <a:rPr lang="fi-FI" sz="1000"/>
                        <a:t>Ti 14.4.</a:t>
                      </a:r>
                    </a:p>
                    <a:p>
                      <a:endParaRPr lang="fi-FI" sz="1000"/>
                    </a:p>
                    <a:p>
                      <a:r>
                        <a:rPr lang="fi-FI" sz="1000"/>
                        <a:t>TYÖELÄMÄÄN TUTUSTUMINEN</a:t>
                      </a:r>
                    </a:p>
                  </a:txBody>
                  <a:tcPr marL="69563" marR="69563" marT="34781" marB="34781"/>
                </a:tc>
                <a:tc>
                  <a:txBody>
                    <a:bodyPr/>
                    <a:lstStyle/>
                    <a:p>
                      <a:r>
                        <a:rPr lang="fi-FI" sz="1000"/>
                        <a:t>Ke 15.4.</a:t>
                      </a:r>
                    </a:p>
                    <a:p>
                      <a:endParaRPr lang="fi-FI" sz="1000"/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fi-FI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TYÖELÄMÄTAIDOT</a:t>
                      </a:r>
                    </a:p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OMALLA LUKIOLLA</a:t>
                      </a:r>
                    </a:p>
                    <a:p>
                      <a:endParaRPr lang="fi-FI" sz="1000"/>
                    </a:p>
                  </a:txBody>
                  <a:tcPr marL="69563" marR="69563" marT="34781" marB="34781"/>
                </a:tc>
                <a:tc>
                  <a:txBody>
                    <a:bodyPr/>
                    <a:lstStyle/>
                    <a:p>
                      <a:r>
                        <a:rPr lang="fi-FI" sz="1000"/>
                        <a:t>To 16.4.</a:t>
                      </a:r>
                    </a:p>
                    <a:p>
                      <a:endParaRPr lang="fi-FI" sz="1000"/>
                    </a:p>
                    <a:p>
                      <a:r>
                        <a:rPr lang="fi-FI" sz="1000"/>
                        <a:t>INNOVAATIOPÄIVÄ OMALLA LUKIOLLA</a:t>
                      </a:r>
                    </a:p>
                  </a:txBody>
                  <a:tcPr marL="69563" marR="69563" marT="34781" marB="34781"/>
                </a:tc>
                <a:tc>
                  <a:txBody>
                    <a:bodyPr/>
                    <a:lstStyle/>
                    <a:p>
                      <a:r>
                        <a:rPr lang="fi-FI" sz="1000"/>
                        <a:t>Pe 17.4.</a:t>
                      </a:r>
                    </a:p>
                    <a:p>
                      <a:endParaRPr lang="fi-FI" sz="1000"/>
                    </a:p>
                    <a:p>
                      <a:r>
                        <a:rPr lang="fi-FI" sz="1000"/>
                        <a:t>INNOVAATIOPÄIVÄ OMALLA LUKIOLLA</a:t>
                      </a:r>
                    </a:p>
                  </a:txBody>
                  <a:tcPr marL="69563" marR="69563" marT="34781" marB="34781"/>
                </a:tc>
                <a:extLst>
                  <a:ext uri="{0D108BD9-81ED-4DB2-BD59-A6C34878D82A}">
                    <a16:rowId xmlns:a16="http://schemas.microsoft.com/office/drawing/2014/main" val="3912821218"/>
                  </a:ext>
                </a:extLst>
              </a:tr>
              <a:tr h="1686144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fi-FI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Itse hankittu työpaikka/ Lukion </a:t>
                      </a:r>
                      <a:r>
                        <a:rPr lang="fi-FI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järjestämäohjattu</a:t>
                      </a:r>
                      <a:r>
                        <a:rPr kumimoji="0" lang="fi-FI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i-FI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fi-FI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toteutus</a:t>
                      </a:r>
                      <a:endParaRPr lang="fi-FI" sz="1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fi-FI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klo 9.00 – </a:t>
                      </a:r>
                      <a:r>
                        <a:rPr lang="fi-FI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14.30</a:t>
                      </a:r>
                      <a:endParaRPr kumimoji="0" lang="fi-FI" sz="1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fi-FI" sz="1000"/>
                    </a:p>
                  </a:txBody>
                  <a:tcPr marL="69563" marR="69563" marT="34781" marB="34781"/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sz="1000" b="1"/>
                        <a:t>Itse hankittu työpaikka/ Lukion järjestämä ohjattu </a:t>
                      </a:r>
                      <a:r>
                        <a:rPr lang="fi-FI" sz="1000" b="1">
                          <a:solidFill>
                            <a:schemeClr val="tx1"/>
                          </a:solidFill>
                        </a:rPr>
                        <a:t>toteutus</a:t>
                      </a:r>
                      <a:endParaRPr lang="en-US" sz="1400"/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sz="1000" b="1">
                          <a:solidFill>
                            <a:schemeClr val="tx1"/>
                          </a:solidFill>
                        </a:rPr>
                        <a:t>klo 9.00 – 14.30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sz="1000" b="1">
                          <a:solidFill>
                            <a:srgbClr val="FF0000"/>
                          </a:solidFill>
                        </a:rPr>
                        <a:t> </a:t>
                      </a:r>
                      <a:endParaRPr lang="fi-FI" sz="1000"/>
                    </a:p>
                  </a:txBody>
                  <a:tcPr marL="69563" marR="69563" marT="34781" marB="34781"/>
                </a:tc>
                <a:tc>
                  <a:txBody>
                    <a:bodyPr/>
                    <a:lstStyle/>
                    <a:p>
                      <a:r>
                        <a:rPr lang="fi-FI" sz="1000" b="1"/>
                        <a:t>Klo 9.00 – 15</a:t>
                      </a: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ptos"/>
                        <a:buChar char="•"/>
                      </a:pPr>
                      <a:r>
                        <a:rPr lang="fi-FI" sz="900" b="0" i="0" u="none" strike="noStrike" noProof="0">
                          <a:latin typeface="Aptos"/>
                        </a:rPr>
                        <a:t>TET-purku 9 – 9.45: kokemuksia työelämään tutustumisesta</a:t>
                      </a: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ptos"/>
                        <a:buChar char="•"/>
                      </a:pPr>
                      <a:r>
                        <a:rPr lang="fi-FI" sz="900" b="1" i="0" u="none" strike="noStrike" noProof="0">
                          <a:latin typeface="Aptos"/>
                        </a:rPr>
                        <a:t>10.00 NYT-terveiset </a:t>
                      </a:r>
                      <a:r>
                        <a:rPr lang="fi-FI" sz="900" b="1" i="0" u="none" strike="noStrike" noProof="0" err="1">
                          <a:latin typeface="Aptos"/>
                        </a:rPr>
                        <a:t>NYT:in</a:t>
                      </a:r>
                      <a:r>
                        <a:rPr lang="fi-FI" sz="900" b="1" i="0" u="none" strike="noStrike" noProof="0">
                          <a:latin typeface="Aptos"/>
                        </a:rPr>
                        <a:t> edustajat Jere Ronkainen ja Riikka </a:t>
                      </a:r>
                      <a:endParaRPr lang="fi-FI" sz="1400" b="1"/>
                    </a:p>
                    <a:p>
                      <a:pPr lvl="0">
                        <a:buNone/>
                      </a:pPr>
                      <a:endParaRPr lang="fi-FI" sz="1000"/>
                    </a:p>
                    <a:p>
                      <a:r>
                        <a:rPr lang="fi-FI" sz="1000"/>
                        <a:t>Työelämätaidot-tehtäväpaketti</a:t>
                      </a:r>
                    </a:p>
                    <a:p>
                      <a:pPr lvl="0">
                        <a:buNone/>
                      </a:pPr>
                      <a:endParaRPr lang="fi-FI" sz="1000"/>
                    </a:p>
                  </a:txBody>
                  <a:tcPr marL="69563" marR="69563" marT="34781" marB="34781"/>
                </a:tc>
                <a:tc>
                  <a:txBody>
                    <a:bodyPr/>
                    <a:lstStyle/>
                    <a:p>
                      <a:r>
                        <a:rPr lang="fi-FI" sz="1000" b="1">
                          <a:solidFill>
                            <a:schemeClr val="tx1"/>
                          </a:solidFill>
                        </a:rPr>
                        <a:t>Aloitus </a:t>
                      </a:r>
                      <a:r>
                        <a:rPr lang="fi-FI" sz="1000" b="1" i="0" u="none" strike="noStrike" noProof="0">
                          <a:solidFill>
                            <a:schemeClr val="tx1"/>
                          </a:solidFill>
                          <a:latin typeface="Aptos"/>
                        </a:rPr>
                        <a:t>klo 9.00</a:t>
                      </a:r>
                      <a:endParaRPr lang="fi-FI" sz="1000" b="1">
                        <a:solidFill>
                          <a:schemeClr val="tx1"/>
                        </a:solidFill>
                      </a:endParaRP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fi-FI" sz="1000" b="1"/>
                        <a:t>Innostuspuhe NYT-lähettiläs Eemeli Ervasti klo 9 – 9.30</a:t>
                      </a:r>
                    </a:p>
                    <a:p>
                      <a:pPr lvl="0">
                        <a:buNone/>
                      </a:pPr>
                      <a:endParaRPr lang="fi-FI" sz="1000" b="0"/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fi-FI" sz="1000" b="0"/>
                        <a:t>Innovaatiopäivien aloitus</a:t>
                      </a:r>
                      <a:r>
                        <a:rPr lang="fi-FI" sz="1000" b="0">
                          <a:solidFill>
                            <a:srgbClr val="FF0000"/>
                          </a:solidFill>
                        </a:rPr>
                        <a:t> +</a:t>
                      </a:r>
                      <a:r>
                        <a:rPr lang="fi-FI" sz="1000" b="0"/>
                        <a:t> </a:t>
                      </a:r>
                      <a:r>
                        <a:rPr lang="fi-FI" sz="1000" b="0" err="1"/>
                        <a:t>tiimiytyminen</a:t>
                      </a:r>
                      <a:r>
                        <a:rPr lang="fi-FI" sz="1000" b="0"/>
                        <a:t>, haasteen valinta; </a:t>
                      </a:r>
                      <a:r>
                        <a:rPr lang="fi-FI" sz="1000" b="0" err="1"/>
                        <a:t>yTiimi</a:t>
                      </a:r>
                      <a:endParaRPr lang="fi-FI" sz="1000" b="0"/>
                    </a:p>
                  </a:txBody>
                  <a:tcPr marL="69563" marR="69563" marT="34781" marB="34781"/>
                </a:tc>
                <a:tc>
                  <a:txBody>
                    <a:bodyPr/>
                    <a:lstStyle/>
                    <a:p>
                      <a:r>
                        <a:rPr lang="fi-FI" sz="1000" b="1">
                          <a:solidFill>
                            <a:schemeClr val="tx1"/>
                          </a:solidFill>
                        </a:rPr>
                        <a:t>Aloitus klo 9.00</a:t>
                      </a:r>
                      <a:endParaRPr lang="en-US" sz="1800">
                        <a:solidFill>
                          <a:schemeClr val="tx1"/>
                        </a:solidFill>
                      </a:endParaRP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endParaRPr lang="fi-FI" sz="1000" b="0" i="0" u="none" strike="noStrike" noProof="0">
                        <a:solidFill>
                          <a:srgbClr val="000000"/>
                        </a:solidFill>
                        <a:latin typeface="Aptos"/>
                      </a:endParaRPr>
                    </a:p>
                    <a:p>
                      <a:pPr marL="171450" lvl="0" indent="-171450">
                        <a:buFont typeface="Arial"/>
                        <a:buChar char="•"/>
                      </a:pPr>
                      <a:r>
                        <a:rPr lang="fi-FI" sz="1000" b="0"/>
                        <a:t>Ratkaisun tiivistäminen, pitchauksen valmistelu</a:t>
                      </a:r>
                    </a:p>
                    <a:p>
                      <a:pPr marL="171450" lvl="0" indent="-171450">
                        <a:buFont typeface="Arial"/>
                        <a:buChar char="•"/>
                      </a:pPr>
                      <a:r>
                        <a:rPr lang="fi-FI" sz="1000" b="1"/>
                        <a:t> </a:t>
                      </a:r>
                      <a:r>
                        <a:rPr lang="fi-FI" sz="1000" b="1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Innostuspuhe: Matti Laitinen, Business Center 20 – 30 min</a:t>
                      </a:r>
                      <a:endParaRPr lang="fi-FI" b="1"/>
                    </a:p>
                    <a:p>
                      <a:pPr marL="171450" lvl="0" indent="-171450">
                        <a:buFont typeface="Arial"/>
                        <a:buChar char="•"/>
                      </a:pPr>
                      <a:r>
                        <a:rPr lang="fi-FI" sz="1000" b="0"/>
                        <a:t>pitchaukset</a:t>
                      </a:r>
                      <a:endParaRPr lang="fi-FI"/>
                    </a:p>
                  </a:txBody>
                  <a:tcPr marL="69563" marR="69563" marT="34781" marB="34781"/>
                </a:tc>
                <a:extLst>
                  <a:ext uri="{0D108BD9-81ED-4DB2-BD59-A6C34878D82A}">
                    <a16:rowId xmlns:a16="http://schemas.microsoft.com/office/drawing/2014/main" val="3444298891"/>
                  </a:ext>
                </a:extLst>
              </a:tr>
              <a:tr h="466625">
                <a:tc>
                  <a:txBody>
                    <a:bodyPr/>
                    <a:lstStyle/>
                    <a:p>
                      <a:r>
                        <a:rPr lang="fi-FI" sz="1000"/>
                        <a:t>Lounas kunkin toteutuksen oman ohjelman mukaisesti</a:t>
                      </a:r>
                      <a:endParaRPr lang="fi-FI" sz="1000">
                        <a:solidFill>
                          <a:srgbClr val="FF0000"/>
                        </a:solidFill>
                      </a:endParaRPr>
                    </a:p>
                  </a:txBody>
                  <a:tcPr marL="69563" marR="69563" marT="34781" marB="34781"/>
                </a:tc>
                <a:tc>
                  <a:txBody>
                    <a:bodyPr/>
                    <a:lstStyle/>
                    <a:p>
                      <a:r>
                        <a:rPr lang="fi-FI" sz="1000"/>
                        <a:t>Lounas kunkin toteutuksen oman ohjelman mukaisesti</a:t>
                      </a:r>
                    </a:p>
                  </a:txBody>
                  <a:tcPr marL="69563" marR="69563" marT="34781" marB="34781"/>
                </a:tc>
                <a:tc>
                  <a:txBody>
                    <a:bodyPr/>
                    <a:lstStyle/>
                    <a:p>
                      <a:r>
                        <a:rPr lang="fi-FI" sz="1000"/>
                        <a:t>Lounas noin klo 11.15 - 12</a:t>
                      </a:r>
                    </a:p>
                  </a:txBody>
                  <a:tcPr marL="69563" marR="69563" marT="34781" marB="34781"/>
                </a:tc>
                <a:tc>
                  <a:txBody>
                    <a:bodyPr/>
                    <a:lstStyle/>
                    <a:p>
                      <a:r>
                        <a:rPr lang="fi-FI" sz="1000"/>
                        <a:t>Lounas </a:t>
                      </a:r>
                    </a:p>
                  </a:txBody>
                  <a:tcPr marL="69563" marR="69563" marT="34781" marB="34781"/>
                </a:tc>
                <a:tc>
                  <a:txBody>
                    <a:bodyPr/>
                    <a:lstStyle/>
                    <a:p>
                      <a:r>
                        <a:rPr lang="fi-FI" sz="1000"/>
                        <a:t>Lounas </a:t>
                      </a:r>
                    </a:p>
                  </a:txBody>
                  <a:tcPr marL="69563" marR="69563" marT="34781" marB="34781"/>
                </a:tc>
                <a:extLst>
                  <a:ext uri="{0D108BD9-81ED-4DB2-BD59-A6C34878D82A}">
                    <a16:rowId xmlns:a16="http://schemas.microsoft.com/office/drawing/2014/main" val="1805905368"/>
                  </a:ext>
                </a:extLst>
              </a:tr>
              <a:tr h="642966">
                <a:tc>
                  <a:txBody>
                    <a:bodyPr/>
                    <a:lstStyle/>
                    <a:p>
                      <a:endParaRPr lang="fi-FI" sz="1800"/>
                    </a:p>
                  </a:txBody>
                  <a:tcPr marL="69563" marR="69563" marT="34781" marB="34781"/>
                </a:tc>
                <a:tc>
                  <a:txBody>
                    <a:bodyPr/>
                    <a:lstStyle/>
                    <a:p>
                      <a:endParaRPr lang="fi-FI" sz="1000"/>
                    </a:p>
                  </a:txBody>
                  <a:tcPr marL="69563" marR="69563" marT="34781" marB="34781"/>
                </a:tc>
                <a:tc>
                  <a:txBody>
                    <a:bodyPr/>
                    <a:lstStyle/>
                    <a:p>
                      <a:r>
                        <a:rPr lang="fi-FI" sz="1000"/>
                        <a:t>Lopetus klo 14.20</a:t>
                      </a:r>
                    </a:p>
                  </a:txBody>
                  <a:tcPr marL="69563" marR="69563" marT="34781" marB="34781"/>
                </a:tc>
                <a:tc>
                  <a:txBody>
                    <a:bodyPr/>
                    <a:lstStyle/>
                    <a:p>
                      <a:r>
                        <a:rPr lang="fi-FI" sz="1000" b="1"/>
                        <a:t>Haasteen työstöä</a:t>
                      </a:r>
                    </a:p>
                    <a:p>
                      <a:r>
                        <a:rPr lang="fi-FI" sz="1000" b="1"/>
                        <a:t>Klo 15 saakka</a:t>
                      </a:r>
                    </a:p>
                  </a:txBody>
                  <a:tcPr marL="69563" marR="69563" marT="34781" marB="34781"/>
                </a:tc>
                <a:tc>
                  <a:txBody>
                    <a:bodyPr/>
                    <a:lstStyle/>
                    <a:p>
                      <a:r>
                        <a:rPr lang="fi-FI" sz="1000" b="1"/>
                        <a:t>Palkitsemiset, loppukyselyt</a:t>
                      </a:r>
                    </a:p>
                    <a:p>
                      <a:r>
                        <a:rPr lang="fi-FI" sz="1000" b="1"/>
                        <a:t>Päätös klo 13</a:t>
                      </a:r>
                    </a:p>
                  </a:txBody>
                  <a:tcPr marL="69563" marR="69563" marT="34781" marB="34781"/>
                </a:tc>
                <a:extLst>
                  <a:ext uri="{0D108BD9-81ED-4DB2-BD59-A6C34878D82A}">
                    <a16:rowId xmlns:a16="http://schemas.microsoft.com/office/drawing/2014/main" val="3164625116"/>
                  </a:ext>
                </a:extLst>
              </a:tr>
              <a:tr h="642966"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Moodle-tehtävät päivän aikana</a:t>
                      </a:r>
                    </a:p>
                    <a:p>
                      <a:endParaRPr lang="fi-FI" sz="1000"/>
                    </a:p>
                    <a:p>
                      <a:endParaRPr lang="fi-FI" sz="1000"/>
                    </a:p>
                  </a:txBody>
                  <a:tcPr marL="69563" marR="69563" marT="34781" marB="34781"/>
                </a:tc>
                <a:tc>
                  <a:txBody>
                    <a:bodyPr/>
                    <a:lstStyle/>
                    <a:p>
                      <a:r>
                        <a:rPr lang="fi-FI" sz="1000"/>
                        <a:t>Moodle-tehtävät päivän aikana</a:t>
                      </a:r>
                    </a:p>
                  </a:txBody>
                  <a:tcPr marL="69563" marR="69563" marT="34781" marB="34781"/>
                </a:tc>
                <a:tc>
                  <a:txBody>
                    <a:bodyPr/>
                    <a:lstStyle/>
                    <a:p>
                      <a:endParaRPr lang="fi-FI" sz="1000"/>
                    </a:p>
                  </a:txBody>
                  <a:tcPr marL="69563" marR="69563" marT="34781" marB="34781"/>
                </a:tc>
                <a:tc>
                  <a:txBody>
                    <a:bodyPr/>
                    <a:lstStyle/>
                    <a:p>
                      <a:endParaRPr lang="fi-FI" sz="1000"/>
                    </a:p>
                  </a:txBody>
                  <a:tcPr marL="69563" marR="69563" marT="34781" marB="34781"/>
                </a:tc>
                <a:tc>
                  <a:txBody>
                    <a:bodyPr/>
                    <a:lstStyle/>
                    <a:p>
                      <a:endParaRPr lang="fi-FI" sz="1000"/>
                    </a:p>
                  </a:txBody>
                  <a:tcPr marL="69563" marR="69563" marT="34781" marB="34781"/>
                </a:tc>
                <a:extLst>
                  <a:ext uri="{0D108BD9-81ED-4DB2-BD59-A6C34878D82A}">
                    <a16:rowId xmlns:a16="http://schemas.microsoft.com/office/drawing/2014/main" val="38678265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5937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CF33E3-D5C2-8546-6A09-3E552216B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n-US" sz="5400" b="1">
                <a:ea typeface="Calibri Light"/>
                <a:cs typeface="Calibri Light"/>
              </a:rPr>
              <a:t>Ohjatut TET-toteutukset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D672FA-6631-750D-B4D8-A5D50EA59C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z="2200" b="1" err="1">
                <a:highlight>
                  <a:srgbClr val="FFFFFF"/>
                </a:highlight>
                <a:latin typeface="Aptos"/>
              </a:rPr>
              <a:t>Mondi</a:t>
            </a:r>
            <a:r>
              <a:rPr lang="fi-FI" sz="2200" b="1">
                <a:highlight>
                  <a:srgbClr val="FFFFFF"/>
                </a:highlight>
                <a:latin typeface="Aptos"/>
              </a:rPr>
              <a:t> </a:t>
            </a:r>
            <a:r>
              <a:rPr lang="fi-FI" sz="2200">
                <a:highlight>
                  <a:srgbClr val="FFFFFF"/>
                </a:highlight>
                <a:latin typeface="Aptos"/>
              </a:rPr>
              <a:t>– </a:t>
            </a:r>
            <a:r>
              <a:rPr lang="fi-FI" sz="2200" err="1">
                <a:highlight>
                  <a:srgbClr val="FFFFFF"/>
                </a:highlight>
                <a:latin typeface="Aptos"/>
              </a:rPr>
              <a:t>Lumitilla</a:t>
            </a:r>
            <a:r>
              <a:rPr lang="fi-FI" sz="2200">
                <a:highlight>
                  <a:srgbClr val="FFFFFF"/>
                </a:highlight>
                <a:latin typeface="Aptos"/>
              </a:rPr>
              <a:t> luokka 2223  (ma) ja </a:t>
            </a:r>
            <a:r>
              <a:rPr lang="fi-FI" sz="2200" err="1">
                <a:highlight>
                  <a:srgbClr val="FFFFFF"/>
                </a:highlight>
                <a:latin typeface="Aptos"/>
              </a:rPr>
              <a:t>Mondin</a:t>
            </a:r>
            <a:r>
              <a:rPr lang="fi-FI" sz="2200">
                <a:highlight>
                  <a:srgbClr val="FFFFFF"/>
                </a:highlight>
                <a:latin typeface="Aptos"/>
              </a:rPr>
              <a:t> tehtaalla (ti) – lähtö </a:t>
            </a:r>
            <a:r>
              <a:rPr lang="fi-FI" sz="2200" err="1">
                <a:highlight>
                  <a:srgbClr val="FFFFFF"/>
                </a:highlight>
                <a:latin typeface="Aptos"/>
              </a:rPr>
              <a:t>Lumitilta</a:t>
            </a:r>
            <a:r>
              <a:rPr lang="fi-FI" sz="2200">
                <a:highlight>
                  <a:srgbClr val="FFFFFF"/>
                </a:highlight>
                <a:latin typeface="Aptos"/>
              </a:rPr>
              <a:t> klo 9</a:t>
            </a:r>
            <a:endParaRPr lang="en-US" sz="2200">
              <a:highlight>
                <a:srgbClr val="FFFFFF"/>
              </a:highlight>
              <a:latin typeface="Aptos"/>
            </a:endParaRPr>
          </a:p>
          <a:p>
            <a:r>
              <a:rPr lang="fi-FI" sz="2200" b="1" err="1">
                <a:highlight>
                  <a:srgbClr val="FFFFFF"/>
                </a:highlight>
                <a:latin typeface="Aptos"/>
              </a:rPr>
              <a:t>Mobie</a:t>
            </a:r>
            <a:r>
              <a:rPr lang="fi-FI" sz="2200">
                <a:highlight>
                  <a:srgbClr val="FFFFFF"/>
                </a:highlight>
                <a:latin typeface="Aptos"/>
              </a:rPr>
              <a:t> </a:t>
            </a:r>
            <a:r>
              <a:rPr lang="fi-FI" sz="2200" b="1">
                <a:highlight>
                  <a:srgbClr val="FFFFFF"/>
                </a:highlight>
                <a:latin typeface="Aptos"/>
              </a:rPr>
              <a:t>ja </a:t>
            </a:r>
            <a:r>
              <a:rPr lang="fi-FI" sz="2200" b="1" err="1">
                <a:highlight>
                  <a:srgbClr val="FFFFFF"/>
                </a:highlight>
                <a:latin typeface="Aptos"/>
              </a:rPr>
              <a:t>Kood</a:t>
            </a:r>
            <a:r>
              <a:rPr lang="fi-FI" sz="2200" b="1">
                <a:highlight>
                  <a:srgbClr val="FFFFFF"/>
                </a:highlight>
                <a:latin typeface="Aptos"/>
              </a:rPr>
              <a:t> Sisu </a:t>
            </a:r>
            <a:r>
              <a:rPr lang="fi-FI" sz="2200">
                <a:highlight>
                  <a:srgbClr val="FFFFFF"/>
                </a:highlight>
                <a:latin typeface="Aptos"/>
              </a:rPr>
              <a:t>– Novapolis, Viestikatu 1 (ravintola </a:t>
            </a:r>
            <a:r>
              <a:rPr lang="fi-FI" sz="2200" i="1">
                <a:highlight>
                  <a:srgbClr val="FFFFFF"/>
                </a:highlight>
                <a:latin typeface="Aptos"/>
              </a:rPr>
              <a:t>Sorrento Pranzerian</a:t>
            </a:r>
            <a:r>
              <a:rPr lang="fi-FI" sz="2200">
                <a:highlight>
                  <a:srgbClr val="FFFFFF"/>
                </a:highlight>
                <a:latin typeface="Aptos"/>
              </a:rPr>
              <a:t> edessä)</a:t>
            </a:r>
            <a:endParaRPr lang="en-US" sz="2200">
              <a:highlight>
                <a:srgbClr val="FFFFFF"/>
              </a:highlight>
              <a:latin typeface="Aptos"/>
            </a:endParaRPr>
          </a:p>
          <a:p>
            <a:r>
              <a:rPr lang="fi-FI" sz="2200" b="1">
                <a:highlight>
                  <a:srgbClr val="FFFFFF"/>
                </a:highlight>
                <a:latin typeface="Aptos"/>
              </a:rPr>
              <a:t>Hyvinvointialue </a:t>
            </a:r>
            <a:r>
              <a:rPr lang="fi-FI" sz="2200">
                <a:highlight>
                  <a:srgbClr val="FFFFFF"/>
                </a:highlight>
                <a:latin typeface="Aptos"/>
              </a:rPr>
              <a:t>– KYS Kaarisairaala. Maanantaina kokoontuminen Kaarisairaalan aulaan ravintolan eteen klo 8.50. </a:t>
            </a:r>
            <a:endParaRPr lang="en-US" sz="2200">
              <a:highlight>
                <a:srgbClr val="FFFFFF"/>
              </a:highlight>
              <a:latin typeface="Aptos"/>
            </a:endParaRPr>
          </a:p>
          <a:p>
            <a:r>
              <a:rPr lang="fi-FI" sz="2200" b="1">
                <a:highlight>
                  <a:srgbClr val="FFFFFF"/>
                </a:highlight>
                <a:latin typeface="Aptos"/>
              </a:rPr>
              <a:t>Karjalan Lennosto</a:t>
            </a:r>
            <a:r>
              <a:rPr lang="fi-FI" sz="2200">
                <a:highlight>
                  <a:srgbClr val="FFFFFF"/>
                </a:highlight>
                <a:latin typeface="Aptos"/>
              </a:rPr>
              <a:t> – Kallaveden lukiolla sali,     3. kerros</a:t>
            </a:r>
            <a:endParaRPr lang="en-US" sz="2200">
              <a:highlight>
                <a:srgbClr val="FFFFFF"/>
              </a:highlight>
              <a:latin typeface="Aptos"/>
            </a:endParaRPr>
          </a:p>
          <a:p>
            <a:r>
              <a:rPr lang="fi-FI" sz="2200" b="1">
                <a:highlight>
                  <a:srgbClr val="FFFFFF"/>
                </a:highlight>
                <a:latin typeface="Aptos"/>
              </a:rPr>
              <a:t>Urheilujärjestöt</a:t>
            </a:r>
            <a:r>
              <a:rPr lang="fi-FI" sz="2200">
                <a:highlight>
                  <a:srgbClr val="FFFFFF"/>
                </a:highlight>
                <a:latin typeface="Aptos"/>
              </a:rPr>
              <a:t> – </a:t>
            </a:r>
            <a:r>
              <a:rPr lang="fi-FI" sz="2200" err="1">
                <a:highlight>
                  <a:srgbClr val="FFFFFF"/>
                </a:highlight>
                <a:latin typeface="Aptos"/>
              </a:rPr>
              <a:t>Klassikalla</a:t>
            </a:r>
            <a:r>
              <a:rPr lang="fi-FI" sz="2200">
                <a:highlight>
                  <a:srgbClr val="FFFFFF"/>
                </a:highlight>
                <a:latin typeface="Aptos"/>
              </a:rPr>
              <a:t> kokoontuminen ala-aulassa, Opistotie 1 (luokat 135 ja 115)</a:t>
            </a:r>
            <a:endParaRPr lang="en-US" sz="2200">
              <a:highlight>
                <a:srgbClr val="FFFFFF"/>
              </a:highlight>
              <a:latin typeface="Aptos"/>
            </a:endParaRPr>
          </a:p>
          <a:p>
            <a:r>
              <a:rPr lang="fi-FI" sz="2200" b="1">
                <a:highlight>
                  <a:srgbClr val="FFFFFF"/>
                </a:highlight>
                <a:latin typeface="Aptos"/>
              </a:rPr>
              <a:t>Euroopan komission käännösosasto</a:t>
            </a:r>
            <a:r>
              <a:rPr lang="fi-FI" sz="2200">
                <a:highlight>
                  <a:srgbClr val="FFFFFF"/>
                </a:highlight>
                <a:latin typeface="Aptos"/>
              </a:rPr>
              <a:t> – </a:t>
            </a:r>
            <a:r>
              <a:rPr lang="fi-FI" sz="2200" err="1">
                <a:highlight>
                  <a:srgbClr val="FFFFFF"/>
                </a:highlight>
                <a:latin typeface="Aptos"/>
              </a:rPr>
              <a:t>Lumitilla</a:t>
            </a:r>
            <a:r>
              <a:rPr lang="fi-FI" sz="2200">
                <a:highlight>
                  <a:srgbClr val="FFFFFF"/>
                </a:highlight>
                <a:latin typeface="Aptos"/>
              </a:rPr>
              <a:t> luokat  2221 - 2222 </a:t>
            </a:r>
          </a:p>
          <a:p>
            <a:pPr marL="0" indent="0">
              <a:buNone/>
            </a:pPr>
            <a:r>
              <a:rPr lang="fi-FI" sz="2200">
                <a:highlight>
                  <a:srgbClr val="FFFFFF"/>
                </a:highlight>
                <a:latin typeface="Aptos"/>
              </a:rPr>
              <a:t>Saat vielä Wilma-viestin, jossa ilmoitetaan luokkatila, jonne maanantaina saavut klo 9.</a:t>
            </a:r>
            <a:endParaRPr lang="en-US" sz="2200">
              <a:highlight>
                <a:srgbClr val="FFFFFF"/>
              </a:highlight>
              <a:latin typeface="Aptos"/>
            </a:endParaRPr>
          </a:p>
          <a:p>
            <a:endParaRPr lang="en-US" sz="22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03566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93EA120-D8ED-ACAC-7997-A815136F22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593" b="15397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877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3CF79A5-06DB-472D-0F22-9866B1474D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240" b="1296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B3B362-DD69-D71B-7A01-91C974AC1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Kaarisairaala, Puijonlaaksontie 2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97859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01AA67D-56C3-F7A9-122F-E34151155A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439" y="0"/>
            <a:ext cx="11383122" cy="6858000"/>
          </a:xfrm>
          <a:prstGeom prst="rect">
            <a:avLst/>
          </a:prstGeom>
        </p:spPr>
      </p:pic>
      <p:sp>
        <p:nvSpPr>
          <p:cNvPr id="4" name="Arrow: Up 3">
            <a:extLst>
              <a:ext uri="{FF2B5EF4-FFF2-40B4-BE49-F238E27FC236}">
                <a16:creationId xmlns:a16="http://schemas.microsoft.com/office/drawing/2014/main" id="{CCC4C890-442F-747E-3D92-7B0CBA6FA09C}"/>
              </a:ext>
            </a:extLst>
          </p:cNvPr>
          <p:cNvSpPr/>
          <p:nvPr/>
        </p:nvSpPr>
        <p:spPr>
          <a:xfrm>
            <a:off x="6060655" y="2045075"/>
            <a:ext cx="286681" cy="2430938"/>
          </a:xfrm>
          <a:prstGeom prst="up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021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20B039D-2121-5B6D-114C-315B62359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/>
              <a:t>Valitse oikea tehtäväpolku Moodlessa (jos et ole jo valinnut)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D34A052-F2EF-FA4A-8347-B9CC2FA4AC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lphaUcPeriod"/>
            </a:pPr>
            <a:r>
              <a:rPr lang="fi-FI"/>
              <a:t>Itse hankitulle työpaikalle</a:t>
            </a:r>
          </a:p>
          <a:p>
            <a:pPr marL="514350" indent="-514350">
              <a:buAutoNum type="alphaUcPeriod"/>
            </a:pPr>
            <a:r>
              <a:rPr lang="fi-FI"/>
              <a:t>Ohjattuun toteutukseen</a:t>
            </a:r>
          </a:p>
          <a:p>
            <a:pPr>
              <a:buFont typeface="Wingdings" panose="05000000000000000000" pitchFamily="2" charset="2"/>
              <a:buChar char="è"/>
            </a:pPr>
            <a:r>
              <a:rPr lang="fi-FI" b="1"/>
              <a:t>Valitse oikea tehtäväpolku Moodlessa</a:t>
            </a:r>
          </a:p>
          <a:p>
            <a:pPr>
              <a:buFont typeface="Wingdings" panose="05000000000000000000" pitchFamily="2" charset="2"/>
              <a:buChar char="è"/>
            </a:pPr>
            <a:endParaRPr lang="fi-FI" b="1"/>
          </a:p>
          <a:p>
            <a:pPr marL="0" indent="0">
              <a:buNone/>
            </a:pPr>
            <a:r>
              <a:rPr lang="fi-FI"/>
              <a:t>Teet sen näin: </a:t>
            </a:r>
          </a:p>
        </p:txBody>
      </p:sp>
    </p:spTree>
    <p:extLst>
      <p:ext uri="{BB962C8B-B14F-4D97-AF65-F5344CB8AC3E}">
        <p14:creationId xmlns:p14="http://schemas.microsoft.com/office/powerpoint/2010/main" val="1959915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6D70915-8C4F-9F06-8A62-43DC8BA5BA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4986" y="1233226"/>
            <a:ext cx="10152599" cy="42468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Arrow: Right 2">
            <a:extLst>
              <a:ext uri="{FF2B5EF4-FFF2-40B4-BE49-F238E27FC236}">
                <a16:creationId xmlns:a16="http://schemas.microsoft.com/office/drawing/2014/main" id="{3BD350FA-0531-4965-64A4-52B06FF8AEEE}"/>
              </a:ext>
            </a:extLst>
          </p:cNvPr>
          <p:cNvSpPr/>
          <p:nvPr/>
        </p:nvSpPr>
        <p:spPr>
          <a:xfrm>
            <a:off x="245204" y="4173365"/>
            <a:ext cx="2314561" cy="185378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err="1">
                <a:ea typeface="Calibri"/>
                <a:cs typeface="Calibri"/>
              </a:rPr>
              <a:t>Klikkaa"tehtävä-polkuvalinta</a:t>
            </a:r>
            <a:r>
              <a:rPr lang="en-US">
                <a:ea typeface="Calibri"/>
                <a:cs typeface="Calibri"/>
              </a:rPr>
              <a:t>" </a:t>
            </a:r>
          </a:p>
        </p:txBody>
      </p:sp>
    </p:spTree>
    <p:extLst>
      <p:ext uri="{BB962C8B-B14F-4D97-AF65-F5344CB8AC3E}">
        <p14:creationId xmlns:p14="http://schemas.microsoft.com/office/powerpoint/2010/main" val="14531773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7BDCCA39956E0F4383DE613E205C8476" ma:contentTypeVersion="19" ma:contentTypeDescription="Luo uusi asiakirja." ma:contentTypeScope="" ma:versionID="a0e7a9d33ef170f88ffd55d6598549bf">
  <xsd:schema xmlns:xsd="http://www.w3.org/2001/XMLSchema" xmlns:xs="http://www.w3.org/2001/XMLSchema" xmlns:p="http://schemas.microsoft.com/office/2006/metadata/properties" xmlns:ns2="4a0fd3cd-7add-4d4c-9183-e8abd3b11912" xmlns:ns3="1e428805-83ce-4f51-87a8-ec65c43d82a7" targetNamespace="http://schemas.microsoft.com/office/2006/metadata/properties" ma:root="true" ma:fieldsID="3a82b4fe0139114e85ca68e924f474af" ns2:_="" ns3:_="">
    <xsd:import namespace="4a0fd3cd-7add-4d4c-9183-e8abd3b11912"/>
    <xsd:import namespace="1e428805-83ce-4f51-87a8-ec65c43d82a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0fd3cd-7add-4d4c-9183-e8abd3b1191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Kuvien tunnisteet" ma:readOnly="false" ma:fieldId="{5cf76f15-5ced-4ddc-b409-7134ff3c332f}" ma:taxonomyMulti="true" ma:sspId="2ca23e9f-5bb7-45a7-a786-b66e23a87c4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428805-83ce-4f51-87a8-ec65c43d82a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07ceb9e9-d589-4004-95b9-e1fda6debce6}" ma:internalName="TaxCatchAll" ma:showField="CatchAllData" ma:web="1e428805-83ce-4f51-87a8-ec65c43d82a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e428805-83ce-4f51-87a8-ec65c43d82a7" xsi:nil="true"/>
    <lcf76f155ced4ddcb4097134ff3c332f xmlns="4a0fd3cd-7add-4d4c-9183-e8abd3b11912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11D4FA5-8C3A-4A54-9047-F4A53F639D13}">
  <ds:schemaRefs>
    <ds:schemaRef ds:uri="1e428805-83ce-4f51-87a8-ec65c43d82a7"/>
    <ds:schemaRef ds:uri="4a0fd3cd-7add-4d4c-9183-e8abd3b1191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D7B3DFB0-6BB0-4945-8816-01B8E81508A5}">
  <ds:schemaRefs>
    <ds:schemaRef ds:uri="1e428805-83ce-4f51-87a8-ec65c43d82a7"/>
    <ds:schemaRef ds:uri="4a0fd3cd-7add-4d4c-9183-e8abd3b11912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92EE52F0-8CF0-4C90-9F7D-E5510A0E6D7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413</Words>
  <Application>Microsoft Office PowerPoint</Application>
  <PresentationFormat>Laajakuva</PresentationFormat>
  <Paragraphs>83</Paragraphs>
  <Slides>11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11</vt:i4>
      </vt:variant>
    </vt:vector>
  </HeadingPairs>
  <TitlesOfParts>
    <vt:vector size="17" baseType="lpstr">
      <vt:lpstr>Aptos</vt:lpstr>
      <vt:lpstr>Arial</vt:lpstr>
      <vt:lpstr>Calibri</vt:lpstr>
      <vt:lpstr>Calibri Light</vt:lpstr>
      <vt:lpstr>Wingdings</vt:lpstr>
      <vt:lpstr>Office-teema</vt:lpstr>
      <vt:lpstr>PowerPoint-esitys</vt:lpstr>
      <vt:lpstr>Tervetuloa Työelämäviikolle!</vt:lpstr>
      <vt:lpstr>Työelämäviikko 2026 (1. opintovuosi)</vt:lpstr>
      <vt:lpstr>Ohjatut TET-toteutukset</vt:lpstr>
      <vt:lpstr>PowerPoint-esitys</vt:lpstr>
      <vt:lpstr>Kaarisairaala, Puijonlaaksontie 2</vt:lpstr>
      <vt:lpstr>PowerPoint-esitys</vt:lpstr>
      <vt:lpstr>Valitse oikea tehtäväpolku Moodlessa (jos et ole jo valinnut)</vt:lpstr>
      <vt:lpstr>PowerPoint-esitys</vt:lpstr>
      <vt:lpstr>PowerPoint-esitys</vt:lpstr>
      <vt:lpstr>Lisää infoa TYÖELÄMÄVIIKOSTA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Virtuaali-TET</dc:title>
  <dc:creator>Karjalainen Tiina Tuulikki</dc:creator>
  <cp:lastModifiedBy>Karjalainen Tiina Tuulikki</cp:lastModifiedBy>
  <cp:revision>2</cp:revision>
  <dcterms:created xsi:type="dcterms:W3CDTF">2025-01-14T09:09:08Z</dcterms:created>
  <dcterms:modified xsi:type="dcterms:W3CDTF">2026-04-09T06:41:22Z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0x0101007BDCCA39956E0F4383DE613E205C8476</vt:lpwstr>
  </property>
  <property fmtid="{D5CDD505-2E9C-101B-9397-08002B2CF9AE}" pid="3" name="MediaServiceImageTags">
    <vt:lpwstr/>
  </property>
</Properties>
</file>