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2"/>
  </p:notesMasterIdLst>
  <p:sldIdLst>
    <p:sldId id="256" r:id="rId5"/>
    <p:sldId id="294" r:id="rId6"/>
    <p:sldId id="307" r:id="rId7"/>
    <p:sldId id="299" r:id="rId8"/>
    <p:sldId id="298" r:id="rId9"/>
    <p:sldId id="275" r:id="rId10"/>
    <p:sldId id="281" r:id="rId11"/>
    <p:sldId id="282" r:id="rId12"/>
    <p:sldId id="257" r:id="rId13"/>
    <p:sldId id="289" r:id="rId14"/>
    <p:sldId id="290" r:id="rId15"/>
    <p:sldId id="291" r:id="rId16"/>
    <p:sldId id="292" r:id="rId17"/>
    <p:sldId id="300" r:id="rId18"/>
    <p:sldId id="303" r:id="rId19"/>
    <p:sldId id="304" r:id="rId20"/>
    <p:sldId id="306" r:id="rId21"/>
    <p:sldId id="305" r:id="rId22"/>
    <p:sldId id="263" r:id="rId23"/>
    <p:sldId id="266" r:id="rId24"/>
    <p:sldId id="267" r:id="rId25"/>
    <p:sldId id="268" r:id="rId26"/>
    <p:sldId id="269" r:id="rId27"/>
    <p:sldId id="270" r:id="rId28"/>
    <p:sldId id="293" r:id="rId29"/>
    <p:sldId id="264" r:id="rId30"/>
    <p:sldId id="302" r:id="rId31"/>
    <p:sldId id="271" r:id="rId32"/>
    <p:sldId id="273" r:id="rId33"/>
    <p:sldId id="272" r:id="rId34"/>
    <p:sldId id="274" r:id="rId35"/>
    <p:sldId id="283" r:id="rId36"/>
    <p:sldId id="284" r:id="rId37"/>
    <p:sldId id="287" r:id="rId38"/>
    <p:sldId id="296" r:id="rId39"/>
    <p:sldId id="295" r:id="rId40"/>
    <p:sldId id="29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38C4C-19E0-F4A9-87C5-3469E3D18313}" v="1151" dt="2021-08-29T19:30:57.423"/>
    <p1510:client id="{5EFDC652-9619-408A-AEF1-00A41F5BB60E}" v="683" dt="2021-08-26T09:25:19.225"/>
    <p1510:client id="{E8E4D94D-0F6A-DAFD-A7C1-9E9396B97000}" v="1429" dt="2021-08-26T09:27:06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19341-4B2A-4A07-9BC5-8C8DE917D25D}" type="datetimeFigureOut">
              <a:rPr lang="fi-FI" smtClean="0"/>
              <a:t>30.8.2021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D7DF1-029D-428A-B982-68095CC082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701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Juha aloittaa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D7DF1-029D-428A-B982-68095CC082BF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94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D7DF1-029D-428A-B982-68095CC082BF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189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abitti.fi/fi/ohjeet/testatut-lisalaitte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2&amp;v=TEyRtvIJqII&amp;feature=emb_log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lioppilastutkinto.fi/ylioppilastutkinto/kokelaille/kokelaan-ohje" TargetMode="External"/><Relationship Id="rId2" Type="http://schemas.openxmlformats.org/officeDocument/2006/relationships/hyperlink" Target="https://www.ylioppilastutkinto.fi/maaraykset/tiedote-kokelaill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opio.fi/tietoa-koronaviruksesta#neuvontapuhelimet" TargetMode="External"/><Relationship Id="rId2" Type="http://schemas.openxmlformats.org/officeDocument/2006/relationships/hyperlink" Target="https://www.kuopio.fi/fi/kiireellinen-hoito-ja-paivysty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lioppilastutkinto.f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7260" y="1576316"/>
            <a:ext cx="3991689" cy="2310364"/>
          </a:xfrm>
        </p:spPr>
        <p:txBody>
          <a:bodyPr>
            <a:normAutofit/>
          </a:bodyPr>
          <a:lstStyle/>
          <a:p>
            <a:r>
              <a:rPr lang="en-US" sz="4600"/>
              <a:t>YO-kirjoitusinfo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7261" y="3956279"/>
            <a:ext cx="3991689" cy="10862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/>
              <a:t>Ma 30.8.2021</a:t>
            </a:r>
          </a:p>
          <a:p>
            <a:pPr>
              <a:spcAft>
                <a:spcPts val="600"/>
              </a:spcAft>
            </a:pPr>
            <a:r>
              <a:rPr lang="en-US" sz="2000" err="1"/>
              <a:t>Kuopion</a:t>
            </a:r>
            <a:r>
              <a:rPr lang="en-US" sz="2000"/>
              <a:t> </a:t>
            </a:r>
            <a:r>
              <a:rPr lang="en-US" sz="2000" err="1"/>
              <a:t>klassillinen</a:t>
            </a:r>
            <a:r>
              <a:rPr lang="en-US" sz="2000"/>
              <a:t> </a:t>
            </a:r>
            <a:r>
              <a:rPr lang="en-US" sz="2000" err="1"/>
              <a:t>lukio</a:t>
            </a:r>
            <a:endParaRPr lang="en-US" sz="2000"/>
          </a:p>
        </p:txBody>
      </p:sp>
      <p:pic>
        <p:nvPicPr>
          <p:cNvPr id="5" name="Kuva 8" descr="Kuva, joka sisältää kohteen istuminen, pöytä, pari, ylitetty&#10;&#10;Kuvaus luotu automaattisesti">
            <a:extLst>
              <a:ext uri="{FF2B5EF4-FFF2-40B4-BE49-F238E27FC236}">
                <a16:creationId xmlns:a16="http://schemas.microsoft.com/office/drawing/2014/main" id="{D771AC69-EF22-4F56-BF4A-B6F9C3202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0" r="127"/>
          <a:stretch/>
        </p:blipFill>
        <p:spPr>
          <a:xfrm>
            <a:off x="6096000" y="10"/>
            <a:ext cx="6092823" cy="6857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07D4DFF8-356D-45C5-AE2D-AA0F240A9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84052"/>
              </p:ext>
            </p:extLst>
          </p:nvPr>
        </p:nvGraphicFramePr>
        <p:xfrm>
          <a:off x="765436" y="284345"/>
          <a:ext cx="10868367" cy="6399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812">
                  <a:extLst>
                    <a:ext uri="{9D8B030D-6E8A-4147-A177-3AD203B41FA5}">
                      <a16:colId xmlns:a16="http://schemas.microsoft.com/office/drawing/2014/main" val="1052260544"/>
                    </a:ext>
                  </a:extLst>
                </a:gridCol>
                <a:gridCol w="1503529">
                  <a:extLst>
                    <a:ext uri="{9D8B030D-6E8A-4147-A177-3AD203B41FA5}">
                      <a16:colId xmlns:a16="http://schemas.microsoft.com/office/drawing/2014/main" val="2117754500"/>
                    </a:ext>
                  </a:extLst>
                </a:gridCol>
                <a:gridCol w="1920170">
                  <a:extLst>
                    <a:ext uri="{9D8B030D-6E8A-4147-A177-3AD203B41FA5}">
                      <a16:colId xmlns:a16="http://schemas.microsoft.com/office/drawing/2014/main" val="3620894757"/>
                    </a:ext>
                  </a:extLst>
                </a:gridCol>
                <a:gridCol w="3514278">
                  <a:extLst>
                    <a:ext uri="{9D8B030D-6E8A-4147-A177-3AD203B41FA5}">
                      <a16:colId xmlns:a16="http://schemas.microsoft.com/office/drawing/2014/main" val="3278760215"/>
                    </a:ext>
                  </a:extLst>
                </a:gridCol>
                <a:gridCol w="2569578">
                  <a:extLst>
                    <a:ext uri="{9D8B030D-6E8A-4147-A177-3AD203B41FA5}">
                      <a16:colId xmlns:a16="http://schemas.microsoft.com/office/drawing/2014/main" val="857759871"/>
                    </a:ext>
                  </a:extLst>
                </a:gridCol>
              </a:tblGrid>
              <a:tr h="472275"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Päivä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Aika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Paikka 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Aihe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HUOM!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9067468"/>
                  </a:ext>
                </a:extLst>
              </a:tr>
              <a:tr h="822673"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Ma 30.8.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13.00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 err="1">
                          <a:effectLst/>
                        </a:rPr>
                        <a:t>Zoom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 b="1">
                          <a:effectLst/>
                        </a:rPr>
                        <a:t>Pakollinen</a:t>
                      </a:r>
                      <a:r>
                        <a:rPr lang="fi-FI" sz="2000">
                          <a:effectLst/>
                        </a:rPr>
                        <a:t> yo-info syksyn kirjoituksiin osallistuville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endParaRPr lang="fi-FI" sz="2000"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38244"/>
                  </a:ext>
                </a:extLst>
              </a:tr>
              <a:tr h="2940297"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  <a:latin typeface="Calibri"/>
                        </a:rPr>
                        <a:t>Ti 31.8.</a:t>
                      </a:r>
                      <a:endParaRPr lang="fi-FI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  <a:latin typeface="Calibri"/>
                        </a:rPr>
                        <a:t>14.30</a:t>
                      </a:r>
                      <a:r>
                        <a:rPr lang="fi-FI" sz="2000" b="0" i="0" u="none" strike="noStrike" noProof="0">
                          <a:effectLst/>
                        </a:rPr>
                        <a:t>–</a:t>
                      </a:r>
                      <a:r>
                        <a:rPr lang="fi-FI" sz="2000">
                          <a:effectLst/>
                          <a:latin typeface="Calibri"/>
                        </a:rPr>
                        <a:t>16.00 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Luokka 209</a:t>
                      </a:r>
                      <a:endParaRPr lang="fi-FI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 sz="2000" b="0" i="0" u="none" strike="noStrike" noProof="0">
                        <a:effectLst/>
                        <a:latin typeface="Franklin Gothic Book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2000" b="0" i="0" u="none" strike="noStrike" noProof="0">
                          <a:effectLst/>
                          <a:latin typeface="Franklin Gothic Book"/>
                        </a:rPr>
                        <a:t>Teknistä ohjausta luokassa 209</a:t>
                      </a:r>
                      <a:endParaRPr lang="fi-FI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2000" b="0" i="0" u="none" strike="noStrike" noProof="0">
                          <a:effectLst/>
                          <a:latin typeface="Franklin Gothic Book"/>
                        </a:rPr>
                        <a:t>oman päätelaitteen </a:t>
                      </a:r>
                      <a:r>
                        <a:rPr lang="fi-FI" sz="2000" b="0" i="0" u="none" strike="noStrike" noProof="0" err="1">
                          <a:effectLst/>
                          <a:latin typeface="Franklin Gothic Book"/>
                        </a:rPr>
                        <a:t>buuttaaminen</a:t>
                      </a:r>
                      <a:endParaRPr lang="fi-FI" b="0" i="0" u="none" strike="noStrike" noProof="0" err="1">
                        <a:latin typeface="Franklin Gothic Book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2000" b="0" i="0" u="none" strike="noStrike" noProof="0">
                          <a:effectLst/>
                          <a:latin typeface="Franklin Gothic Book"/>
                        </a:rPr>
                        <a:t>omien laitteiden testaaminen</a:t>
                      </a:r>
                      <a:endParaRPr lang="fi-FI" b="0" i="0" u="none" strike="noStrike" noProof="0">
                        <a:latin typeface="Franklin Gothic Book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fi-FI" sz="2000" b="0" i="0" u="none" strike="noStrike" noProof="0">
                        <a:effectLst/>
                        <a:latin typeface="Franklin Gothic Book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i-FI" sz="2000" b="0" i="0" u="none" strike="noStrike" noProof="0">
                        <a:effectLst/>
                        <a:latin typeface="Franklin Gothic Book"/>
                      </a:endParaRPr>
                    </a:p>
                    <a:p>
                      <a:pPr lvl="0">
                        <a:buNone/>
                      </a:pPr>
                      <a:endParaRPr lang="fi-FI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  <a:latin typeface="Calibri"/>
                        </a:rPr>
                        <a:t>Uudet koneet ja adapterit tulee testata etukäteen!</a:t>
                      </a:r>
                      <a:endParaRPr lang="fi-FI"/>
                    </a:p>
                    <a:p>
                      <a:pPr lvl="0">
                        <a:buNone/>
                      </a:pPr>
                      <a:endParaRPr lang="fi-FI" sz="2000"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fi-FI" sz="2000" b="1">
                          <a:effectLst/>
                          <a:latin typeface="Calibri"/>
                        </a:rPr>
                        <a:t>Koululla ei ole vara-adaptereita.</a:t>
                      </a:r>
                    </a:p>
                    <a:p>
                      <a:pPr lvl="0">
                        <a:buNone/>
                      </a:pPr>
                      <a:endParaRPr lang="fi-FI" sz="2000" b="1"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062654"/>
                  </a:ext>
                </a:extLst>
              </a:tr>
              <a:tr h="1965271"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Pe 10.9.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12.30 - 14.00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 err="1">
                          <a:effectLst/>
                        </a:rPr>
                        <a:t>Klassikan</a:t>
                      </a:r>
                      <a:r>
                        <a:rPr lang="fi-FI" sz="2000">
                          <a:effectLst/>
                        </a:rPr>
                        <a:t> sali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Vapaaehtoinen tutustuminen koejärjestelmään ja yo-saliin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2000" b="0" i="0" u="none" strike="noStrike" noProof="0">
                          <a:effectLst/>
                          <a:latin typeface="Franklin Gothic Book"/>
                        </a:rPr>
                        <a:t>Ensikertalaiset paikalle!</a:t>
                      </a:r>
                    </a:p>
                    <a:p>
                      <a:pPr rtl="0" fontAlgn="base"/>
                      <a:endParaRPr lang="fi-FI" sz="20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364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18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2C6CB2E8-67A7-4573-A34F-2C1C7B1E7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063385"/>
              </p:ext>
            </p:extLst>
          </p:nvPr>
        </p:nvGraphicFramePr>
        <p:xfrm>
          <a:off x="743414" y="343829"/>
          <a:ext cx="10878415" cy="4654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299">
                  <a:extLst>
                    <a:ext uri="{9D8B030D-6E8A-4147-A177-3AD203B41FA5}">
                      <a16:colId xmlns:a16="http://schemas.microsoft.com/office/drawing/2014/main" val="415159293"/>
                    </a:ext>
                  </a:extLst>
                </a:gridCol>
                <a:gridCol w="2180225">
                  <a:extLst>
                    <a:ext uri="{9D8B030D-6E8A-4147-A177-3AD203B41FA5}">
                      <a16:colId xmlns:a16="http://schemas.microsoft.com/office/drawing/2014/main" val="2888852015"/>
                    </a:ext>
                  </a:extLst>
                </a:gridCol>
                <a:gridCol w="2498175">
                  <a:extLst>
                    <a:ext uri="{9D8B030D-6E8A-4147-A177-3AD203B41FA5}">
                      <a16:colId xmlns:a16="http://schemas.microsoft.com/office/drawing/2014/main" val="1740963856"/>
                    </a:ext>
                  </a:extLst>
                </a:gridCol>
                <a:gridCol w="4496716">
                  <a:extLst>
                    <a:ext uri="{9D8B030D-6E8A-4147-A177-3AD203B41FA5}">
                      <a16:colId xmlns:a16="http://schemas.microsoft.com/office/drawing/2014/main" val="2063031546"/>
                    </a:ext>
                  </a:extLst>
                </a:gridCol>
              </a:tblGrid>
              <a:tr h="1519353"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Ma 13.9.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8.00–15.00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 b="0">
                          <a:effectLst/>
                        </a:rPr>
                        <a:t>Klassikan sali</a:t>
                      </a:r>
                    </a:p>
                    <a:p>
                      <a:pPr lvl="0">
                        <a:buNone/>
                      </a:pPr>
                      <a:r>
                        <a:rPr lang="fi-FI" sz="2000" b="0">
                          <a:effectLst/>
                        </a:rPr>
                        <a:t>Langaton koe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2000" b="0" i="0" u="none" strike="noStrike" noProof="0">
                          <a:effectLst/>
                          <a:latin typeface="Franklin Gothic Book"/>
                        </a:rPr>
                        <a:t>äidinkieli ja kirjallisuus, </a:t>
                      </a:r>
                      <a:endParaRPr lang="fi-FI" sz="200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fi-FI" sz="2000" b="0" i="0" u="none" strike="noStrike" noProof="0">
                          <a:effectLst/>
                          <a:latin typeface="Franklin Gothic Book"/>
                        </a:rPr>
                        <a:t>lukutaidon koe</a:t>
                      </a:r>
                      <a:endParaRPr lang="fi-FI" sz="20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2089569"/>
                  </a:ext>
                </a:extLst>
              </a:tr>
              <a:tr h="1519353"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Ke 15.9.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8.00–15.00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 err="1">
                          <a:effectLst/>
                        </a:rPr>
                        <a:t>Klassikan</a:t>
                      </a:r>
                      <a:r>
                        <a:rPr lang="fi-FI" sz="2000">
                          <a:effectLst/>
                        </a:rPr>
                        <a:t> sali</a:t>
                      </a:r>
                      <a:endParaRPr lang="fi-FI"/>
                    </a:p>
                    <a:p>
                      <a:pPr lvl="0">
                        <a:buNone/>
                      </a:pPr>
                      <a:r>
                        <a:rPr lang="fi-FI" sz="2000">
                          <a:effectLst/>
                        </a:rPr>
                        <a:t>Langaton koe</a:t>
                      </a:r>
                    </a:p>
                    <a:p>
                      <a:pPr lvl="0">
                        <a:buNone/>
                      </a:pPr>
                      <a:endParaRPr lang="fi-FI" sz="200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fi-FI" sz="2000">
                          <a:solidFill>
                            <a:srgbClr val="FF0000"/>
                          </a:solidFill>
                          <a:effectLst/>
                        </a:rPr>
                        <a:t>Pohjantien koulu</a:t>
                      </a:r>
                    </a:p>
                    <a:p>
                      <a:pPr lvl="0">
                        <a:buNone/>
                      </a:pPr>
                      <a:r>
                        <a:rPr lang="fi-FI" sz="2000">
                          <a:solidFill>
                            <a:srgbClr val="FF0000"/>
                          </a:solidFill>
                          <a:effectLst/>
                        </a:rPr>
                        <a:t>Langallinen koe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Fysiikka, biologia </a:t>
                      </a:r>
                    </a:p>
                    <a:p>
                      <a:pPr lvl="0">
                        <a:buNone/>
                      </a:pPr>
                      <a:endParaRPr lang="fi-FI" sz="200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fi-FI" sz="2000">
                          <a:solidFill>
                            <a:srgbClr val="FF0000"/>
                          </a:solidFill>
                          <a:effectLst/>
                        </a:rPr>
                        <a:t>Psykologia, historia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986400"/>
                  </a:ext>
                </a:extLst>
              </a:tr>
              <a:tr h="1519353"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Pe 17.9.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8.00–15.00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2000" b="0" i="0" u="none" strike="noStrike" noProof="0" err="1">
                          <a:effectLst/>
                          <a:latin typeface="Franklin Gothic Book"/>
                        </a:rPr>
                        <a:t>Klassikan</a:t>
                      </a:r>
                      <a:r>
                        <a:rPr lang="fi-FI" sz="2000" b="0" i="0" u="none" strike="noStrike" noProof="0">
                          <a:effectLst/>
                          <a:latin typeface="Franklin Gothic Book"/>
                        </a:rPr>
                        <a:t> sali</a:t>
                      </a:r>
                    </a:p>
                    <a:p>
                      <a:pPr lvl="0">
                        <a:buNone/>
                      </a:pPr>
                      <a:r>
                        <a:rPr lang="fi-FI" sz="2000" b="0" i="0" u="none" strike="noStrike" noProof="0">
                          <a:effectLst/>
                          <a:latin typeface="Franklin Gothic Book"/>
                        </a:rPr>
                        <a:t>Langaton koe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2000" b="0" i="0" u="none" strike="noStrike" noProof="0">
                          <a:effectLst/>
                          <a:latin typeface="Franklin Gothic Book"/>
                        </a:rPr>
                        <a:t>Vieras kieli, pitkä oppimäärä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543731"/>
                  </a:ext>
                </a:extLst>
              </a:tr>
            </a:tbl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2127B525-4319-4DC7-B703-47D38107CC7E}"/>
              </a:ext>
            </a:extLst>
          </p:cNvPr>
          <p:cNvSpPr txBox="1"/>
          <p:nvPr/>
        </p:nvSpPr>
        <p:spPr>
          <a:xfrm>
            <a:off x="721605" y="5367050"/>
            <a:ext cx="1098748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/>
              <a:t>HUOM! Sisäänotto porrastetaan ruuhkien välttämiseksi.</a:t>
            </a:r>
            <a:endParaRPr lang="fi-FI"/>
          </a:p>
          <a:p>
            <a:r>
              <a:rPr lang="fi-FI" sz="2400"/>
              <a:t>Tarkista kokoontumisaika ja -paikka koulun kalenterista!</a:t>
            </a:r>
          </a:p>
        </p:txBody>
      </p:sp>
    </p:spTree>
    <p:extLst>
      <p:ext uri="{BB962C8B-B14F-4D97-AF65-F5344CB8AC3E}">
        <p14:creationId xmlns:p14="http://schemas.microsoft.com/office/powerpoint/2010/main" val="316548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AA0235BF-C9D7-48E1-92DC-50878089A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17229"/>
              </p:ext>
            </p:extLst>
          </p:nvPr>
        </p:nvGraphicFramePr>
        <p:xfrm>
          <a:off x="724829" y="306658"/>
          <a:ext cx="10953485" cy="574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54">
                  <a:extLst>
                    <a:ext uri="{9D8B030D-6E8A-4147-A177-3AD203B41FA5}">
                      <a16:colId xmlns:a16="http://schemas.microsoft.com/office/drawing/2014/main" val="254009405"/>
                    </a:ext>
                  </a:extLst>
                </a:gridCol>
                <a:gridCol w="2195270">
                  <a:extLst>
                    <a:ext uri="{9D8B030D-6E8A-4147-A177-3AD203B41FA5}">
                      <a16:colId xmlns:a16="http://schemas.microsoft.com/office/drawing/2014/main" val="1081889692"/>
                    </a:ext>
                  </a:extLst>
                </a:gridCol>
                <a:gridCol w="2515414">
                  <a:extLst>
                    <a:ext uri="{9D8B030D-6E8A-4147-A177-3AD203B41FA5}">
                      <a16:colId xmlns:a16="http://schemas.microsoft.com/office/drawing/2014/main" val="2872293655"/>
                    </a:ext>
                  </a:extLst>
                </a:gridCol>
                <a:gridCol w="4527747">
                  <a:extLst>
                    <a:ext uri="{9D8B030D-6E8A-4147-A177-3AD203B41FA5}">
                      <a16:colId xmlns:a16="http://schemas.microsoft.com/office/drawing/2014/main" val="1331566617"/>
                    </a:ext>
                  </a:extLst>
                </a:gridCol>
              </a:tblGrid>
              <a:tr h="1258865"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Ma 20.9.</a:t>
                      </a:r>
                      <a:endParaRPr lang="fi-FI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8.00–15.00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Klassikan sali </a:t>
                      </a:r>
                    </a:p>
                    <a:p>
                      <a:pPr lvl="0">
                        <a:buNone/>
                      </a:pPr>
                      <a:r>
                        <a:rPr lang="fi-FI" sz="2000">
                          <a:effectLst/>
                        </a:rPr>
                        <a:t>Langaton koe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Toinen kotimainen kieli, pitkä ja keskipitkä oppimäärä</a:t>
                      </a:r>
                    </a:p>
                    <a:p>
                      <a:pPr rtl="0" fontAlgn="base"/>
                      <a:endParaRPr lang="fi-FI" sz="20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347642"/>
                  </a:ext>
                </a:extLst>
              </a:tr>
              <a:tr h="1258865"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Ti 21.9.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8.00–15.00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Klassikan sali</a:t>
                      </a:r>
                      <a:endParaRPr lang="fi-FI"/>
                    </a:p>
                    <a:p>
                      <a:pPr lvl="0">
                        <a:buNone/>
                      </a:pPr>
                      <a:r>
                        <a:rPr lang="fi-FI" sz="2000">
                          <a:effectLst/>
                        </a:rPr>
                        <a:t>Langaton koe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Matematiikka, pitkä ja lyhyt oppimäärä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527659"/>
                  </a:ext>
                </a:extLst>
              </a:tr>
              <a:tr h="1258865"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To 23.9.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8.00–15.00 </a:t>
                      </a:r>
                    </a:p>
                    <a:p>
                      <a:pPr rtl="0" fontAlgn="base"/>
                      <a:endParaRPr lang="fi-FI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Klassikan sali </a:t>
                      </a:r>
                    </a:p>
                    <a:p>
                      <a:pPr lvl="0">
                        <a:buNone/>
                      </a:pPr>
                      <a:r>
                        <a:rPr lang="fi-FI" sz="2000">
                          <a:effectLst/>
                        </a:rPr>
                        <a:t>Langaton koe</a:t>
                      </a:r>
                    </a:p>
                    <a:p>
                      <a:pPr lvl="0">
                        <a:buNone/>
                      </a:pPr>
                      <a:endParaRPr lang="fi-FI" sz="200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fi-FI" sz="2000">
                          <a:solidFill>
                            <a:srgbClr val="FF0000"/>
                          </a:solidFill>
                          <a:effectLst/>
                        </a:rPr>
                        <a:t>Pohjantien koulu</a:t>
                      </a:r>
                    </a:p>
                    <a:p>
                      <a:pPr lvl="0">
                        <a:buNone/>
                      </a:pPr>
                      <a:r>
                        <a:rPr lang="fi-FI" sz="2000">
                          <a:solidFill>
                            <a:srgbClr val="FF0000"/>
                          </a:solidFill>
                          <a:effectLst/>
                        </a:rPr>
                        <a:t>Langallinen koe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Uskonto, kemia, maantiede, terveystieto</a:t>
                      </a:r>
                    </a:p>
                    <a:p>
                      <a:pPr lvl="0">
                        <a:buNone/>
                      </a:pPr>
                      <a:endParaRPr lang="fi-FI" sz="200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fi-FI" sz="2000">
                          <a:solidFill>
                            <a:srgbClr val="FF0000"/>
                          </a:solidFill>
                          <a:effectLst/>
                        </a:rPr>
                        <a:t>Yhteiskuntaoppi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900039"/>
                  </a:ext>
                </a:extLst>
              </a:tr>
              <a:tr h="12588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2000">
                          <a:effectLst/>
                        </a:rPr>
                        <a:t>Pe 24.9.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2000" b="0" i="0" u="none" strike="noStrike" noProof="0">
                          <a:effectLst/>
                          <a:latin typeface="Franklin Gothic Book"/>
                        </a:rPr>
                        <a:t>8.00–15.00</a:t>
                      </a:r>
                      <a:endParaRPr lang="fi-FI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2000" err="1">
                          <a:effectLst/>
                        </a:rPr>
                        <a:t>Klassikan</a:t>
                      </a:r>
                      <a:r>
                        <a:rPr lang="fi-FI" sz="2000">
                          <a:effectLst/>
                        </a:rPr>
                        <a:t> Sali</a:t>
                      </a:r>
                    </a:p>
                    <a:p>
                      <a:pPr lvl="0">
                        <a:buNone/>
                      </a:pPr>
                      <a:r>
                        <a:rPr lang="fi-FI" sz="2000">
                          <a:effectLst/>
                        </a:rPr>
                        <a:t>Langaton koe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2000">
                          <a:effectLst/>
                        </a:rPr>
                        <a:t>Äidinkieli ja kirjallisuus, kirjoitustaidon koe</a:t>
                      </a:r>
                    </a:p>
                    <a:p>
                      <a:pPr lvl="0">
                        <a:buNone/>
                      </a:pPr>
                      <a:endParaRPr lang="fi-FI" sz="200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fi-FI" sz="2000">
                          <a:effectLst/>
                        </a:rPr>
                        <a:t>Suomi/ruotsi toisena kielenä ja kirjallisuus -koe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783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64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2DECFB6D-873E-4F1E-9F38-F8DD18E46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57481"/>
              </p:ext>
            </p:extLst>
          </p:nvPr>
        </p:nvGraphicFramePr>
        <p:xfrm>
          <a:off x="743414" y="1285020"/>
          <a:ext cx="11069284" cy="203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185">
                  <a:extLst>
                    <a:ext uri="{9D8B030D-6E8A-4147-A177-3AD203B41FA5}">
                      <a16:colId xmlns:a16="http://schemas.microsoft.com/office/drawing/2014/main" val="2474627152"/>
                    </a:ext>
                  </a:extLst>
                </a:gridCol>
                <a:gridCol w="2218478">
                  <a:extLst>
                    <a:ext uri="{9D8B030D-6E8A-4147-A177-3AD203B41FA5}">
                      <a16:colId xmlns:a16="http://schemas.microsoft.com/office/drawing/2014/main" val="1553072879"/>
                    </a:ext>
                  </a:extLst>
                </a:gridCol>
                <a:gridCol w="2542007">
                  <a:extLst>
                    <a:ext uri="{9D8B030D-6E8A-4147-A177-3AD203B41FA5}">
                      <a16:colId xmlns:a16="http://schemas.microsoft.com/office/drawing/2014/main" val="1729695336"/>
                    </a:ext>
                  </a:extLst>
                </a:gridCol>
                <a:gridCol w="4575614">
                  <a:extLst>
                    <a:ext uri="{9D8B030D-6E8A-4147-A177-3AD203B41FA5}">
                      <a16:colId xmlns:a16="http://schemas.microsoft.com/office/drawing/2014/main" val="2555727648"/>
                    </a:ext>
                  </a:extLst>
                </a:gridCol>
              </a:tblGrid>
              <a:tr h="2035745"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effectLst/>
                        </a:rPr>
                        <a:t>Ma 27.9.</a:t>
                      </a:r>
                      <a:endParaRPr lang="fi-FI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endParaRPr lang="fi-FI" sz="200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fi-FI" sz="2000">
                          <a:effectLst/>
                        </a:rPr>
                        <a:t>8.00–15.00 </a:t>
                      </a:r>
                    </a:p>
                    <a:p>
                      <a:pPr rtl="0" fontAlgn="base"/>
                      <a:endParaRPr lang="fi-FI" sz="2000">
                        <a:effectLst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fi-FI" sz="2000">
                          <a:solidFill>
                            <a:srgbClr val="FF0000"/>
                          </a:solidFill>
                          <a:effectLst/>
                        </a:rPr>
                        <a:t>Lyseon lukio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20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fi-FI" sz="2000">
                          <a:solidFill>
                            <a:srgbClr val="FF0000"/>
                          </a:solidFill>
                          <a:effectLst/>
                        </a:rPr>
                        <a:t>Vieras kieli, lyhyt oppimäärä</a:t>
                      </a:r>
                      <a:br>
                        <a:rPr lang="fi-FI" sz="2000">
                          <a:effectLst/>
                        </a:rPr>
                      </a:br>
                      <a:r>
                        <a:rPr lang="fi-FI" sz="2000">
                          <a:effectLst/>
                        </a:rPr>
                        <a:t> </a:t>
                      </a:r>
                      <a:endParaRPr lang="fi-FI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148130"/>
                  </a:ext>
                </a:extLst>
              </a:tr>
            </a:tbl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088CF9C3-627C-4178-8C53-0450DEE218E8}"/>
              </a:ext>
            </a:extLst>
          </p:cNvPr>
          <p:cNvSpPr txBox="1"/>
          <p:nvPr/>
        </p:nvSpPr>
        <p:spPr>
          <a:xfrm>
            <a:off x="713117" y="3631721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Tarkista kirjoituspäivien kokoontumisajat sekä -paikat ja ohjeet koulun kalenterista!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460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8D93DD-86F2-4686-B1BE-386AED8A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Langaton yo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587F60-6732-480A-8BA8-80D1D5F50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sz="2800"/>
              <a:t>Syksyllä 2021 </a:t>
            </a:r>
            <a:r>
              <a:rPr lang="fi-FI" sz="2800" u="sng">
                <a:ea typeface="+mn-lt"/>
                <a:cs typeface="+mn-lt"/>
              </a:rPr>
              <a:t>Klassikalla</a:t>
            </a:r>
            <a:r>
              <a:rPr lang="fi-FI" sz="2800">
                <a:ea typeface="+mn-lt"/>
                <a:cs typeface="+mn-lt"/>
              </a:rPr>
              <a:t> </a:t>
            </a:r>
            <a:r>
              <a:rPr lang="fi-FI" sz="2800"/>
              <a:t>käytetään langatonta YO-koeverkkoa</a:t>
            </a:r>
            <a:endParaRPr lang="fi-FI"/>
          </a:p>
          <a:p>
            <a:pPr lvl="1" indent="-383540"/>
            <a:r>
              <a:rPr lang="fi-FI" sz="2800"/>
              <a:t>Varalaitteistona toimii langallinen verkko, joka otetaan käyttöön vain ”hätätilanteessa”</a:t>
            </a:r>
          </a:p>
          <a:p>
            <a:pPr lvl="1" indent="-383540"/>
            <a:r>
              <a:rPr lang="fi-FI" sz="2800"/>
              <a:t>Laitteisto testattu ja entuudestaan tuttua esimerkiksi kurssikokeissa, mutta käytössä </a:t>
            </a:r>
            <a:r>
              <a:rPr lang="fi-FI" sz="2800" err="1"/>
              <a:t>Klassikassa</a:t>
            </a:r>
            <a:r>
              <a:rPr lang="fi-FI" sz="2800"/>
              <a:t> ensimmäistä kertaa YO-kokeessa</a:t>
            </a:r>
          </a:p>
        </p:txBody>
      </p:sp>
    </p:spTree>
    <p:extLst>
      <p:ext uri="{BB962C8B-B14F-4D97-AF65-F5344CB8AC3E}">
        <p14:creationId xmlns:p14="http://schemas.microsoft.com/office/powerpoint/2010/main" val="4131212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99FD19-24E1-4CFB-A8CC-ACFCB135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Laitteet yo-kirjoituksissa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6208D1-08B1-457F-905E-2FAE162C8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/>
              <a:t>Pakolliset laitteet:</a:t>
            </a:r>
          </a:p>
          <a:p>
            <a:pPr lvl="1"/>
            <a:r>
              <a:rPr lang="fi-FI" sz="2800" b="1"/>
              <a:t>Tietokone</a:t>
            </a:r>
            <a:r>
              <a:rPr lang="fi-FI" sz="2800"/>
              <a:t>, jonka osaat bootata </a:t>
            </a:r>
            <a:r>
              <a:rPr lang="fi-FI" sz="2800" err="1"/>
              <a:t>Abitti</a:t>
            </a:r>
            <a:r>
              <a:rPr lang="fi-FI" sz="2800"/>
              <a:t>-tikulla</a:t>
            </a:r>
          </a:p>
          <a:p>
            <a:pPr lvl="1"/>
            <a:r>
              <a:rPr lang="fi-FI" sz="2800" b="1"/>
              <a:t>Kuulokkeet</a:t>
            </a:r>
            <a:r>
              <a:rPr lang="fi-FI" sz="2800"/>
              <a:t> (ei saa olla mahdollisuutta käyttää langattomasti, vaikka niitä käytettäisiin langallisesti)</a:t>
            </a:r>
          </a:p>
        </p:txBody>
      </p:sp>
    </p:spTree>
    <p:extLst>
      <p:ext uri="{BB962C8B-B14F-4D97-AF65-F5344CB8AC3E}">
        <p14:creationId xmlns:p14="http://schemas.microsoft.com/office/powerpoint/2010/main" val="113385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99FD19-24E1-4CFB-A8CC-ACFCB135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Laitteet yo-kirjoituksissa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6208D1-08B1-457F-905E-2FAE162C8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sz="2800"/>
              <a:t>Mahdollisesti tarvittavia lisälaitteita:</a:t>
            </a:r>
            <a:endParaRPr lang="fi-FI"/>
          </a:p>
          <a:p>
            <a:pPr lvl="1" indent="-383540"/>
            <a:r>
              <a:rPr lang="fi-FI" sz="2800" b="1" err="1"/>
              <a:t>Wifi</a:t>
            </a:r>
            <a:r>
              <a:rPr lang="fi-FI" sz="2800" b="1"/>
              <a:t>-adapteri</a:t>
            </a:r>
            <a:r>
              <a:rPr lang="fi-FI" sz="2800"/>
              <a:t>, jolla saat muodostettua langattoman yhteyden</a:t>
            </a:r>
          </a:p>
          <a:p>
            <a:pPr lvl="1" indent="-383540"/>
            <a:r>
              <a:rPr lang="fi-FI" sz="2800" b="1"/>
              <a:t>Ethernet-adapteri</a:t>
            </a:r>
            <a:r>
              <a:rPr lang="fi-FI" sz="2800"/>
              <a:t>, jolla saat muodostettua langallisen yhteyden </a:t>
            </a:r>
          </a:p>
          <a:p>
            <a:pPr lvl="1" indent="-383540"/>
            <a:r>
              <a:rPr lang="fi-FI" sz="2800" b="1"/>
              <a:t>Hiiri</a:t>
            </a:r>
            <a:r>
              <a:rPr lang="fi-FI" sz="2800"/>
              <a:t> on hyvä lisälaite! (ei saa olla mahdollisuutta käyttää langattomasti)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29ABBA0-D43A-4647-9F2C-76EC563A7FE1}"/>
              </a:ext>
            </a:extLst>
          </p:cNvPr>
          <p:cNvSpPr txBox="1"/>
          <p:nvPr/>
        </p:nvSpPr>
        <p:spPr>
          <a:xfrm>
            <a:off x="8549196" y="232708"/>
            <a:ext cx="3453413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400" err="1"/>
              <a:t>Klassikassa</a:t>
            </a:r>
            <a:r>
              <a:rPr lang="fi-FI" sz="2400"/>
              <a:t> langaton verkko, muissa paikoissa langallinen.</a:t>
            </a:r>
          </a:p>
          <a:p>
            <a:r>
              <a:rPr lang="fi-FI" sz="2400"/>
              <a:t>Joudut itse selvittämään mitä lisälaitteita tarvitset!</a:t>
            </a:r>
          </a:p>
        </p:txBody>
      </p:sp>
    </p:spTree>
    <p:extLst>
      <p:ext uri="{BB962C8B-B14F-4D97-AF65-F5344CB8AC3E}">
        <p14:creationId xmlns:p14="http://schemas.microsoft.com/office/powerpoint/2010/main" val="43507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18252E-927F-4E68-A223-3640488A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Laitteet yo-kirjoituksissa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F84F03-8C50-48B5-BD28-2CB3403FE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/>
              <a:t>Jos olet tehnyt langattomasti </a:t>
            </a:r>
            <a:r>
              <a:rPr lang="fi-FI" sz="2800" err="1"/>
              <a:t>Klassikalla</a:t>
            </a:r>
            <a:r>
              <a:rPr lang="fi-FI" sz="2800"/>
              <a:t> </a:t>
            </a:r>
            <a:r>
              <a:rPr lang="fi-FI" sz="2800" err="1"/>
              <a:t>Abitti</a:t>
            </a:r>
            <a:r>
              <a:rPr lang="fi-FI" sz="2800"/>
              <a:t>-kokeita, et todennäköisesti tarvitse </a:t>
            </a:r>
            <a:r>
              <a:rPr lang="fi-FI" sz="2800" err="1"/>
              <a:t>Wifi</a:t>
            </a:r>
            <a:r>
              <a:rPr lang="fi-FI" sz="2800"/>
              <a:t>-adapteria</a:t>
            </a:r>
          </a:p>
          <a:p>
            <a:r>
              <a:rPr lang="fi-FI" sz="2800" err="1"/>
              <a:t>Abitti</a:t>
            </a:r>
            <a:r>
              <a:rPr lang="fi-FI" sz="2800"/>
              <a:t> yhteensopivat </a:t>
            </a:r>
            <a:r>
              <a:rPr lang="fi-FI" sz="2800" err="1"/>
              <a:t>Wifi</a:t>
            </a:r>
            <a:r>
              <a:rPr lang="fi-FI" sz="2800"/>
              <a:t>-adapterit eli langattomat verkkokortit löydät täältä: </a:t>
            </a:r>
            <a:r>
              <a:rPr lang="fi-FI" sz="2800">
                <a:hlinkClick r:id="rId2"/>
              </a:rPr>
              <a:t>https://www.abitti.fi/fi/ohjeet/testatut-lisalaitteet/</a:t>
            </a:r>
            <a:r>
              <a:rPr lang="fi-FI" sz="2800"/>
              <a:t> </a:t>
            </a:r>
          </a:p>
          <a:p>
            <a:endParaRPr lang="fi-FI" sz="2800"/>
          </a:p>
          <a:p>
            <a:r>
              <a:rPr lang="fi-FI" sz="2800" err="1"/>
              <a:t>Wifi</a:t>
            </a:r>
            <a:r>
              <a:rPr lang="fi-FI" sz="2800"/>
              <a:t>-adaptereita:</a:t>
            </a:r>
          </a:p>
          <a:p>
            <a:pPr marL="0" indent="0">
              <a:buNone/>
            </a:pP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01336A3-BC99-47C6-A82E-2CF08402A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31" r="26621"/>
          <a:stretch/>
        </p:blipFill>
        <p:spPr>
          <a:xfrm>
            <a:off x="4773257" y="4697396"/>
            <a:ext cx="981075" cy="20852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FCFCDB3-F0BE-4AE6-9F70-9C3D660D7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892" y="5068231"/>
            <a:ext cx="1837909" cy="1343575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B71AFC71-0E18-4D60-A34E-9D616D2D8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639" y="4612740"/>
            <a:ext cx="3255227" cy="2155338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7CB69FF0-475E-4250-8CC2-B8231B25CBD1}"/>
              </a:ext>
            </a:extLst>
          </p:cNvPr>
          <p:cNvSpPr txBox="1"/>
          <p:nvPr/>
        </p:nvSpPr>
        <p:spPr>
          <a:xfrm>
            <a:off x="8762261" y="171934"/>
            <a:ext cx="3255227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2400"/>
              <a:t>Kun ostat adapterin, kannattaa kysyä vaihto- ja palautusoikeutta jos ei toimi </a:t>
            </a:r>
            <a:r>
              <a:rPr lang="fi-FI" sz="2400" err="1"/>
              <a:t>Abitissa</a:t>
            </a:r>
            <a:r>
              <a:rPr lang="fi-FI" sz="24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658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E17BC3-43BD-4E34-8773-CF9F8757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Laitteet yo-kirjoituksissa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72F4EB-9A9F-4EC3-B423-EF04D38A1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/>
              <a:t>Ethernet eli RJ45-adaptereita: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CD04EEA-CAB0-4BB4-A30C-B9F9E298B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" t="20855" r="2145" b="13316"/>
          <a:stretch/>
        </p:blipFill>
        <p:spPr>
          <a:xfrm>
            <a:off x="1371600" y="3011750"/>
            <a:ext cx="4492102" cy="304504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35E3F3D-0D4F-4D20-88A4-CD92DA29A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000" b="28738"/>
          <a:stretch/>
        </p:blipFill>
        <p:spPr>
          <a:xfrm>
            <a:off x="6096000" y="3011750"/>
            <a:ext cx="5715000" cy="247243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FEC60F7-3463-4FE6-A02F-C02525DA9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831" y="48735"/>
            <a:ext cx="2095500" cy="15430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A04195D-DEFE-4308-B082-B081C2841D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71" t="25333" r="17778" b="23556"/>
          <a:stretch/>
        </p:blipFill>
        <p:spPr>
          <a:xfrm rot="10800000">
            <a:off x="9889724" y="80962"/>
            <a:ext cx="1931856" cy="148590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6FFE87A7-4015-4F2B-B18F-12F885939CC1}"/>
              </a:ext>
            </a:extLst>
          </p:cNvPr>
          <p:cNvSpPr txBox="1"/>
          <p:nvPr/>
        </p:nvSpPr>
        <p:spPr>
          <a:xfrm>
            <a:off x="7625831" y="1532894"/>
            <a:ext cx="4149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Ethernet-portteja. Jos koneessasi on tämä ”reikä”, et tarvitse </a:t>
            </a:r>
            <a:r>
              <a:rPr lang="fi-FI" err="1"/>
              <a:t>ethernet</a:t>
            </a:r>
            <a:r>
              <a:rPr lang="fi-FI"/>
              <a:t>-adapteria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624157C-DC3F-4A9F-933E-B6BFB183367F}"/>
              </a:ext>
            </a:extLst>
          </p:cNvPr>
          <p:cNvSpPr/>
          <p:nvPr/>
        </p:nvSpPr>
        <p:spPr>
          <a:xfrm>
            <a:off x="7499927" y="1"/>
            <a:ext cx="4451928" cy="245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D190AE6E-ACFA-4D92-9E6A-435D0887E6C0}"/>
              </a:ext>
            </a:extLst>
          </p:cNvPr>
          <p:cNvSpPr txBox="1"/>
          <p:nvPr/>
        </p:nvSpPr>
        <p:spPr>
          <a:xfrm>
            <a:off x="2854957" y="6056790"/>
            <a:ext cx="312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Adapteri, jossa USB-C pää.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D3C4C68C-5084-4522-A29C-B179DD90DFBA}"/>
              </a:ext>
            </a:extLst>
          </p:cNvPr>
          <p:cNvSpPr txBox="1"/>
          <p:nvPr/>
        </p:nvSpPr>
        <p:spPr>
          <a:xfrm>
            <a:off x="9067106" y="5456625"/>
            <a:ext cx="2884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Adapteri, jossa USB pää.</a:t>
            </a:r>
          </a:p>
          <a:p>
            <a:r>
              <a:rPr lang="fi-FI"/>
              <a:t>Muista, että yksi USB-portti pitää olla tyhjänä boottaustikulle!</a:t>
            </a:r>
          </a:p>
        </p:txBody>
      </p:sp>
    </p:spTree>
    <p:extLst>
      <p:ext uri="{BB962C8B-B14F-4D97-AF65-F5344CB8AC3E}">
        <p14:creationId xmlns:p14="http://schemas.microsoft.com/office/powerpoint/2010/main" val="2616994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Valmistautuminen kokeeseen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sz="2800"/>
              <a:t>Varmista, että sinulla on </a:t>
            </a:r>
            <a:endParaRPr lang="fi-FI"/>
          </a:p>
          <a:p>
            <a:pPr lvl="1" indent="-383540"/>
            <a:r>
              <a:rPr lang="fi-FI" sz="2800"/>
              <a:t>tietokone, jolla suoritat kokeen</a:t>
            </a:r>
          </a:p>
          <a:p>
            <a:pPr lvl="1" indent="-383540"/>
            <a:r>
              <a:rPr lang="fi-FI" sz="2800"/>
              <a:t>langalliset kuulokkeet, jotka toimivat tietokoneesi kanssa ja joissa ei ole langatonta liitäntämahdollisuutta</a:t>
            </a:r>
            <a:endParaRPr lang="fi-FI"/>
          </a:p>
          <a:p>
            <a:pPr lvl="1" indent="-383540"/>
            <a:r>
              <a:rPr lang="fi-FI" sz="2800"/>
              <a:t>mahdolliset adapterit.</a:t>
            </a:r>
            <a:endParaRPr lang="fi-FI"/>
          </a:p>
          <a:p>
            <a:pPr marL="383540" indent="-383540"/>
            <a:r>
              <a:rPr lang="fi-FI" sz="2800">
                <a:ea typeface="+mn-lt"/>
                <a:cs typeface="+mn-lt"/>
              </a:rPr>
              <a:t>Merkitse kaikki laitteesi (läppäri, kuulokkeet, hiiri, laturi) omalla nimelläsi.</a:t>
            </a:r>
            <a:endParaRPr lang="fi-FI" sz="2800"/>
          </a:p>
          <a:p>
            <a:pPr marL="383540" indent="-383540"/>
            <a:endParaRPr lang="fi-FI" sz="2800"/>
          </a:p>
          <a:p>
            <a:pPr marL="383540" indent="-383540"/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382555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5B3A70-F81D-4604-8514-87507953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Turvallisuus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DDB7A5-EAFD-499A-A462-6FE7D5130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517" y="1799167"/>
            <a:ext cx="9601200" cy="40576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fi-FI" sz="2400" dirty="0"/>
              <a:t>Pidä huolta terveydestäsi ennen kirjoituksia ja kirjoitusten ajan. </a:t>
            </a:r>
          </a:p>
          <a:p>
            <a:pPr marL="383540" indent="-383540"/>
            <a:r>
              <a:rPr lang="fi-FI" sz="2400" dirty="0"/>
              <a:t>Suosittelemme välttämään kodin ja koulun ulkopuolisia kontakteja 10 päivää ennen kirjoituksia ja koko ylioppilaskirjoitusten ajan. </a:t>
            </a:r>
          </a:p>
          <a:p>
            <a:pPr marL="383540" indent="-383540"/>
            <a:r>
              <a:rPr lang="fi-FI" sz="2400" dirty="0">
                <a:ea typeface="+mn-lt"/>
                <a:cs typeface="+mn-lt"/>
              </a:rPr>
              <a:t>Käytä kirurgista kasvomaskia tai FFP-maskia saapuessasi koululle. Myös kaksi rokotusannosta saaneiden on syytä käyttää maskia.</a:t>
            </a:r>
          </a:p>
          <a:p>
            <a:pPr marL="383540" indent="-383540"/>
            <a:r>
              <a:rPr lang="fi-FI" sz="2400" dirty="0">
                <a:ea typeface="+mn-lt"/>
                <a:cs typeface="+mn-lt"/>
              </a:rPr>
              <a:t>Yo-saliin saa tuoda omat kirurgiset kasvomaskit/FFP-maskit läpinäkyvässä pussissa. </a:t>
            </a:r>
            <a:r>
              <a:rPr lang="fi-FI" sz="2400" dirty="0" err="1">
                <a:ea typeface="+mn-lt"/>
                <a:cs typeface="+mn-lt"/>
              </a:rPr>
              <a:t>Huom</a:t>
            </a:r>
            <a:r>
              <a:rPr lang="fi-FI" sz="2400" dirty="0">
                <a:ea typeface="+mn-lt"/>
                <a:cs typeface="+mn-lt"/>
              </a:rPr>
              <a:t>! Lukio on varannut kokelaille kirurgisia kasvomaskeja 4 kpl/kirjoituspäivä. Katso </a:t>
            </a:r>
            <a:r>
              <a:rPr lang="fi-FI" sz="2400" dirty="0" err="1">
                <a:ea typeface="+mn-lt"/>
                <a:cs typeface="+mn-lt"/>
              </a:rPr>
              <a:t>THL:n</a:t>
            </a:r>
            <a:r>
              <a:rPr lang="fi-FI" sz="2400" dirty="0">
                <a:ea typeface="+mn-lt"/>
                <a:cs typeface="+mn-lt"/>
              </a:rPr>
              <a:t> ohjevideo </a:t>
            </a:r>
            <a:r>
              <a:rPr lang="fi-FI" sz="2400" dirty="0">
                <a:ea typeface="+mn-lt"/>
                <a:cs typeface="+mn-lt"/>
                <a:hlinkClick r:id="rId2"/>
              </a:rPr>
              <a:t>Näin käytät kasvomaskia oikein</a:t>
            </a:r>
            <a:r>
              <a:rPr lang="fi-FI" sz="2400" dirty="0">
                <a:ea typeface="+mn-lt"/>
                <a:cs typeface="+mn-lt"/>
              </a:rPr>
              <a:t>. </a:t>
            </a:r>
            <a:endParaRPr lang="fi-FI" sz="2400" dirty="0"/>
          </a:p>
          <a:p>
            <a:pPr marL="383540" indent="-383540"/>
            <a:endParaRPr lang="fi-FI" sz="2400" dirty="0"/>
          </a:p>
          <a:p>
            <a:pPr marL="383540" indent="-383540"/>
            <a:endParaRPr lang="fi-FI" sz="2400"/>
          </a:p>
          <a:p>
            <a:pPr marL="383540" indent="-383540"/>
            <a:endParaRPr lang="fi-FI" sz="2400"/>
          </a:p>
          <a:p>
            <a:pPr marL="383540" indent="-383540"/>
            <a:endParaRPr lang="fi-FI" sz="2400"/>
          </a:p>
          <a:p>
            <a:pPr marL="383540" indent="-383540"/>
            <a:endParaRPr lang="fi-FI"/>
          </a:p>
          <a:p>
            <a:pPr marL="383540" indent="-383540"/>
            <a:endParaRPr lang="fi-FI"/>
          </a:p>
          <a:p>
            <a:pPr marL="383540" indent="-38354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884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Valmistautuminen kokeeseen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sz="2800">
                <a:ea typeface="+mn-lt"/>
                <a:cs typeface="+mn-lt"/>
              </a:rPr>
              <a:t>Tarkista, että osaat</a:t>
            </a:r>
          </a:p>
          <a:p>
            <a:pPr lvl="1" indent="-383540"/>
            <a:r>
              <a:rPr lang="fi-FI" sz="2800">
                <a:ea typeface="+mn-lt"/>
                <a:cs typeface="+mn-lt"/>
              </a:rPr>
              <a:t>käynnistää koneesi USB-muistilta (</a:t>
            </a:r>
            <a:r>
              <a:rPr lang="fi-FI" sz="2800" err="1">
                <a:ea typeface="+mn-lt"/>
                <a:cs typeface="+mn-lt"/>
              </a:rPr>
              <a:t>buuttaus</a:t>
            </a:r>
            <a:r>
              <a:rPr lang="fi-FI" sz="2800">
                <a:ea typeface="+mn-lt"/>
                <a:cs typeface="+mn-lt"/>
              </a:rPr>
              <a:t>)</a:t>
            </a:r>
          </a:p>
          <a:p>
            <a:pPr lvl="1" indent="-383540"/>
            <a:r>
              <a:rPr lang="fi-FI" sz="2800">
                <a:ea typeface="+mn-lt"/>
                <a:cs typeface="+mn-lt"/>
              </a:rPr>
              <a:t>kiinnittää tarvittaessa verkkojohdon tietokoneeseesi suoraan tai adapterilla.</a:t>
            </a:r>
            <a:endParaRPr lang="fi-FI"/>
          </a:p>
          <a:p>
            <a:pPr marL="383540" indent="-383540"/>
            <a:endParaRPr lang="fi-FI" sz="2800">
              <a:ea typeface="+mn-lt"/>
              <a:cs typeface="+mn-lt"/>
            </a:endParaRPr>
          </a:p>
          <a:p>
            <a:pPr marL="383540" indent="-383540"/>
            <a:r>
              <a:rPr lang="fi-FI" sz="2800"/>
              <a:t>HUOM! Valvoja neuvoo langattomaan koeverkkoon yhdistämisessä.</a:t>
            </a:r>
          </a:p>
          <a:p>
            <a:pPr marL="383540" indent="-383540"/>
            <a:endParaRPr lang="fi-FI" sz="2800">
              <a:solidFill>
                <a:srgbClr val="191B0E"/>
              </a:solidFill>
            </a:endParaRPr>
          </a:p>
          <a:p>
            <a:pPr marL="383540" indent="-383540"/>
            <a:endParaRPr lang="fi-FI" sz="2800">
              <a:solidFill>
                <a:srgbClr val="191B0E"/>
              </a:solidFill>
            </a:endParaRPr>
          </a:p>
          <a:p>
            <a:pPr lvl="1" indent="-383540"/>
            <a:endParaRPr lang="fi-FI" sz="2800">
              <a:solidFill>
                <a:srgbClr val="191B0E"/>
              </a:solidFill>
            </a:endParaRPr>
          </a:p>
          <a:p>
            <a:pPr marL="0" indent="0">
              <a:buNone/>
            </a:pPr>
            <a:endParaRPr lang="fi-FI" sz="2800" i="0">
              <a:solidFill>
                <a:srgbClr val="191B0E"/>
              </a:solidFill>
            </a:endParaRPr>
          </a:p>
          <a:p>
            <a:pPr marL="530860" lvl="1" indent="0">
              <a:buNone/>
            </a:pPr>
            <a:endParaRPr lang="fi-FI" sz="2800" i="0">
              <a:solidFill>
                <a:srgbClr val="000000"/>
              </a:solidFill>
            </a:endParaRPr>
          </a:p>
          <a:p>
            <a:pPr lvl="1" indent="-383540"/>
            <a:endParaRPr lang="fi-FI" sz="2800" i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76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Ota kokeeseen mukaan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83540" indent="-383540"/>
            <a:r>
              <a:rPr lang="fi-FI" sz="2800"/>
              <a:t>henkilötodistus (ajokortti tai passi)</a:t>
            </a:r>
            <a:endParaRPr lang="fi-FI"/>
          </a:p>
          <a:p>
            <a:pPr marL="383540" indent="-383540"/>
            <a:r>
              <a:rPr lang="fi-FI" sz="2800"/>
              <a:t>tietokone virtajohtoineen ja lisälaitteineen</a:t>
            </a:r>
          </a:p>
          <a:p>
            <a:pPr marL="383540" indent="-383540"/>
            <a:r>
              <a:rPr lang="fi-FI" sz="2800"/>
              <a:t>langalliset kuulokkeet </a:t>
            </a:r>
          </a:p>
          <a:p>
            <a:pPr marL="383540" indent="-383540"/>
            <a:r>
              <a:rPr lang="fi-FI" sz="2800"/>
              <a:t>kynä, kumi</a:t>
            </a:r>
          </a:p>
          <a:p>
            <a:pPr marL="383540" indent="-383540"/>
            <a:r>
              <a:rPr lang="fi-FI" sz="2800"/>
              <a:t>eväät läpinäkyvissä rasioissa/astioissa</a:t>
            </a:r>
            <a:endParaRPr lang="fi-FI"/>
          </a:p>
          <a:p>
            <a:pPr marL="383540" indent="-383540"/>
            <a:r>
              <a:rPr lang="fi-FI" sz="2800">
                <a:solidFill>
                  <a:srgbClr val="191B0E"/>
                </a:solidFill>
              </a:rPr>
              <a:t>kirurgiset kasvomaskit läpinäkyvässä pussissa ja tyhjä pussi käytetyille maskeille</a:t>
            </a:r>
          </a:p>
          <a:p>
            <a:pPr marL="383540" indent="-383540"/>
            <a:r>
              <a:rPr lang="fi-FI" sz="2800">
                <a:solidFill>
                  <a:srgbClr val="191B0E"/>
                </a:solidFill>
              </a:rPr>
              <a:t>halutessasi käsidesi (tekstit pois).</a:t>
            </a:r>
          </a:p>
          <a:p>
            <a:pPr marL="383540" indent="-383540"/>
            <a:endParaRPr lang="fi-FI" sz="2800"/>
          </a:p>
          <a:p>
            <a:pPr marL="383540" indent="-383540"/>
            <a:endParaRPr lang="fi-FI" sz="2800"/>
          </a:p>
          <a:p>
            <a:pPr marL="383540" indent="-383540"/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2597013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Saliin EI saa tuoda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433594"/>
            <a:ext cx="9601200" cy="44338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fi-FI" sz="2400"/>
              <a:t>kännykkää</a:t>
            </a:r>
          </a:p>
          <a:p>
            <a:pPr marL="383540" indent="-383540"/>
            <a:r>
              <a:rPr lang="fi-FI" sz="2400"/>
              <a:t>älykelloa</a:t>
            </a:r>
          </a:p>
          <a:p>
            <a:pPr marL="383540" indent="-383540"/>
            <a:r>
              <a:rPr lang="fi-FI" sz="2400" b="1" u="sng"/>
              <a:t>langattomia</a:t>
            </a:r>
            <a:r>
              <a:rPr lang="fi-FI" sz="2400"/>
              <a:t> lisälaitteita (kuten kuulokkeita, näppäimistöjä tai hiiriä; </a:t>
            </a:r>
            <a:r>
              <a:rPr lang="fi-FI" sz="2400" err="1"/>
              <a:t>wifi</a:t>
            </a:r>
            <a:r>
              <a:rPr lang="fi-FI" sz="2400"/>
              <a:t>-adapteri on sallittu langattomassa yo-kokeessa)</a:t>
            </a:r>
          </a:p>
          <a:p>
            <a:pPr marL="383540" indent="-383540"/>
            <a:r>
              <a:rPr lang="fi-FI" sz="2400"/>
              <a:t>paperitarvikkeita </a:t>
            </a:r>
          </a:p>
          <a:p>
            <a:pPr marL="383540" indent="-383540"/>
            <a:r>
              <a:rPr lang="fi-FI" sz="2400"/>
              <a:t>kiellettyjä aineita (kuten tupakkatuotteita).</a:t>
            </a:r>
          </a:p>
          <a:p>
            <a:pPr marL="0" indent="0">
              <a:buNone/>
            </a:pPr>
            <a:endParaRPr lang="fi-FI" sz="2400"/>
          </a:p>
          <a:p>
            <a:pPr marL="383540" indent="-383540"/>
            <a:r>
              <a:rPr lang="fi-FI" sz="2400"/>
              <a:t>SALIIN EI SAA TUODA MITÄÄN YLIMÄÄRÄISTÄ!</a:t>
            </a:r>
          </a:p>
          <a:p>
            <a:pPr marL="0" indent="0">
              <a:buNone/>
            </a:pPr>
            <a:endParaRPr lang="fi-FI" sz="2400"/>
          </a:p>
          <a:p>
            <a:pPr marL="383540" indent="-383540"/>
            <a:r>
              <a:rPr lang="fi-FI" sz="2400"/>
              <a:t>Terveyssiteitä ja tamponeja on kaikissa vessoissa valmiiksi. </a:t>
            </a:r>
          </a:p>
          <a:p>
            <a:pPr marL="383540" indent="-383540"/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2234143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fi-FI"/>
              <a:t>Ennen koetta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4743" y="1476231"/>
            <a:ext cx="5793475" cy="503815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83540" indent="-383540"/>
            <a:r>
              <a:rPr lang="fi-FI"/>
              <a:t>Kokelaat tulevat saliin pukuhuoneiden kautta klo 8 alkaen. HUOM! Sisäänotto porrastetaan, jotta vältytään ruuhkilta. Sisäänoton järjestys ja tarkempi aikataulu tulevat nähtäville koulun kalenteriin.</a:t>
            </a:r>
          </a:p>
          <a:p>
            <a:pPr marL="383540" indent="-383540"/>
            <a:r>
              <a:rPr lang="fi-FI"/>
              <a:t>Laukut ja ulkovaatteet jätetään naulakoihin tai pukuhuoneeseen.</a:t>
            </a:r>
          </a:p>
          <a:p>
            <a:pPr marL="383540" indent="-383540"/>
            <a:r>
              <a:rPr lang="fi-FI">
                <a:ea typeface="+mn-lt"/>
                <a:cs typeface="+mn-lt"/>
              </a:rPr>
              <a:t>Pese kädet!</a:t>
            </a:r>
            <a:endParaRPr lang="fi-FI"/>
          </a:p>
          <a:p>
            <a:pPr marL="383540" indent="-383540"/>
            <a:r>
              <a:rPr lang="fi-FI"/>
              <a:t>Laita eväät metallikoriin tai tarjottimelle, peitä tai irrota tekstit juomapulloista.</a:t>
            </a:r>
          </a:p>
          <a:p>
            <a:pPr marL="383540" indent="-383540"/>
            <a:r>
              <a:rPr lang="fi-FI"/>
              <a:t>Peitä vaatteiden tekstit teipillä.</a:t>
            </a:r>
          </a:p>
          <a:p>
            <a:pPr marL="383540" indent="-383540"/>
            <a:r>
              <a:rPr lang="fi-FI"/>
              <a:t>Tiedota valvojia mukana olevista lääkkeistä.</a:t>
            </a:r>
          </a:p>
          <a:p>
            <a:pPr marL="383540" indent="-383540"/>
            <a:r>
              <a:rPr lang="fi-FI"/>
              <a:t>HUOM! Rehtorille tieto insuliinipumpusta etukäteen.</a:t>
            </a:r>
          </a:p>
          <a:p>
            <a:pPr marL="383540" indent="-383540"/>
            <a:endParaRPr lang="fi-FI"/>
          </a:p>
          <a:p>
            <a:pPr marL="383540" indent="-383540"/>
            <a:endParaRPr lang="fi-FI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Kuva 6" descr="Kädet pitelemässä omenaa ja appelsiinia">
            <a:extLst>
              <a:ext uri="{FF2B5EF4-FFF2-40B4-BE49-F238E27FC236}">
                <a16:creationId xmlns:a16="http://schemas.microsoft.com/office/drawing/2014/main" id="{4BB9F8AB-94BB-4053-8BCB-52A99174E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25" r="39733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63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Koetilaan saapuminen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83540" indent="-383540"/>
            <a:r>
              <a:rPr lang="fi-FI" sz="2800"/>
              <a:t>Valvojat kutsuvat kokelaat koetilaan ja tarkistavat eväät ja laitteet.</a:t>
            </a:r>
            <a:endParaRPr lang="fi-FI"/>
          </a:p>
          <a:p>
            <a:pPr marL="383540" indent="-383540"/>
            <a:r>
              <a:rPr lang="fi-FI" sz="2800"/>
              <a:t>Arvotavarat (puhelin, kukkaro) jätetään niille varattuihin koreihin.</a:t>
            </a:r>
          </a:p>
          <a:p>
            <a:pPr lvl="1" indent="-383540"/>
            <a:r>
              <a:rPr lang="fi-FI" sz="2800"/>
              <a:t>Kännykät ja muut laitteet kiinni tai lentokonetilaan!</a:t>
            </a:r>
            <a:endParaRPr lang="fi-FI" sz="2800" i="0"/>
          </a:p>
          <a:p>
            <a:pPr lvl="1" indent="-383540"/>
            <a:r>
              <a:rPr lang="fi-FI" sz="2800"/>
              <a:t>Muista hakea ne kokeen jälkeen kansliasta!</a:t>
            </a:r>
          </a:p>
          <a:p>
            <a:pPr marL="383540" indent="-383540"/>
            <a:r>
              <a:rPr lang="fi-FI" sz="2800"/>
              <a:t>Siirry numeroidulle koepaikallesi (paikkanumerot) valvojien ohjeiden mukaan.</a:t>
            </a:r>
            <a:endParaRPr lang="fi-FI" sz="2800" i="0"/>
          </a:p>
          <a:p>
            <a:pPr marL="383540" indent="-383540"/>
            <a:endParaRPr lang="fi-FI" sz="2800"/>
          </a:p>
          <a:p>
            <a:pPr marL="383540" indent="-383540"/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2922339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2E8A506-2799-450E-9F9E-EC2B369D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cap="all" err="1"/>
              <a:t>Koetilassa</a:t>
            </a:r>
            <a:r>
              <a:rPr lang="en-US" cap="all"/>
              <a:t> </a:t>
            </a:r>
            <a:r>
              <a:rPr lang="en-US" cap="all" err="1"/>
              <a:t>toimiminen</a:t>
            </a:r>
            <a:endParaRPr lang="en-US" cap="all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31A09E37-F6E4-409D-ACAC-D1FB61394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8" b="5762"/>
          <a:stretch/>
        </p:blipFill>
        <p:spPr>
          <a:xfrm rot="5400000">
            <a:off x="-1242228" y="1242227"/>
            <a:ext cx="6858000" cy="4373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Content Placeholder 25">
            <a:extLst>
              <a:ext uri="{FF2B5EF4-FFF2-40B4-BE49-F238E27FC236}">
                <a16:creationId xmlns:a16="http://schemas.microsoft.com/office/drawing/2014/main" id="{CEB0AC5A-6F77-484C-A57F-AAA5B9BF7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/>
              <a:t>Salissa </a:t>
            </a:r>
            <a:r>
              <a:rPr lang="en-US" sz="2800" err="1"/>
              <a:t>liikutaan</a:t>
            </a:r>
            <a:r>
              <a:rPr lang="en-US" sz="2800"/>
              <a:t> </a:t>
            </a:r>
            <a:r>
              <a:rPr lang="en-US" sz="2800" err="1"/>
              <a:t>rauhallisesti</a:t>
            </a:r>
            <a:r>
              <a:rPr lang="en-US" sz="2800"/>
              <a:t>.</a:t>
            </a:r>
          </a:p>
          <a:p>
            <a:pPr marL="383540" indent="-383540"/>
            <a:r>
              <a:rPr lang="en-US" sz="2800" err="1"/>
              <a:t>Johtojen</a:t>
            </a:r>
            <a:r>
              <a:rPr lang="en-US" sz="2800"/>
              <a:t> ja </a:t>
            </a:r>
            <a:r>
              <a:rPr lang="en-US" sz="2800" err="1"/>
              <a:t>johtokoteloiden</a:t>
            </a:r>
            <a:r>
              <a:rPr lang="en-US" sz="2800"/>
              <a:t> </a:t>
            </a:r>
            <a:r>
              <a:rPr lang="en-US" sz="2800" err="1"/>
              <a:t>päälle</a:t>
            </a:r>
            <a:r>
              <a:rPr lang="en-US" sz="2800"/>
              <a:t> EI </a:t>
            </a:r>
            <a:r>
              <a:rPr lang="en-US" sz="2800" err="1"/>
              <a:t>astuta</a:t>
            </a:r>
            <a:r>
              <a:rPr lang="en-US" sz="28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04989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Omalla paikallasi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710906"/>
            <a:ext cx="9601200" cy="41564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83540" indent="-383540"/>
            <a:r>
              <a:rPr lang="fi-FI" sz="2800"/>
              <a:t>Kiinnitä sähköjohto sekä kuulokkeet koneeseen.</a:t>
            </a:r>
            <a:r>
              <a:rPr lang="fi-FI"/>
              <a:t> (Pohjantiellä ja Lyseolla liitä myös verkkokaapeli koneeseen.)</a:t>
            </a:r>
          </a:p>
          <a:p>
            <a:pPr marL="383540" indent="-383540"/>
            <a:r>
              <a:rPr lang="fi-FI" sz="2800"/>
              <a:t>Laita henkilötodistus pöydälle.</a:t>
            </a:r>
          </a:p>
          <a:p>
            <a:pPr marL="383540" indent="-383540"/>
            <a:r>
              <a:rPr lang="fi-FI" sz="2800">
                <a:ea typeface="+mn-lt"/>
                <a:cs typeface="+mn-lt"/>
              </a:rPr>
              <a:t>Merkitse nimikirjoituksesi ja nimen selvennös (täydellinen nimi) luonnospapereihin, joita käytät.</a:t>
            </a:r>
          </a:p>
          <a:p>
            <a:pPr marL="383540" indent="-383540"/>
            <a:r>
              <a:rPr lang="fi-FI" sz="2800"/>
              <a:t>Käynnistä koneesi USB-muistilta.</a:t>
            </a:r>
          </a:p>
          <a:p>
            <a:pPr marL="383540" indent="-383540"/>
            <a:r>
              <a:rPr lang="fi-FI" sz="2800"/>
              <a:t>Tee äänitesti.</a:t>
            </a:r>
          </a:p>
          <a:p>
            <a:pPr marL="0" indent="0">
              <a:buNone/>
            </a:pPr>
            <a:endParaRPr lang="fi-FI" sz="2800"/>
          </a:p>
          <a:p>
            <a:pPr marL="0" indent="0">
              <a:buNone/>
            </a:pPr>
            <a:r>
              <a:rPr lang="fi-FI" sz="2800"/>
              <a:t>Odota rauhassa lisäohjeita langattomaan koeverkkoon liittymiseksi. </a:t>
            </a:r>
          </a:p>
          <a:p>
            <a:pPr marL="383540" indent="-383540"/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2576315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EBBEDA-ABD7-40F5-B97C-984BEC92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Rehtori avaa koetilaisuuden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A8EFA4-561B-41E4-B371-97EB5FF21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3540" indent="-383540"/>
            <a:r>
              <a:rPr lang="fi-FI"/>
              <a:t>Liity langattomaan koeverkkoon ohjeiden mukaisesti. </a:t>
            </a:r>
          </a:p>
          <a:p>
            <a:pPr marL="383540" indent="-383540"/>
            <a:r>
              <a:rPr lang="fi-FI"/>
              <a:t>Syötä etu- ja sukunimesi sekä henkilötunnuksesi koejärjestelmään.</a:t>
            </a:r>
          </a:p>
          <a:p>
            <a:pPr marL="383540" indent="-383540"/>
            <a:r>
              <a:rPr lang="fi-FI" b="1"/>
              <a:t>Valitse oikea koe </a:t>
            </a:r>
            <a:r>
              <a:rPr lang="fi-FI"/>
              <a:t>oikealla kielellä!</a:t>
            </a:r>
          </a:p>
          <a:p>
            <a:pPr marL="383540" indent="-383540"/>
            <a:r>
              <a:rPr lang="fi-FI"/>
              <a:t>Odota, että valvoja vahvistaa kirjautumisesi.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465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Koetilassa toimiminen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2229556"/>
            <a:ext cx="9601200" cy="36378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83540" indent="-383540"/>
            <a:r>
              <a:rPr lang="fi-FI" sz="2800"/>
              <a:t>Koe alkaa, kun valvoja käynnistää kokeen.</a:t>
            </a:r>
            <a:endParaRPr lang="fi-FI"/>
          </a:p>
          <a:p>
            <a:pPr marL="383540" indent="-383540"/>
            <a:r>
              <a:rPr lang="fi-FI" sz="2800"/>
              <a:t>Omalta paikalta ei saa poistua ilman lupaa.</a:t>
            </a:r>
          </a:p>
          <a:p>
            <a:pPr marL="383540" indent="-383540"/>
            <a:r>
              <a:rPr lang="fi-FI" sz="2800"/>
              <a:t>Wc-vuoroa pyydetään näyttämällä paikkanumerolappua valvojalle (odota vahvistus).</a:t>
            </a:r>
          </a:p>
          <a:p>
            <a:pPr marL="383540" indent="-383540"/>
            <a:r>
              <a:rPr lang="fi-FI" sz="2800"/>
              <a:t>Valvoja ilmoittaa, kun on wc-vuorosi. </a:t>
            </a:r>
            <a:r>
              <a:rPr lang="fi-FI" sz="2800" b="1"/>
              <a:t>Laita näytönlukitus päälle</a:t>
            </a:r>
            <a:r>
              <a:rPr lang="fi-FI"/>
              <a:t> (oikea yläkulma) ja</a:t>
            </a:r>
            <a:r>
              <a:rPr lang="fi-FI" sz="2800"/>
              <a:t> liiku salissa annettujen ohjeiden mukaan.</a:t>
            </a:r>
          </a:p>
          <a:p>
            <a:pPr marL="383540" indent="-383540"/>
            <a:r>
              <a:rPr lang="fi-FI" sz="2800"/>
              <a:t>Jos pudotat jotain, nosta käsi ylös ja odota valvojaa.</a:t>
            </a:r>
          </a:p>
          <a:p>
            <a:pPr marL="0" indent="0">
              <a:buNone/>
            </a:pPr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3952641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fi-FI"/>
              <a:t>Koetilanne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88091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endParaRPr lang="fi-FI" sz="2800"/>
          </a:p>
          <a:p>
            <a:pPr marL="383540" indent="-383540"/>
            <a:r>
              <a:rPr lang="fi-FI" sz="2800">
                <a:ea typeface="+mn-lt"/>
                <a:cs typeface="+mn-lt"/>
              </a:rPr>
              <a:t>Lue ohjeet huolellisesti ja noudata niitä.</a:t>
            </a:r>
            <a:endParaRPr lang="fi-FI" sz="2800"/>
          </a:p>
          <a:p>
            <a:pPr marL="383540" indent="-383540"/>
            <a:r>
              <a:rPr lang="fi-FI" sz="2800"/>
              <a:t>Tutustu rauhallisesti tehtäviin.</a:t>
            </a:r>
            <a:endParaRPr lang="fi-FI"/>
          </a:p>
          <a:p>
            <a:pPr marL="383540" indent="-383540"/>
            <a:r>
              <a:rPr lang="fi-FI" sz="2800"/>
              <a:t>Kielen kokeessa kuunteluosuus kannattaa tehdä kokeen alkupuolella.</a:t>
            </a:r>
          </a:p>
          <a:p>
            <a:pPr marL="383540" indent="-383540"/>
            <a:r>
              <a:rPr lang="fi-FI" sz="2800"/>
              <a:t>Seuraa ajan kulkua  – jätä riittävästi aikaa vastausten viimeistelyyn. </a:t>
            </a:r>
          </a:p>
          <a:p>
            <a:pPr marL="383540" indent="-383540"/>
            <a:r>
              <a:rPr lang="fi-FI" sz="2800"/>
              <a:t>Pidä taukoja.</a:t>
            </a:r>
          </a:p>
          <a:p>
            <a:pPr marL="383540" indent="-383540"/>
            <a:r>
              <a:rPr lang="fi-FI" sz="2800"/>
              <a:t>Tarkasta huolellisesti, että olet tehnyt kaikki tehtäväosiot ja että kaikissa käyttämissäsi papereissa on nimesi ja allekirjoituksesi.</a:t>
            </a:r>
          </a:p>
          <a:p>
            <a:pPr marL="383540" indent="-383540"/>
            <a:r>
              <a:rPr lang="fi-FI" sz="2800"/>
              <a:t>Muista päättää kokeesi.</a:t>
            </a:r>
          </a:p>
          <a:p>
            <a:pPr marL="383540" indent="-383540"/>
            <a:r>
              <a:rPr lang="fi-FI" sz="2800"/>
              <a:t>Älä kiirehdi pois: Tätä koetta varten olet valmistautunut, ole huolellinen! </a:t>
            </a:r>
          </a:p>
        </p:txBody>
      </p:sp>
    </p:spTree>
    <p:extLst>
      <p:ext uri="{BB962C8B-B14F-4D97-AF65-F5344CB8AC3E}">
        <p14:creationId xmlns:p14="http://schemas.microsoft.com/office/powerpoint/2010/main" val="150139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93E28A-18E5-476A-85F2-30213750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43DAB0-82C3-44D1-B985-437D88E22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3397"/>
            <a:ext cx="9601200" cy="484660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383540" indent="-383540"/>
            <a:r>
              <a:rPr lang="fi-FI" sz="3600" dirty="0">
                <a:ea typeface="+mn-lt"/>
                <a:cs typeface="+mn-lt"/>
              </a:rPr>
              <a:t>Jos kokelas on karanteenissa, toimitaan terveysviranomaisten antamien ohjeiden mukaisesti.</a:t>
            </a:r>
            <a:endParaRPr lang="fi-FI" sz="3600" dirty="0"/>
          </a:p>
          <a:p>
            <a:pPr marL="383540" indent="-383540"/>
            <a:r>
              <a:rPr lang="fi-FI" sz="3600" dirty="0">
                <a:ea typeface="+mn-lt"/>
                <a:cs typeface="+mn-lt"/>
              </a:rPr>
              <a:t>Et voi osallistua kirjoituksiin, jos olet karanteenissa. </a:t>
            </a:r>
            <a:endParaRPr lang="fi-FI" sz="3600" dirty="0"/>
          </a:p>
          <a:p>
            <a:pPr marL="383540" indent="-383540"/>
            <a:r>
              <a:rPr lang="fi-FI" sz="3600" dirty="0"/>
              <a:t>Jos sairastut (koronaoireet) ennen yo-koetta, emme voi ottaa sinua yo-saliin. </a:t>
            </a:r>
            <a:endParaRPr lang="fi-FI" sz="3600" dirty="0">
              <a:ea typeface="+mn-lt"/>
              <a:cs typeface="+mn-lt"/>
            </a:endParaRPr>
          </a:p>
          <a:p>
            <a:pPr marL="383540" indent="-383540"/>
            <a:r>
              <a:rPr lang="fi-FI" sz="3600" dirty="0"/>
              <a:t>Jos et karanteenin tai sairauden takia voi osallistua kokeeseen:</a:t>
            </a:r>
          </a:p>
          <a:p>
            <a:pPr marL="873760" lvl="1" indent="-383540">
              <a:buAutoNum type="alphaUcPeriod"/>
            </a:pPr>
            <a:r>
              <a:rPr lang="fi-FI" sz="3400" i="0" dirty="0"/>
              <a:t>Voit tehdä ylioppilastutkintolautakuntaan hakemuksen ilmoittautumisen mitätöinnistä. Osallistumisesi yo-kokeeseen mitätöidään hakemuksen perusteella (ja saat koekohtaisen maksun takaisin). Huomaa, että mitätöinti voi vaikuttaa tutkintorakenteen muuttumiseen (keväällä 2022 tutkinnon aloittavat kirjoittavat uuden tutkintorakenteen mukaan.</a:t>
            </a:r>
            <a:endParaRPr lang="en-US" sz="3400" i="0">
              <a:ea typeface="+mn-lt"/>
              <a:cs typeface="+mn-lt"/>
            </a:endParaRPr>
          </a:p>
          <a:p>
            <a:pPr marL="873760" lvl="1" indent="-383540">
              <a:buAutoNum type="alphaUcPeriod"/>
            </a:pPr>
            <a:r>
              <a:rPr lang="fi-FI" sz="3400" i="0" dirty="0"/>
              <a:t>Voit myös jäädä tulematta kokeeseen (= keskeytetty koe), ja sinulla on 3 uusintakertaa ko. aineessa, mutta jatkat tutkintoa vanhalla tutkintorakenteella.</a:t>
            </a:r>
            <a:endParaRPr lang="fi-FI" sz="3400"/>
          </a:p>
          <a:p>
            <a:pPr marL="383540" indent="-38354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9485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Ongelmia?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768415"/>
            <a:ext cx="9601200" cy="46740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/>
            <a:r>
              <a:rPr lang="fi-FI" sz="2400"/>
              <a:t>Viittaa valvoja </a:t>
            </a:r>
            <a:r>
              <a:rPr lang="fi-FI" sz="2400" b="1"/>
              <a:t>välittömästi </a:t>
            </a:r>
            <a:r>
              <a:rPr lang="fi-FI" sz="2400"/>
              <a:t>paikalle, jos</a:t>
            </a:r>
          </a:p>
          <a:p>
            <a:pPr lvl="1" indent="-383540"/>
            <a:r>
              <a:rPr lang="fi-FI" sz="2400"/>
              <a:t>huomaat tekeväsi väärää koetta</a:t>
            </a:r>
          </a:p>
          <a:p>
            <a:pPr lvl="1" indent="-383540"/>
            <a:r>
              <a:rPr lang="fi-FI" sz="2400"/>
              <a:t>et saa ääniä kuulumaan kuulokkeista</a:t>
            </a:r>
          </a:p>
          <a:p>
            <a:pPr lvl="1" indent="-383540"/>
            <a:r>
              <a:rPr lang="fi-FI" sz="2400"/>
              <a:t>et häiriön takia kuullut </a:t>
            </a:r>
            <a:r>
              <a:rPr lang="fi-FI" sz="2400" err="1"/>
              <a:t>kuullunymmärtämistehtävän</a:t>
            </a:r>
            <a:r>
              <a:rPr lang="fi-FI" sz="2400"/>
              <a:t> äänitettä (älä jatka kuuntelua)</a:t>
            </a:r>
          </a:p>
          <a:p>
            <a:pPr lvl="1" indent="-383540"/>
            <a:r>
              <a:rPr lang="fi-FI" sz="2400"/>
              <a:t>järjestelmä ilmoittaa, että verkkoyhteys katkeaa, eikä verkkoyhteys palaa välittömästi</a:t>
            </a:r>
          </a:p>
          <a:p>
            <a:pPr lvl="1" indent="-383540"/>
            <a:r>
              <a:rPr lang="fi-FI" sz="2400"/>
              <a:t>koneesi lakkaa toimimasta tai kohtaat muita ongelmia tai häiriöitä.</a:t>
            </a:r>
          </a:p>
          <a:p>
            <a:pPr marL="383540" indent="-383540"/>
            <a:r>
              <a:rPr lang="fi-FI" sz="2400"/>
              <a:t>Ole rauhallisesti ja toimi valvojan ohjeiden mukaisesti.</a:t>
            </a:r>
          </a:p>
          <a:p>
            <a:pPr marL="383540" indent="-383540"/>
            <a:r>
              <a:rPr lang="fi-FI" sz="2400"/>
              <a:t>Mahdollinen lisäaika kirjataan ja saat tiedon lisäajasta.</a:t>
            </a:r>
          </a:p>
          <a:p>
            <a:pPr marL="0" indent="0">
              <a:buNone/>
            </a:pPr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3638369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Kokeen päättäminen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589049"/>
            <a:ext cx="9601200" cy="427835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83540" indent="-383540"/>
            <a:r>
              <a:rPr lang="fi-FI" sz="2800"/>
              <a:t>Koeaikaa on kuusi tuntia. </a:t>
            </a:r>
          </a:p>
          <a:p>
            <a:pPr marL="383540" indent="-383540"/>
            <a:r>
              <a:rPr lang="fi-FI" sz="2800"/>
              <a:t>Koetilasta saa poistua aikaisintaan klo 12.00.</a:t>
            </a:r>
            <a:endParaRPr lang="fi-FI"/>
          </a:p>
          <a:p>
            <a:pPr marL="383540" indent="-383540"/>
            <a:r>
              <a:rPr lang="fi-FI" sz="2800"/>
              <a:t>Kun olet valmis, </a:t>
            </a:r>
            <a:r>
              <a:rPr lang="fi-FI" sz="2800" b="1"/>
              <a:t>päätä koe </a:t>
            </a:r>
            <a:r>
              <a:rPr lang="fi-FI" sz="2800"/>
              <a:t>näytön ohjeen mukaan.</a:t>
            </a:r>
          </a:p>
          <a:p>
            <a:pPr marL="383540" indent="-383540"/>
            <a:r>
              <a:rPr lang="fi-FI" sz="2800"/>
              <a:t>Palauta kaikki käyttämäsi luonnospaperit ja USB-muistitikku valvojalle annettujen ohjeiden mukaisesti.</a:t>
            </a:r>
          </a:p>
          <a:p>
            <a:pPr marL="383540" indent="-383540"/>
            <a:r>
              <a:rPr lang="fi-FI" sz="2800"/>
              <a:t>Valvoja tarkistaa henkilöllisyyden ja kirjaa poistumisajan.</a:t>
            </a:r>
          </a:p>
          <a:p>
            <a:pPr marL="383540" indent="-383540"/>
            <a:r>
              <a:rPr lang="fi-FI" sz="2800"/>
              <a:t>Sammuta tietokone ja ota kaikki omat laitteet, tavarat ja roskat mukaan.</a:t>
            </a:r>
          </a:p>
          <a:p>
            <a:pPr marL="383540" indent="-383540"/>
            <a:r>
              <a:rPr lang="fi-FI" sz="2800"/>
              <a:t>Salista poistutaan pukuhuoneiden </a:t>
            </a:r>
            <a:r>
              <a:rPr lang="fi-FI"/>
              <a:t>kautta. Koetilaan</a:t>
            </a:r>
            <a:r>
              <a:rPr lang="fi-FI" sz="2800"/>
              <a:t> ei saa palata.</a:t>
            </a:r>
          </a:p>
        </p:txBody>
      </p:sp>
    </p:spTree>
    <p:extLst>
      <p:ext uri="{BB962C8B-B14F-4D97-AF65-F5344CB8AC3E}">
        <p14:creationId xmlns:p14="http://schemas.microsoft.com/office/powerpoint/2010/main" val="3638443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Muutoksista ilmoittaminen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sz="2800"/>
              <a:t>Jos olet estynyt osallistumasta johonkin kokeeseen, johon olet ilmoittautunut, ilmoitathan poissaolosta hyvissä ajoin rehtorille ja koulusihteerille!</a:t>
            </a:r>
            <a:endParaRPr lang="fi-FI"/>
          </a:p>
          <a:p>
            <a:pPr marL="383540" indent="-383540"/>
            <a:r>
              <a:rPr lang="fi-FI" sz="2800"/>
              <a:t>Jos suoritat kirjoitukset toisella lukiolla (esimerkiksi urheiluseuran vaihtumisen vuoksi), tulee asiasta sopia mahdollisen kirjoituslukion ja Klassikan rehtorin kanssa. Otathan yhteyttä koulusihteeriin ja rehtoriin hyvissä ajoin!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5544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Nimitietojen julkaiseminen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1751610"/>
            <a:ext cx="9601200" cy="3581400"/>
          </a:xfrm>
        </p:spPr>
        <p:txBody>
          <a:bodyPr>
            <a:noAutofit/>
          </a:bodyPr>
          <a:lstStyle/>
          <a:p>
            <a:r>
              <a:rPr lang="fi-FI" sz="2800"/>
              <a:t>Sekä lautakunnalla että lukiolla on oikeus antaa ylioppilaiden nimet julkaistaviksi mm. tiedostusvälineille sen jälkeen, kun tietojen oikeellisuus on varmistettu. </a:t>
            </a:r>
          </a:p>
          <a:p>
            <a:r>
              <a:rPr lang="fi-FI" sz="2800"/>
              <a:t>Jos et halua nimeäsi julkaistavaksi, pyydä hyvissä ajoin kirjallisesti sekä lukiotasi että lautakuntaa poistamaan nimesi listasta. </a:t>
            </a:r>
          </a:p>
          <a:p>
            <a:r>
              <a:rPr lang="fi-FI" sz="2800"/>
              <a:t>Jos sinulta puuttuu kurssisuorituksia, et ole ylioppilas eikä nimeäsi mainita listassa. </a:t>
            </a:r>
          </a:p>
          <a:p>
            <a:r>
              <a:rPr lang="fi-FI" sz="2800"/>
              <a:t>Mikäli et halua nimeäsi julkaistavan, ota yhteyttä koulusihteeriin.</a:t>
            </a:r>
          </a:p>
        </p:txBody>
      </p:sp>
    </p:spTree>
    <p:extLst>
      <p:ext uri="{BB962C8B-B14F-4D97-AF65-F5344CB8AC3E}">
        <p14:creationId xmlns:p14="http://schemas.microsoft.com/office/powerpoint/2010/main" val="3945270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ABCD2A-38EF-4902-ADC2-DC56BC9F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55C8E5-6C27-4380-B7AE-A96503A55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sz="2800" dirty="0"/>
              <a:t>Lopulliset tulokset tulevat koululle viimeistään</a:t>
            </a:r>
            <a:r>
              <a:rPr lang="fi-FI" dirty="0"/>
              <a:t> 23.11.</a:t>
            </a:r>
            <a:endParaRPr lang="fi-FI" sz="2800" dirty="0">
              <a:highlight>
                <a:srgbClr val="FFFF00"/>
              </a:highlight>
            </a:endParaRPr>
          </a:p>
          <a:p>
            <a:pPr marL="383540" indent="-383540"/>
            <a:r>
              <a:rPr lang="fi-FI" sz="2800" dirty="0"/>
              <a:t>Kokelas voi tarkastella omia suorituksiaan Opintopolussa.</a:t>
            </a:r>
          </a:p>
        </p:txBody>
      </p:sp>
    </p:spTree>
    <p:extLst>
      <p:ext uri="{BB962C8B-B14F-4D97-AF65-F5344CB8AC3E}">
        <p14:creationId xmlns:p14="http://schemas.microsoft.com/office/powerpoint/2010/main" val="1653607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78D2AC-B68E-4F54-AA64-86FF2E35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Kokeen uusiminen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643B02-74EF-46D9-A18F-01734108C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sz="2400" b="1">
                <a:ea typeface="+mn-lt"/>
                <a:cs typeface="+mn-lt"/>
              </a:rPr>
              <a:t>Hylätyn kokeen</a:t>
            </a:r>
            <a:r>
              <a:rPr lang="fi-FI" sz="2400">
                <a:ea typeface="+mn-lt"/>
                <a:cs typeface="+mn-lt"/>
              </a:rPr>
              <a:t> saa uusia kolme kertaa välittömästi seuraavien kolmen tutkintokerran aikana. Tutkinnon suorittanut henkilö saa uusia hylätyn kokeen niin monta kertaa kuin haluaa.</a:t>
            </a:r>
          </a:p>
          <a:p>
            <a:pPr marL="383540" indent="-383540"/>
            <a:r>
              <a:rPr lang="fi-FI" sz="2400" b="1">
                <a:ea typeface="+mn-lt"/>
                <a:cs typeface="+mn-lt"/>
              </a:rPr>
              <a:t>Hyväksytyn kokeen</a:t>
            </a:r>
            <a:r>
              <a:rPr lang="fi-FI" sz="2400">
                <a:ea typeface="+mn-lt"/>
                <a:cs typeface="+mn-lt"/>
              </a:rPr>
              <a:t> saa uusia niin monta kertaa kuin haluaa. 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79480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F1C088-B004-49B5-935E-964BD27E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Oikaisuvaatimus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551EA1-4767-4399-80AB-032A5B5C7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sz="2400">
                <a:ea typeface="+mn-lt"/>
                <a:cs typeface="+mn-lt"/>
              </a:rPr>
              <a:t>Jos epäilet, että arvostelussa on tapahtunut virhe, saat vaatia lautakunnalta asiaan oikaisua. Hakemus on jätettävä 14 päivän kuluessa siitä, kun sinulla on ollut mahdollisuus saada arvosteltu koesuoritus nähtäväksesi. </a:t>
            </a:r>
          </a:p>
          <a:p>
            <a:pPr marL="383540" indent="-383540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656838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4A0FF0-C490-4682-84BA-F83BC93A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Seuraathan tiedotusta!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39541E-208B-43FA-BF4C-0EF0A0420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sz="2400" dirty="0"/>
              <a:t>Päivitämme ohjeita koulun etusivulle ja kalenteriin.</a:t>
            </a:r>
          </a:p>
          <a:p>
            <a:pPr marL="383540" indent="-383540"/>
            <a:r>
              <a:rPr lang="fi-FI" sz="2400" dirty="0"/>
              <a:t>Omia opiskelijoita tiedotamme myös Wilma-viesteillä.</a:t>
            </a:r>
          </a:p>
          <a:p>
            <a:pPr marL="383540" indent="-383540"/>
            <a:r>
              <a:rPr lang="fi-FI" sz="2400" dirty="0"/>
              <a:t>Tutustuthan vielä Ylioppilastutkintolautakunnan ohjeisiin:</a:t>
            </a:r>
          </a:p>
          <a:p>
            <a:pPr lvl="1" indent="-383540"/>
            <a:r>
              <a:rPr lang="fi-FI" dirty="0">
                <a:hlinkClick r:id="rId2"/>
              </a:rPr>
              <a:t>TIEDOTE SYKSYN 2021 KOKELAALLE</a:t>
            </a:r>
            <a:endParaRPr lang="fi-FI" sz="2400" i="0"/>
          </a:p>
          <a:p>
            <a:pPr lvl="1" indent="-383540"/>
            <a:r>
              <a:rPr lang="fi-FI" sz="2400" dirty="0">
                <a:hlinkClick r:id="rId3"/>
              </a:rPr>
              <a:t>DIGITAALINEN YLIOPPILASKOE – OHJE KOKELAILLE</a:t>
            </a:r>
            <a:endParaRPr lang="fi-FI" sz="2400" i="0" dirty="0"/>
          </a:p>
        </p:txBody>
      </p:sp>
    </p:spTree>
    <p:extLst>
      <p:ext uri="{BB962C8B-B14F-4D97-AF65-F5344CB8AC3E}">
        <p14:creationId xmlns:p14="http://schemas.microsoft.com/office/powerpoint/2010/main" val="124546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363433-6A3A-41F7-8924-33369C60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Sairastuminen ylioppilaskirjoitusten aikana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C3C5C-01DA-4859-B4FB-40027A2C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5925"/>
            <a:ext cx="9601200" cy="46884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fi-FI" i="0" dirty="0"/>
          </a:p>
          <a:p>
            <a:pPr marL="383540" indent="-383540"/>
            <a:r>
              <a:rPr lang="fi-FI" sz="2400" dirty="0">
                <a:ea typeface="+mn-lt"/>
                <a:cs typeface="+mn-lt"/>
              </a:rPr>
              <a:t>Jos sinulla on koronaan viittaavia oireita, ole yhteydessä terveydenhuoltoon ja noudata saamiasi ohjeita.</a:t>
            </a:r>
            <a:endParaRPr lang="fi-FI" sz="2400" dirty="0"/>
          </a:p>
          <a:p>
            <a:pPr marL="383540" indent="-383540"/>
            <a:r>
              <a:rPr lang="fi-FI" sz="2400" dirty="0">
                <a:ea typeface="+mn-lt"/>
                <a:cs typeface="+mn-lt"/>
              </a:rPr>
              <a:t>Jos olet käynyt koronatestissä ja testitulos on negatiivinen, voit osallistua kokeeseen, vaikka sinulla olisi vielä lieviä oireita. </a:t>
            </a:r>
            <a:endParaRPr lang="fi-FI" sz="2400" dirty="0"/>
          </a:p>
          <a:p>
            <a:pPr marL="383540" indent="-383540"/>
            <a:r>
              <a:rPr lang="fi-FI" sz="2400" dirty="0"/>
              <a:t>Sairastapauksessa ole yhteydessä apulaisrehtori Kerttuun tai rehtoriin.</a:t>
            </a:r>
            <a:endParaRPr lang="fi-FI" sz="2400"/>
          </a:p>
          <a:p>
            <a:pPr marL="0" indent="0">
              <a:buNone/>
            </a:pPr>
            <a:endParaRPr lang="fi-FI"/>
          </a:p>
          <a:p>
            <a:pPr marL="383540" indent="-38354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4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E8BD0A-FA8D-498E-9983-2B66CE03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fi-FI" sz="3400" dirty="0">
                <a:solidFill>
                  <a:schemeClr val="bg2"/>
                </a:solidFill>
              </a:rPr>
              <a:t>Sairastuminen ylioppilaskirjoitusten aikana</a:t>
            </a:r>
            <a:br>
              <a:rPr lang="fi-FI" sz="3400" dirty="0">
                <a:solidFill>
                  <a:schemeClr val="bg2"/>
                </a:solidFill>
              </a:rPr>
            </a:br>
            <a:r>
              <a:rPr lang="fi-FI" sz="3400" dirty="0">
                <a:solidFill>
                  <a:schemeClr val="bg2"/>
                </a:solidFill>
              </a:rPr>
              <a:t>(koronaoireet)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CA30E7-723D-423A-87F7-93619B41E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509348"/>
            <a:ext cx="4892308" cy="55446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83540" indent="-383540"/>
            <a:r>
              <a:rPr lang="fi-FI" sz="1800" dirty="0">
                <a:ea typeface="+mn-lt"/>
                <a:cs typeface="+mn-lt"/>
              </a:rPr>
              <a:t>Kuopiossa asuva yo-kokelas, jos sinulla on oireita ja epäilet koronavirustartuntaa, ota yhteyttä terveydenhoitajaan soittamalla puhelinnumeroon 044 718 6561 arkisin klo 8-8.30 tai klo 12-13.</a:t>
            </a:r>
            <a:endParaRPr lang="fi-FI" sz="1800" dirty="0"/>
          </a:p>
          <a:p>
            <a:pPr marL="383540" indent="-383540"/>
            <a:r>
              <a:rPr lang="fi-FI" sz="1600" dirty="0">
                <a:ea typeface="+mn-lt"/>
                <a:cs typeface="+mn-lt"/>
              </a:rPr>
              <a:t>Muina aikoina tai mikäli et saa terveydenhoitajaan yhteyttä, ota yhteyttä oman terveyskeskuksesi ajanvaraukseen: Kiireellinen hoito ja päivystys &gt; </a:t>
            </a:r>
            <a:r>
              <a:rPr lang="fi-FI" sz="1600" dirty="0">
                <a:ea typeface="+mn-lt"/>
                <a:cs typeface="+mn-lt"/>
                <a:hlinkClick r:id="rId2"/>
              </a:rPr>
              <a:t>Ajanvaraushaku</a:t>
            </a:r>
            <a:r>
              <a:rPr lang="fi-FI" sz="1600" dirty="0">
                <a:ea typeface="+mn-lt"/>
                <a:cs typeface="+mn-lt"/>
              </a:rPr>
              <a:t> tai koronapuhelinpalveluun 044 704 6700, kts. </a:t>
            </a:r>
            <a:r>
              <a:rPr lang="fi-FI" sz="1600" dirty="0">
                <a:ea typeface="+mn-lt"/>
                <a:cs typeface="+mn-lt"/>
                <a:hlinkClick r:id="rId3"/>
              </a:rPr>
              <a:t>Neuvontapuhelimet</a:t>
            </a:r>
            <a:r>
              <a:rPr lang="fi-FI" sz="1600" dirty="0">
                <a:ea typeface="+mn-lt"/>
                <a:cs typeface="+mn-lt"/>
              </a:rPr>
              <a:t>. </a:t>
            </a:r>
            <a:endParaRPr lang="fi-FI" sz="1600" dirty="0"/>
          </a:p>
          <a:p>
            <a:pPr marL="383540" indent="-383540"/>
            <a:r>
              <a:rPr lang="fi-FI" sz="1600" dirty="0">
                <a:ea typeface="+mn-lt"/>
                <a:cs typeface="+mn-lt"/>
              </a:rPr>
              <a:t>Virka-ajan ulkopuolella soita päivystyksen neuvontanumeroon 116 117: ma-to klo 16–22; pe klo 15–22; viikonloppuisin ja juhlapyhinä klo 8–22.</a:t>
            </a:r>
            <a:endParaRPr lang="fi-FI" sz="1600" dirty="0"/>
          </a:p>
          <a:p>
            <a:pPr marL="383540" indent="-383540"/>
            <a:r>
              <a:rPr lang="fi-FI" sz="1800" b="1" dirty="0">
                <a:ea typeface="+mn-lt"/>
                <a:cs typeface="+mn-lt"/>
              </a:rPr>
              <a:t>Mainitse puhelussa, että olet syksyn yo-kokelas.</a:t>
            </a:r>
            <a:endParaRPr lang="fi-FI" sz="1800" dirty="0"/>
          </a:p>
          <a:p>
            <a:pPr marL="383540" indent="-383540"/>
            <a:r>
              <a:rPr lang="fi-FI" sz="1800" b="1" dirty="0" err="1">
                <a:ea typeface="+mn-lt"/>
                <a:cs typeface="+mn-lt"/>
              </a:rPr>
              <a:t>Huom</a:t>
            </a:r>
            <a:r>
              <a:rPr lang="fi-FI" sz="1800" b="1" dirty="0">
                <a:ea typeface="+mn-lt"/>
                <a:cs typeface="+mn-lt"/>
              </a:rPr>
              <a:t>! Muilla paikkakunnilla asuvat (esim. Siilinjärvi) toimivat asuinkunnan ohjeistuksen mukaisesti.</a:t>
            </a:r>
            <a:endParaRPr lang="fi-FI" sz="1800" dirty="0"/>
          </a:p>
          <a:p>
            <a:pPr marL="383540" indent="-383540"/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334897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Sairastuminen ylioppilaskirjoitusten aikana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sz="2800" dirty="0"/>
              <a:t>Tieto rehtorille, apulaisrehtorille tai kansliaan mahdollisimman hyvissä ajoin</a:t>
            </a:r>
            <a:endParaRPr lang="fi-FI" dirty="0"/>
          </a:p>
          <a:p>
            <a:pPr marL="457200" lvl="1" indent="0">
              <a:buNone/>
              <a:defRPr/>
            </a:pPr>
            <a:r>
              <a:rPr lang="fi-FI" dirty="0"/>
              <a:t>Rehtori Anna-Maija Tiilikainen 044 718 4542</a:t>
            </a:r>
          </a:p>
          <a:p>
            <a:pPr marL="457200" lvl="1" indent="0">
              <a:buNone/>
              <a:defRPr/>
            </a:pPr>
            <a:r>
              <a:rPr lang="fi-FI" dirty="0"/>
              <a:t>Apulaisrehtori Kerttu Happonen	044 718 4549</a:t>
            </a:r>
          </a:p>
          <a:p>
            <a:pPr marL="457200" lvl="1" indent="0">
              <a:buNone/>
              <a:defRPr/>
            </a:pPr>
            <a:endParaRPr lang="fi-FI"/>
          </a:p>
          <a:p>
            <a:pPr marL="457200" lvl="1" indent="0">
              <a:buNone/>
              <a:defRPr/>
            </a:pPr>
            <a:r>
              <a:rPr lang="fi-FI" dirty="0"/>
              <a:t>Kanslia Päivi Savinainen		044 718 4543</a:t>
            </a:r>
          </a:p>
          <a:p>
            <a:pPr marL="457200" lvl="1" indent="0">
              <a:buNone/>
            </a:pPr>
            <a:r>
              <a:rPr lang="fi-FI" dirty="0">
                <a:ea typeface="+mn-lt"/>
                <a:cs typeface="+mn-lt"/>
              </a:rPr>
              <a:t>Apulaisrehtori Inka Kokkonen 044 718 4541</a:t>
            </a:r>
          </a:p>
          <a:p>
            <a:pPr marL="383540" indent="-383540"/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200193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Sairastuminen (ei korona) ylioppilaskirjoitusten aikana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1600" y="2169590"/>
            <a:ext cx="9601200" cy="41681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Jos käyt lääkärissä, toimita lääkärintodistus kansliaan. Lääkärintodistuksessa tulee näkyä sairauden tai vamman vaikutus kokeen suorittamiseen ja sairauden kestoaika. Tarvitset lääkärintodistuksen, </a:t>
            </a:r>
          </a:p>
          <a:p>
            <a:pPr marL="988060" lvl="1" indent="-457200">
              <a:buAutoNum type="alphaLcParenR"/>
            </a:pPr>
            <a:r>
              <a:rPr lang="fi-FI" sz="2000" i="0" dirty="0"/>
              <a:t>jos et sairauden vuoksi pysty tulemaan kirjoituksiin ja haet ilmoittautumisen mitätöintiä </a:t>
            </a:r>
            <a:endParaRPr lang="fi-FI" i="0" dirty="0"/>
          </a:p>
          <a:p>
            <a:pPr marL="988060" lvl="1" indent="-457200">
              <a:buAutoNum type="alphaLcParenR"/>
            </a:pPr>
            <a:r>
              <a:rPr lang="fi-FI" sz="2000" i="0" dirty="0"/>
              <a:t>jos tulet sairaana kirjoituksiin ja haet sairauden huomioon ottamista arvostelussa. </a:t>
            </a:r>
          </a:p>
          <a:p>
            <a:pPr marL="0" indent="0">
              <a:buNone/>
            </a:pPr>
            <a:r>
              <a:rPr lang="fi-FI" sz="2400" dirty="0"/>
              <a:t>HUOM! Pistekorotus kohdistuu jatkossa ainoastaan niihin kokeisiin, joiden arvosana ilman lisäpisteitä olisi hylätty.</a:t>
            </a:r>
            <a:endParaRPr lang="fi-FI"/>
          </a:p>
          <a:p>
            <a:pPr marL="0" indent="0">
              <a:buNone/>
            </a:pPr>
            <a:r>
              <a:rPr lang="fi-FI" sz="2400" dirty="0"/>
              <a:t>Myös erityisen vaikeasta elämäntilanteesta voidaan tarvittaessa tehdä lausunto </a:t>
            </a:r>
            <a:r>
              <a:rPr lang="fi-FI" sz="2400" dirty="0" err="1"/>
              <a:t>YTL:lle</a:t>
            </a:r>
            <a:r>
              <a:rPr lang="fi-FI" sz="2400" dirty="0"/>
              <a:t>.</a:t>
            </a:r>
            <a:endParaRPr lang="fi-FI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 sz="2400"/>
          </a:p>
          <a:p>
            <a:pPr marL="383540" indent="-383540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41268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Yo-tutkintomaksut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sz="2400"/>
              <a:t>Laskut yo-maksuista on lähetetty, ja laskujen eräpäivä on ollut 7.7.2021</a:t>
            </a:r>
            <a:endParaRPr lang="fi-FI" sz="2400">
              <a:highlight>
                <a:srgbClr val="FFFF00"/>
              </a:highlight>
            </a:endParaRPr>
          </a:p>
          <a:p>
            <a:pPr marL="383540" indent="-383540"/>
            <a:r>
              <a:rPr lang="fi-FI" sz="2400"/>
              <a:t>Mikäli sinulla on ongelmia tai kysymyksiä laskuista, ota yhteyttä koulusihteeri Päiviin. </a:t>
            </a:r>
            <a:endParaRPr lang="fi-FI"/>
          </a:p>
          <a:p>
            <a:pPr marL="383540" indent="-383540"/>
            <a:r>
              <a:rPr lang="fi-FI" sz="2400"/>
              <a:t>Mikäli maksua ei ole suoritettu, lukio ei anna sinulle päättötodistusta.</a:t>
            </a:r>
          </a:p>
        </p:txBody>
      </p:sp>
    </p:spTree>
    <p:extLst>
      <p:ext uri="{BB962C8B-B14F-4D97-AF65-F5344CB8AC3E}">
        <p14:creationId xmlns:p14="http://schemas.microsoft.com/office/powerpoint/2010/main" val="290686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5D0CDE-E249-4483-9C27-EAE1B4DB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fi-FI"/>
              <a:t>Otathan selvää ohjeista!</a:t>
            </a:r>
          </a:p>
        </p:txBody>
      </p:sp>
      <p:pic>
        <p:nvPicPr>
          <p:cNvPr id="4" name="Kuva 4" descr="Lähikuva kysymysmerkistä puulattialla seinää vasten">
            <a:extLst>
              <a:ext uri="{FF2B5EF4-FFF2-40B4-BE49-F238E27FC236}">
                <a16:creationId xmlns:a16="http://schemas.microsoft.com/office/drawing/2014/main" id="{A2A3DF46-4D39-4C0B-BC50-5639FD658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5" r="60617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8B0AEB-CA6D-4A6C-ACD5-E3A510C26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fi-FI" sz="2400" dirty="0"/>
              <a:t>Opiskelija on vastuussa riittävästä perehtymisestä ylioppilaskokeen ohjeisiin ja niiden noudattamisesta!</a:t>
            </a:r>
          </a:p>
          <a:p>
            <a:pPr marL="383540" indent="-383540"/>
            <a:r>
              <a:rPr lang="fi-FI" sz="2400" dirty="0"/>
              <a:t>Kaikki yo-kirjoituksiin liittyvät määräykset ja ohjeet ovat luettavissa </a:t>
            </a:r>
            <a:r>
              <a:rPr lang="fi-FI" sz="2400" dirty="0" err="1"/>
              <a:t>YTL:n</a:t>
            </a:r>
            <a:r>
              <a:rPr lang="fi-FI" sz="2400" dirty="0"/>
              <a:t> sivuilla:</a:t>
            </a:r>
          </a:p>
          <a:p>
            <a:pPr marL="0" indent="0">
              <a:buNone/>
            </a:pPr>
            <a:r>
              <a:rPr lang="fi-FI" sz="2400" dirty="0">
                <a:hlinkClick r:id="rId3"/>
              </a:rPr>
              <a:t>www.ylioppilastutkinto.fi</a:t>
            </a:r>
            <a:r>
              <a:rPr lang="fi-FI" sz="2400" dirty="0"/>
              <a:t> 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35251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3A93D3577CC294CADE844B2B7014311" ma:contentTypeVersion="11" ma:contentTypeDescription="Luo uusi asiakirja." ma:contentTypeScope="" ma:versionID="ecc9e3e7a43c43cb7f1d0aa8a8ae7af8">
  <xsd:schema xmlns:xsd="http://www.w3.org/2001/XMLSchema" xmlns:xs="http://www.w3.org/2001/XMLSchema" xmlns:p="http://schemas.microsoft.com/office/2006/metadata/properties" xmlns:ns2="c227a13c-ef09-4a0f-8cbe-4e2af6772358" xmlns:ns3="4f896113-b1cf-45ed-8d3e-e7517c8d9043" targetNamespace="http://schemas.microsoft.com/office/2006/metadata/properties" ma:root="true" ma:fieldsID="f45a55ac6af6b770637e3da2e035cc56" ns2:_="" ns3:_="">
    <xsd:import namespace="c227a13c-ef09-4a0f-8cbe-4e2af6772358"/>
    <xsd:import namespace="4f896113-b1cf-45ed-8d3e-e7517c8d9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7a13c-ef09-4a0f-8cbe-4e2af67723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96113-b1cf-45ed-8d3e-e7517c8d9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f896113-b1cf-45ed-8d3e-e7517c8d904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DB11E7A-0736-475F-A2A2-29AF7F604818}">
  <ds:schemaRefs>
    <ds:schemaRef ds:uri="4f896113-b1cf-45ed-8d3e-e7517c8d9043"/>
    <ds:schemaRef ds:uri="c227a13c-ef09-4a0f-8cbe-4e2af67723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45CBFB7-203E-4A6A-8746-BBC9A72CE0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5BC0EA-4603-4E8B-960B-0AEE834EEE65}">
  <ds:schemaRefs>
    <ds:schemaRef ds:uri="4f896113-b1cf-45ed-8d3e-e7517c8d9043"/>
    <ds:schemaRef ds:uri="c227a13c-ef09-4a0f-8cbe-4e2af67723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Application>Microsoft Office PowerPoint</Application>
  <PresentationFormat>Laajakuva</PresentationFormat>
  <Slides>37</Slides>
  <Notes>2</Notes>
  <HiddenSlides>2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38" baseType="lpstr">
      <vt:lpstr>Crop</vt:lpstr>
      <vt:lpstr>YO-kirjoitusinfo</vt:lpstr>
      <vt:lpstr>Turvallisuus </vt:lpstr>
      <vt:lpstr>Turvallisuus</vt:lpstr>
      <vt:lpstr>Sairastuminen ylioppilaskirjoitusten aikana</vt:lpstr>
      <vt:lpstr>Sairastuminen ylioppilaskirjoitusten aikana (koronaoireet)</vt:lpstr>
      <vt:lpstr>Sairastuminen ylioppilaskirjoitusten aikana</vt:lpstr>
      <vt:lpstr>Sairastuminen (ei korona) ylioppilaskirjoitusten aikana</vt:lpstr>
      <vt:lpstr>Yo-tutkintomaksut</vt:lpstr>
      <vt:lpstr>Otathan selvää ohjeista!</vt:lpstr>
      <vt:lpstr>PowerPoint-esitys</vt:lpstr>
      <vt:lpstr>PowerPoint-esitys</vt:lpstr>
      <vt:lpstr>PowerPoint-esitys</vt:lpstr>
      <vt:lpstr>PowerPoint-esitys</vt:lpstr>
      <vt:lpstr>Langaton yo</vt:lpstr>
      <vt:lpstr>Laitteet yo-kirjoituksissa</vt:lpstr>
      <vt:lpstr>Laitteet yo-kirjoituksissa</vt:lpstr>
      <vt:lpstr>Laitteet yo-kirjoituksissa</vt:lpstr>
      <vt:lpstr>Laitteet yo-kirjoituksissa</vt:lpstr>
      <vt:lpstr>Valmistautuminen kokeeseen</vt:lpstr>
      <vt:lpstr>Valmistautuminen kokeeseen</vt:lpstr>
      <vt:lpstr>Ota kokeeseen mukaan</vt:lpstr>
      <vt:lpstr>Saliin EI saa tuoda</vt:lpstr>
      <vt:lpstr>Ennen koetta</vt:lpstr>
      <vt:lpstr>Koetilaan saapuminen</vt:lpstr>
      <vt:lpstr>Koetilassa toimiminen</vt:lpstr>
      <vt:lpstr>Omalla paikallasi</vt:lpstr>
      <vt:lpstr>Rehtori avaa koetilaisuuden</vt:lpstr>
      <vt:lpstr>Koetilassa toimiminen</vt:lpstr>
      <vt:lpstr>Koetilanne</vt:lpstr>
      <vt:lpstr>Ongelmia?</vt:lpstr>
      <vt:lpstr>Kokeen päättäminen</vt:lpstr>
      <vt:lpstr>Muutoksista ilmoittaminen</vt:lpstr>
      <vt:lpstr>Nimitietojen julkaiseminen</vt:lpstr>
      <vt:lpstr>Tulokset</vt:lpstr>
      <vt:lpstr>Kokeen uusiminen</vt:lpstr>
      <vt:lpstr>Oikaisuvaatimus</vt:lpstr>
      <vt:lpstr>Seuraathan tiedotusta!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YO-kirjoitusinfo</dc:title>
  <dc:creator>Happonen Kerttu</dc:creator>
  <cp:revision>180</cp:revision>
  <dcterms:created xsi:type="dcterms:W3CDTF">2015-09-21T23:24:45Z</dcterms:created>
  <dcterms:modified xsi:type="dcterms:W3CDTF">2021-08-30T18:20:47Z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0x01010073A93D3577CC294CADE844B2B7014311</vt:lpwstr>
  </property>
  <property fmtid="{D5CDD505-2E9C-101B-9397-08002B2CF9AE}" pid="3" name="Order">
    <vt:r8>427100</vt:r8>
  </property>
  <property fmtid="{D5CDD505-2E9C-101B-9397-08002B2CF9AE}" pid="4" name="ComplianceAssetI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</Properties>
</file>