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12" r:id="rId5"/>
    <p:sldMasterId id="2147483724" r:id="rId6"/>
    <p:sldMasterId id="2147483736" r:id="rId7"/>
  </p:sldMasterIdLst>
  <p:handoutMasterIdLst>
    <p:handoutMasterId r:id="rId33"/>
  </p:handoutMasterIdLst>
  <p:sldIdLst>
    <p:sldId id="261" r:id="rId8"/>
    <p:sldId id="273" r:id="rId9"/>
    <p:sldId id="277" r:id="rId10"/>
    <p:sldId id="278" r:id="rId11"/>
    <p:sldId id="279" r:id="rId12"/>
    <p:sldId id="296" r:id="rId13"/>
    <p:sldId id="295" r:id="rId14"/>
    <p:sldId id="280" r:id="rId15"/>
    <p:sldId id="291" r:id="rId16"/>
    <p:sldId id="293" r:id="rId17"/>
    <p:sldId id="294" r:id="rId18"/>
    <p:sldId id="268" r:id="rId19"/>
    <p:sldId id="267" r:id="rId20"/>
    <p:sldId id="287" r:id="rId21"/>
    <p:sldId id="303" r:id="rId22"/>
    <p:sldId id="304" r:id="rId23"/>
    <p:sldId id="271" r:id="rId24"/>
    <p:sldId id="266" r:id="rId25"/>
    <p:sldId id="262" r:id="rId26"/>
    <p:sldId id="272" r:id="rId27"/>
    <p:sldId id="270" r:id="rId28"/>
    <p:sldId id="298" r:id="rId29"/>
    <p:sldId id="301" r:id="rId30"/>
    <p:sldId id="305" r:id="rId31"/>
    <p:sldId id="302" r:id="rId32"/>
  </p:sldIdLst>
  <p:sldSz cx="9144000" cy="6858000" type="screen4x3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8A58C3-1FF9-A445-584D-1343B88AA759}" v="487" dt="2025-02-03T12:04:47.215"/>
    <p1510:client id="{55A3D463-7ED0-422F-B557-E572DAFC1677}" v="33" dt="2025-02-03T12:35:20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54" y="9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C23F0-9135-46F6-AA87-EF308C123850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06C19-47A9-4BFE-82D2-80FD3EDAEF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5925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12:28:29.5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1 24575,'-1'1'0,"1"0"0,-1 0 0,1 0 0,-1 1 0,0-1 0,1 0 0,-1 0 0,0 0 0,0 0 0,0 0 0,1 0 0,-1 0 0,0-1 0,-2 2 0,-8 11 0,-25 58 0,33-60 0,13-12 0,6-3 0,166 2 53,-98 4-1471,-76-2-5408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12:28:56.6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233 2 24575,'-46'-1'0,"-50"2"0,95-1 0,-1 0 0,1 0 0,-1 0 0,1 0 0,-1 0 0,1 1 0,-1-1 0,1 0 0,-1 1 0,1-1 0,0 1 0,-1 0 0,1-1 0,0 1 0,-1 0 0,1 0 0,0 0 0,0 0 0,0 0 0,0 0 0,0 0 0,0 0 0,0 1 0,0-1 0,0 0 0,1 1 0,-1-1 0,1 0 0,-1 1 0,1-1 0,-1 1 0,1-1 0,-1 0 0,1 1 0,0-1 0,0 1 0,0-1 0,0 1 0,0-1 0,0 1 0,1-1 0,-1 3 0,2 1 0,-1 0 0,1 0 0,-1-1 0,2 1 0,-1 0 0,0-1 0,1 1 0,0-1 0,0 0 0,0 0 0,5 5 0,55 58 0,5-23 0,-66-43 0,103 67 0,-101-66 0,-1 1 0,1 0 0,-1 0 0,0 0 0,0 1 0,0-1 0,-1 1 0,1-1 0,2 7 0,11 13 0,-15-22 0,0 0 0,0 1 0,0-1 0,0 0 0,-1 1 0,1-1 0,0 1 0,0-1 0,-1 1 0,1-1 0,-1 1 0,0-1 0,1 1 0,-1-1 0,0 1 0,0 0 0,0-1 0,0 1 0,0-1 0,0 1 0,0 0 0,-1-1 0,1 1 0,-1-1 0,1 1 0,-1-1 0,1 1 0,-1-1 0,0 1 0,0-1 0,-1 2 0,0 0 0,0-1 0,-1 0 0,1 1 0,-1-1 0,1 0 0,-1 0 0,0 0 0,0 0 0,0-1 0,0 1 0,0-1 0,0 0 0,-7 2 0,-19 3 0,11-2 0,1 0 0,-1-1 0,-27 0 0,22-3 0,-1 0 0,-36-4 0,52 3 0,0-1 0,1 1 0,-1-2 0,1 1 0,0-1 0,0 0 0,0 0 0,-12-8 0,17 9 0,0 0 0,0 0 0,1 0 0,-1-1 0,1 1 0,-1 0 0,1 0 0,0-1 0,0 1 0,0-1 0,0 1 0,0-1 0,1 0 0,-1 1 0,1-1 0,0 1 0,0-5 0,2-53 0,-1 46 0,-1 9 0,1 1 0,0-1 0,0 1 0,0-1 0,1 1 0,-1 0 0,1-1 0,0 1 0,0 0 0,0 0 0,6-7 0,1 1 0,0 1 0,19-17 0,-23 23 0,0-1 0,1 1 0,-1 0 0,1 1 0,9-4 0,-8 4 0,-1-1 0,0 0 0,0 0 0,8-5 0,-8 4 0,0 1 0,0 0 0,0 0 0,0 1 0,0 0 0,1 0 0,11-2 0,-12 3 0,0 0 0,0 0 0,0-1 0,0 0 0,-1 0 0,1 0 0,-1-1 0,1 0 0,4-4 0,-8 6 0,-1-1 0,0 1 0,0-1 0,0 1 0,0-1 0,0 0 0,0 0 0,0 0 0,0 1 0,-1-1 0,1 0 0,-1 0 0,0 0 0,1 0 0,-1 0 0,0 0 0,0 0 0,0 0 0,0 0 0,-1 0 0,1 0 0,-2-3 0,2 2 0,-1 1 0,1 0 0,-1-1 0,0 1 0,0 0 0,0 0 0,0 0 0,0 0 0,-1 0 0,1 0 0,-1 0 0,1 0 0,-1 0 0,0 1 0,1-1 0,-1 0 0,0 1 0,-3-2 0,-4 1 0,0 0 0,0 0 0,0 1 0,0 0 0,-1 1 0,1 0 0,-18 3 0,-9-1 0,15-3-49,13 0-170,0 1-1,0 0 1,1 0 0,-1 1-1,-8 1 1,11 0-6607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/>
              <a:t>Muokkaa alaotsikon perustyyliä napsautt.</a:t>
            </a:r>
            <a:endParaRPr kumimoji="0" lang="en-US"/>
          </a:p>
        </p:txBody>
      </p:sp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7BAB861-5AE5-4027-96F3-3850909390C2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Suorakulmi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kulmi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Suorakulmi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Suorakulmi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uora yhdysviiv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uora yhdysviiv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uora yhdysviiv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uora yhdysviiv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Suorakulmi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Ellipsi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llipsi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Ellipsi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Ellipsi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Ellipsi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7920CC0-BDE5-421D-8E4D-928D01A0EF4B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B861-5AE5-4027-96F3-3850909390C2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0CC0-BDE5-421D-8E4D-928D01A0EF4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B861-5AE5-4027-96F3-3850909390C2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0CC0-BDE5-421D-8E4D-928D01A0EF4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30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28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26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48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70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50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82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BAB861-5AE5-4027-96F3-3850909390C2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7920CC0-BDE5-421D-8E4D-928D01A0EF4B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76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11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4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BEAEF2-069F-4834-93DF-4210BBDFE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D05B936-50CB-4B3C-BAAB-4476C725D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A4E494-C256-4681-873A-22E4660D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B94D-991B-4689-84B9-1FE561EC3277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2C2731B-DF5B-476B-867E-72E63FAAC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62EDE04-8F22-48D7-A33D-22EFAF9F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C835-6755-41BD-9747-73C747DA6A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7378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07FEC4-B639-4700-8DFF-CEB88694F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54D9FA-6DCE-420F-B2A8-24721D296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961F8D5-80C7-4A24-89EC-700DB32B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B94D-991B-4689-84B9-1FE561EC3277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28639E-2E9F-4373-A5FE-14AEFEEB3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0F52ABC-6C1F-4618-B65E-72D5F5594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C835-6755-41BD-9747-73C747DA6A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510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3B5F6A-F8A5-44FF-8F43-FE3700489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994988-6562-4159-82E2-283FE7C58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5C4A31-FE28-41CC-9DB6-348A41219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B94D-991B-4689-84B9-1FE561EC3277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0152A9-067E-4D8C-A2CF-A106DFE8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8182B9-7690-4484-8F1E-6D2DE7548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C835-6755-41BD-9747-73C747DA6A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1419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5ADEA5-F145-4F5F-BF9D-DF3B0036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64384B-33AF-4A0C-8032-C6ECA03BA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0019113-6749-4EC2-88E9-790E54834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411E71D-85DB-46AA-BFA7-AEFFDD25E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B94D-991B-4689-84B9-1FE561EC3277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C9EBABB-5825-494F-92D0-C05D7DB92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1988C4D-C508-4192-A368-2E8C5E419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C835-6755-41BD-9747-73C747DA6A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3728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04F151-0EB2-4F79-B9E7-3A0A0C8BE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F37DF99-5F4F-4820-A813-3443EC2F6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1FC2C86-0D97-44B0-AFD0-ABAAA0F92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A71522C-BA74-4FBE-96A7-FBB436DE7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07208D2-CEA5-45E8-9E91-B8E80A48E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1D40469-A797-4B72-9E72-D47412F6A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B94D-991B-4689-84B9-1FE561EC3277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ED6F62A-EF24-47AC-A1A8-379EB119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6305401-E60B-441D-B028-C1064F4C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C835-6755-41BD-9747-73C747DA6A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5126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A70E2B-D039-42BF-BE6C-A4736279E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A72907A-40B8-4821-94FA-0E7826E8F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B94D-991B-4689-84B9-1FE561EC3277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082471A-25F3-4DFE-AC13-039D73C10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23AEB3F-EC1D-4DBB-B029-036598897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C835-6755-41BD-9747-73C747DA6A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2867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4B91C6F-6167-439F-8BDF-1F829BF12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B94D-991B-4689-84B9-1FE561EC3277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69E696A-B3E5-4D7A-9409-3078F78A5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0E96C6-AD36-4BA7-A8FF-3EA736572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C835-6755-41BD-9747-73C747DA6A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51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7BAB861-5AE5-4027-96F3-3850909390C2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i-FI"/>
          </a:p>
        </p:txBody>
      </p:sp>
      <p:sp>
        <p:nvSpPr>
          <p:cNvPr id="9" name="Suorakulmi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uorakulmi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kulmi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uora yhdysviiv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uora yhdysviiv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uora yhdysviiv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uora yhdysviiv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uorakulmi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Ellipsi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0" name="Ellipsi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Ellipsi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llipsi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llipsi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Suora yhdysviiv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7920CC0-BDE5-421D-8E4D-928D01A0EF4B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8F571F-FFDD-41BA-B7A1-AAA5A7B9E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CAD7F0-12A7-4F9F-AE11-5220E8764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596C137-AEE4-4A8B-B6E9-4BFC9D306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57414C6-8D88-46BB-B7D0-7C7AD5FA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B94D-991B-4689-84B9-1FE561EC3277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820665F-A8EA-41E3-AE91-7B098B7EB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C3E4BCF-E631-424B-B713-BDB51E075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C835-6755-41BD-9747-73C747DA6A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6414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0D0338-4985-47D4-864C-3D5D7E7D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74542A9-6D6F-43F4-AE09-2E0949CBBE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7A3A16A-04DB-4D7E-AD1C-E9145471C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7EB98BA-C09D-4CAB-A605-6E95178B0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B94D-991B-4689-84B9-1FE561EC3277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42F2260-C9EE-4466-A910-737C079E9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F6777AD-C873-4D6E-82A0-FAED4B88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C835-6755-41BD-9747-73C747DA6A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167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D0987E-291B-43EA-B69A-E9AAFB5FE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19054DF-B177-4990-81F0-BF33A3811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CD61ACE-F376-4409-8B21-CEA8DA684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B94D-991B-4689-84B9-1FE561EC3277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8C09AE-9210-40E1-8CC0-35185D44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CD62FC-642B-4E2B-B21B-ECE728AD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C835-6755-41BD-9747-73C747DA6A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05141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A26E3208-68E0-4199-A3B0-CCD71D84FF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E4E674A-2249-4BCA-AEF1-F73F56849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D89C9B-0FF9-476B-8FF4-CF0489181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B94D-991B-4689-84B9-1FE561EC3277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CBD0AF6-901E-4350-89C9-5412E721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2EEE58-6F6F-4CCA-98CC-FE2ECE0B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C835-6755-41BD-9747-73C747DA6A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212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309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284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262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481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701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5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B861-5AE5-4027-96F3-3850909390C2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0CC0-BDE5-421D-8E4D-928D01A0EF4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821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74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765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11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B861-5AE5-4027-96F3-3850909390C2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0CC0-BDE5-421D-8E4D-928D01A0EF4B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13" name="Sisällön paikkamerkk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BAB861-5AE5-4027-96F3-3850909390C2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7920CC0-BDE5-421D-8E4D-928D01A0EF4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B861-5AE5-4027-96F3-3850909390C2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20CC0-BDE5-421D-8E4D-928D01A0EF4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 yhdysviiv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8" name="Suora yhdysviiv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uorakulmi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uora yhdysviiv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i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8" name="Sisällön paikkamerkk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21" name="Päivämäärän paikkamerkki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BAB861-5AE5-4027-96F3-3850909390C2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22" name="Dian numeron paikkamerkki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7920CC0-BDE5-421D-8E4D-928D01A0EF4B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Alatunnisteen paikkamerk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i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i-FI"/>
              <a:t>Lisää kuva napsauttamalla kuvaketta</a:t>
            </a:r>
            <a:endParaRPr kumimoji="0"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10" name="Suora yhdysviiv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uorakulmi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 yhdysviiv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uora yhdysviiv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uora yhdysviiv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äivämäärän paikkamerkki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BAB861-5AE5-4027-96F3-3850909390C2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18" name="Dian numeron paikkamerkki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7920CC0-BDE5-421D-8E4D-928D01A0EF4B}" type="slidenum">
              <a:rPr lang="fi-FI" smtClean="0"/>
              <a:t>‹#›</a:t>
            </a:fld>
            <a:endParaRPr lang="fi-FI"/>
          </a:p>
        </p:txBody>
      </p:sp>
      <p:sp>
        <p:nvSpPr>
          <p:cNvPr id="21" name="Alatunnisteen paikkamerk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/>
              <a:t>Muokkaa tekstin perustyylejä napsauttamalla</a:t>
            </a:r>
          </a:p>
          <a:p>
            <a:pPr lvl="1" eaLnBrk="1" latinLnBrk="0" hangingPunct="1"/>
            <a:r>
              <a:rPr kumimoji="0" lang="fi-FI"/>
              <a:t>toinen taso</a:t>
            </a:r>
          </a:p>
          <a:p>
            <a:pPr lvl="2" eaLnBrk="1" latinLnBrk="0" hangingPunct="1"/>
            <a:r>
              <a:rPr kumimoji="0" lang="fi-FI"/>
              <a:t>kolmas taso</a:t>
            </a:r>
          </a:p>
          <a:p>
            <a:pPr lvl="3" eaLnBrk="1" latinLnBrk="0" hangingPunct="1"/>
            <a:r>
              <a:rPr kumimoji="0" lang="fi-FI"/>
              <a:t>neljäs taso</a:t>
            </a:r>
          </a:p>
          <a:p>
            <a:pPr lvl="4" eaLnBrk="1" latinLnBrk="0" hangingPunct="1"/>
            <a:r>
              <a:rPr kumimoji="0" lang="fi-FI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7BAB861-5AE5-4027-96F3-3850909390C2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uora yhdysviiv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uorakulmi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i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7920CC0-BDE5-421D-8E4D-928D01A0EF4B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7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59B3897-8B54-4747-A522-EFF74752A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5C00DFE-434A-417A-AA93-74AAD9307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FC3070-7056-40D5-A051-139F122595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7B94D-991B-4689-84B9-1FE561EC3277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7CF99F5-B71E-4FB1-A739-0FD97FF6B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527207-4D1A-4FA1-8D5E-FA35FDC62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BC835-6755-41BD-9747-73C747DA6A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622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7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opintopolku.fi/konfo/fi/sivu/nain-taytat-korkeakoulujen-yhteishaun-hakulomakkee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vipunen.fi/fi-fi/_layouts/15/xlviewer.aspx?id=/fi-fi/Raportit/Haku-%20ja%20valintatiedot%20-%20korkeakoulu%20-%20pisterajat.xlsb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yliopistovalinnat.fi/valintakokeet" TargetMode="Externa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opintopolku.fi/konfo/fi/sivu/valintakokeiden-aikataulut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mattikorkeakouluun.fi/hakijalle/valintatavat/amk-valintakoe/#tunniste" TargetMode="External"/><Relationship Id="rId2" Type="http://schemas.openxmlformats.org/officeDocument/2006/relationships/hyperlink" Target="https://www.ammattikorkeakouluun.fi/hakijalle/valintatavat/amk-valintakoe/#tietokone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hyperlink" Target="https://www.ammattikorkeakouluun.fi/hakijalle/valintatavat/amk-valintakoe/#kyna" TargetMode="External"/><Relationship Id="rId4" Type="http://schemas.openxmlformats.org/officeDocument/2006/relationships/hyperlink" Target="https://yliopistovalinnat.fi/valintakokeet/ohjeet-digitaaliseen-valintakokeeseen-vallu-valintakoepalvelu#_Tunniste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mattikorkeakouluun.fi/hakijalle/valintatavat/todistusvalinta/" TargetMode="External"/><Relationship Id="rId2" Type="http://schemas.openxmlformats.org/officeDocument/2006/relationships/hyperlink" Target="https://yliopistovalinnat.fi/todistusvalinnan-pisteytykset-vuosina-2023-202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opintopolku.fi/konfo/fi/sivu/paikan-vastaanotto-ja-ilmoittautuminen-korkeakouluu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96944" cy="1143000"/>
          </a:xfrm>
        </p:spPr>
        <p:txBody>
          <a:bodyPr vert="horz" lIns="91440" tIns="45720" rIns="91440" bIns="45720" anchor="b">
            <a:noAutofit/>
          </a:bodyPr>
          <a:lstStyle/>
          <a:p>
            <a:r>
              <a:rPr lang="fi-FI" b="1" dirty="0"/>
              <a:t>Kevään 2025 yhteishakujen aikataulu 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363272" cy="4853136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fi-FI" b="1" dirty="0"/>
              <a:t>KORKEA ASTE (yliopisto ja AMK)</a:t>
            </a:r>
          </a:p>
          <a:p>
            <a:r>
              <a:rPr lang="fi-FI" b="1" dirty="0"/>
              <a:t>1. </a:t>
            </a:r>
            <a:r>
              <a:rPr lang="fi-FI" b="1" dirty="0">
                <a:ea typeface="+mn-lt"/>
                <a:cs typeface="+mn-lt"/>
              </a:rPr>
              <a:t>hakuaika oli jo 8.1.- 22.1.25 </a:t>
            </a:r>
          </a:p>
          <a:p>
            <a:pPr lvl="1"/>
            <a:endParaRPr lang="fi-FI"/>
          </a:p>
          <a:p>
            <a:r>
              <a:rPr lang="fi-FI" sz="3200" b="1" u="sng" dirty="0"/>
              <a:t>2. hakuaika 11.3.2025 klo 8 – 25.3.2025 klo 15.00</a:t>
            </a:r>
          </a:p>
          <a:p>
            <a:pPr lvl="1"/>
            <a:r>
              <a:rPr lang="fi-FI" dirty="0"/>
              <a:t>Päähaku!</a:t>
            </a:r>
          </a:p>
          <a:p>
            <a:pPr lvl="1"/>
            <a:r>
              <a:rPr lang="fi-FI" dirty="0"/>
              <a:t>Yliopistojen ja AMK:n suomen- ja ruotsinkieliset koulutusohjelmat</a:t>
            </a:r>
          </a:p>
          <a:p>
            <a:pPr marL="0" indent="0" algn="ctr">
              <a:buNone/>
            </a:pPr>
            <a:endParaRPr lang="fi-FI"/>
          </a:p>
          <a:p>
            <a:pPr lvl="1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7618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CDB344-78F7-412A-95C2-6E7A86F35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>
            <a:normAutofit/>
          </a:bodyPr>
          <a:lstStyle/>
          <a:p>
            <a:r>
              <a:rPr lang="fi-FI"/>
              <a:t>Hakulomakkeet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FE9F14-70BC-4ED6-A010-2CCA44D0D91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415680"/>
            <a:ext cx="7467600" cy="5242792"/>
          </a:xfrm>
        </p:spPr>
        <p:txBody>
          <a:bodyPr vert="horz" lIns="91440" tIns="45720" rIns="91440" bIns="45720" anchor="t">
            <a:normAutofit fontScale="92500" lnSpcReduction="20000"/>
          </a:bodyPr>
          <a:lstStyle/>
          <a:p>
            <a:r>
              <a:rPr lang="fi-FI" dirty="0"/>
              <a:t>Tunnistautumalla pankkitunnuksilla suomi.fi-palvelussa, saat henkilötiedot suoraan hakulomakkeelle</a:t>
            </a:r>
          </a:p>
          <a:p>
            <a:r>
              <a:rPr lang="fi-FI" dirty="0"/>
              <a:t>Voit kuitenkin täyttää hakulomakkeen myös ilman kirjautumista Oma Opintopolku -palveluun -&gt; täytät itse henkilötiedot</a:t>
            </a:r>
          </a:p>
          <a:p>
            <a:r>
              <a:rPr lang="fi-FI" dirty="0"/>
              <a:t>Mobiilikäyttöinen</a:t>
            </a:r>
          </a:p>
          <a:p>
            <a:r>
              <a:rPr lang="fi-FI" dirty="0"/>
              <a:t>Kaikki kysymykset ovat samalla sivulla</a:t>
            </a:r>
          </a:p>
          <a:p>
            <a:r>
              <a:rPr lang="fi-FI" dirty="0"/>
              <a:t>Hakulomake on aina hakijakohtainen (yhteiset osiot + korkeakoulukohtaiset lisäkysymykset perustuen hakijan valitsemiin hakukohteisiin)</a:t>
            </a:r>
          </a:p>
          <a:p>
            <a:r>
              <a:rPr lang="fi-FI" b="1" u="sng" dirty="0"/>
              <a:t>Sähköpostiosoite </a:t>
            </a:r>
            <a:r>
              <a:rPr lang="fi-FI" dirty="0"/>
              <a:t>on pakollinen tieto ja se pyydetään antamaan kahteen kertaan (</a:t>
            </a:r>
            <a:r>
              <a:rPr lang="fi-FI" b="1" dirty="0"/>
              <a:t>ei koulun sähköposti</a:t>
            </a:r>
            <a:r>
              <a:rPr lang="fi-FI" dirty="0"/>
              <a:t>)</a:t>
            </a:r>
          </a:p>
          <a:p>
            <a:r>
              <a:rPr lang="fi-FI" dirty="0"/>
              <a:t>Hakulomake ilmoittaa, jos hakee hakukohteeseen, johon ei ole ilmoittamallasi pohjakoulutuksella hakukelpoinen</a:t>
            </a:r>
          </a:p>
        </p:txBody>
      </p:sp>
    </p:spTree>
    <p:extLst>
      <p:ext uri="{BB962C8B-B14F-4D97-AF65-F5344CB8AC3E}">
        <p14:creationId xmlns:p14="http://schemas.microsoft.com/office/powerpoint/2010/main" val="3554006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8D34E2-796E-462A-96AE-0BC4DF56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hakulomakkeet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87E8B6-E902-405B-A9B2-85276086E71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r>
              <a:rPr lang="fi-FI" dirty="0"/>
              <a:t>Hakemuksen vahvistussähköpostin mukana hakija saa hakemuksen muokkauslinkin. </a:t>
            </a:r>
          </a:p>
          <a:p>
            <a:r>
              <a:rPr lang="fi-FI" dirty="0"/>
              <a:t>Linkin kautta voi muuttaa hakuaikana hakulomakkeen tietoja. </a:t>
            </a:r>
          </a:p>
          <a:p>
            <a:pPr lvl="1"/>
            <a:r>
              <a:rPr lang="fi-FI" dirty="0"/>
              <a:t>Muokkauksesta saa sähköpostivahvistuksen ja uuden linkin. </a:t>
            </a:r>
          </a:p>
          <a:p>
            <a:r>
              <a:rPr lang="fi-FI" dirty="0"/>
              <a:t>Linkki on kertakäyttöinen ja hakija voi tilata uuden linkin sähköpostiinsa. </a:t>
            </a:r>
          </a:p>
          <a:p>
            <a:r>
              <a:rPr lang="fi-FI" dirty="0"/>
              <a:t>Linkki on voimassa 14 vrk. </a:t>
            </a:r>
          </a:p>
          <a:p>
            <a:pPr lvl="1"/>
            <a:r>
              <a:rPr lang="fi-FI" dirty="0"/>
              <a:t>Jos käyttää linkkiä, joka on vanhentunut, hakija voi tilata uuden linkin sähköpostiinsa. </a:t>
            </a:r>
          </a:p>
          <a:p>
            <a:pPr lvl="1"/>
            <a:r>
              <a:rPr lang="fi-FI" dirty="0">
                <a:ea typeface="+mn-lt"/>
                <a:cs typeface="+mn-lt"/>
                <a:hlinkClick r:id="rId2"/>
              </a:rPr>
              <a:t>Opintopolun ohjeet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8305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fi-FI"/>
            </a:br>
            <a:r>
              <a:rPr lang="fi-FI" sz="3300" b="1"/>
              <a:t>Vahvistusviesti </a:t>
            </a:r>
            <a:endParaRPr lang="fi-FI" sz="330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 vert="horz" lIns="91440" tIns="45720" rIns="91440" bIns="45720" anchor="t">
            <a:normAutofit/>
          </a:bodyPr>
          <a:lstStyle/>
          <a:p>
            <a:endParaRPr lang="fi-FI" dirty="0"/>
          </a:p>
          <a:p>
            <a:pPr marL="0" indent="0">
              <a:buNone/>
            </a:pPr>
            <a:endParaRPr lang="fi-FI" sz="2500" b="1" dirty="0"/>
          </a:p>
          <a:p>
            <a:pPr marL="0" indent="0">
              <a:buNone/>
            </a:pPr>
            <a:r>
              <a:rPr lang="fi-FI" sz="3200" b="1" dirty="0"/>
              <a:t>Vahvistusviesti hakemuksen lähettämisestä on tae siitä, että hakemuksen lähettäminen on onnistunut!</a:t>
            </a:r>
          </a:p>
          <a:p>
            <a:pPr marL="0" indent="0">
              <a:buNone/>
            </a:pPr>
            <a:r>
              <a:rPr lang="fi-FI" sz="3200" b="1" dirty="0"/>
              <a:t>-&gt; Tarkista, että saat sen!</a:t>
            </a:r>
          </a:p>
          <a:p>
            <a:r>
              <a:rPr lang="fi-FI" sz="1600" dirty="0"/>
              <a:t>Jos et ole saanut vahvistusta (huom. tarkista </a:t>
            </a:r>
            <a:r>
              <a:rPr lang="fi-FI" sz="1600" dirty="0" err="1"/>
              <a:t>myön</a:t>
            </a:r>
            <a:r>
              <a:rPr lang="fi-FI" sz="1600" dirty="0"/>
              <a:t> roskaposti), ole yhteydessä hakijapalveluun.</a:t>
            </a:r>
          </a:p>
        </p:txBody>
      </p:sp>
    </p:spTree>
    <p:extLst>
      <p:ext uri="{BB962C8B-B14F-4D97-AF65-F5344CB8AC3E}">
        <p14:creationId xmlns:p14="http://schemas.microsoft.com/office/powerpoint/2010/main" val="3018521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b="1"/>
              <a:t>Oma Opintopolku- palvelu 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fi-FI"/>
              <a:t>Kirjautuminen hakulomakkeen täyttämisen jälkeen </a:t>
            </a:r>
          </a:p>
          <a:p>
            <a:r>
              <a:rPr lang="fi-FI"/>
              <a:t>Kirjautuminen onnistuu etusivun kautta </a:t>
            </a:r>
          </a:p>
          <a:p>
            <a:r>
              <a:rPr lang="fi-FI"/>
              <a:t>Vahva tunnistautuminen verkkopankkitunnuksilla, mobiilivarmenteella </a:t>
            </a:r>
          </a:p>
          <a:p>
            <a:pPr marL="0" indent="0">
              <a:buNone/>
            </a:pPr>
            <a:r>
              <a:rPr lang="fi-FI"/>
              <a:t>MIKSI?</a:t>
            </a:r>
          </a:p>
          <a:p>
            <a:pPr lvl="1"/>
            <a:r>
              <a:rPr lang="fi-FI"/>
              <a:t>Hakulomakkeen muokkaaminen </a:t>
            </a:r>
            <a:r>
              <a:rPr lang="fi-FI" u="sng"/>
              <a:t>hakuaikana</a:t>
            </a:r>
            <a:r>
              <a:rPr lang="fi-FI"/>
              <a:t> </a:t>
            </a:r>
          </a:p>
          <a:p>
            <a:pPr lvl="1"/>
            <a:r>
              <a:rPr lang="fi-FI"/>
              <a:t>Valinnan tulosten seuranta </a:t>
            </a:r>
          </a:p>
          <a:p>
            <a:pPr lvl="1"/>
            <a:r>
              <a:rPr lang="fi-FI"/>
              <a:t>Paikan vastaanottaminen </a:t>
            </a:r>
          </a:p>
          <a:p>
            <a:pPr lvl="1"/>
            <a:r>
              <a:rPr lang="fi-FI"/>
              <a:t>Osalla korkeakouluista käytössä myös sähköinen läsnä- ja poissaoloilmoittautumispalvelu </a:t>
            </a:r>
          </a:p>
          <a:p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148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B473FD-6D93-4E76-9E08-860AAA7DF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Vipunen: Tilastotietoa hakemisesta</a:t>
            </a:r>
            <a:br>
              <a:rPr lang="fi-FI"/>
            </a:br>
            <a:r>
              <a:rPr lang="fi-FI" sz="2000"/>
              <a:t>(linkki opintopolun sivuilta)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DAAE45-CE3A-47AF-A232-F7618449023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r>
              <a:rPr lang="fi-FI" b="1"/>
              <a:t>Esimerkiksi tilastot yo-todistuksen pisterajoista</a:t>
            </a:r>
          </a:p>
          <a:p>
            <a:pPr marL="0" indent="0">
              <a:buNone/>
            </a:pPr>
            <a:endParaRPr lang="fi-FI"/>
          </a:p>
          <a:p>
            <a:r>
              <a:rPr lang="fi-FI">
                <a:ea typeface="+mn-lt"/>
                <a:cs typeface="+mn-lt"/>
                <a:hlinkClick r:id="rId2"/>
              </a:rPr>
              <a:t>Vipunen: Korkeakoulujen pisterajat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3267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397" y="508838"/>
            <a:ext cx="3913467" cy="6239661"/>
            <a:chOff x="-19221" y="251144"/>
            <a:chExt cx="5217958" cy="6239661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ECF8975A-BE38-3E34-194C-4AF9368A5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1243013"/>
            <a:ext cx="2891790" cy="43719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9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Väyliä yliopistoihin</a:t>
            </a:r>
            <a:endParaRPr lang="en-US" sz="29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defTabSz="914400"/>
            <a:endParaRPr lang="en-US" sz="29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1AE6393-46F7-E9DB-1850-2228D4EBF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150" y="804672"/>
            <a:ext cx="3915918" cy="523036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28270" indent="-228600" defTabSz="914400">
              <a:spcBef>
                <a:spcPts val="750"/>
              </a:spcBef>
            </a:pPr>
            <a:r>
              <a:rPr lang="en-US" sz="1400" b="1" dirty="0" err="1">
                <a:solidFill>
                  <a:schemeClr val="tx2"/>
                </a:solidFill>
              </a:rPr>
              <a:t>Todistusvalinta</a:t>
            </a:r>
            <a:endParaRPr lang="en-US" sz="1400" dirty="0">
              <a:solidFill>
                <a:schemeClr val="tx2"/>
              </a:solidFill>
            </a:endParaRPr>
          </a:p>
          <a:p>
            <a:pPr marL="385445" lvl="1" indent="-228600" defTabSz="914400">
              <a:spcBef>
                <a:spcPts val="375"/>
              </a:spcBef>
            </a:pPr>
            <a:r>
              <a:rPr lang="en-US" sz="1400" dirty="0" err="1">
                <a:solidFill>
                  <a:schemeClr val="tx2"/>
                </a:solidFill>
              </a:rPr>
              <a:t>pisteitä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ylioppilastutkinnosta</a:t>
            </a:r>
            <a:endParaRPr lang="en-US" sz="1400" dirty="0">
              <a:solidFill>
                <a:schemeClr val="tx2"/>
              </a:solidFill>
            </a:endParaRPr>
          </a:p>
          <a:p>
            <a:pPr marL="128270" indent="-228600" defTabSz="914400">
              <a:spcBef>
                <a:spcPts val="750"/>
              </a:spcBef>
            </a:pPr>
            <a:r>
              <a:rPr lang="en-US" sz="1400" b="1" dirty="0" err="1">
                <a:solidFill>
                  <a:schemeClr val="tx2"/>
                </a:solidFill>
              </a:rPr>
              <a:t>Valintakokeet</a:t>
            </a:r>
            <a:endParaRPr lang="en-US" sz="1400" dirty="0">
              <a:solidFill>
                <a:schemeClr val="tx2"/>
              </a:solidFill>
            </a:endParaRPr>
          </a:p>
          <a:p>
            <a:pPr marL="471170" lvl="1" indent="-228600" defTabSz="914400">
              <a:spcBef>
                <a:spcPts val="750"/>
              </a:spcBef>
            </a:pPr>
            <a:r>
              <a:rPr lang="en-US" sz="1400" dirty="0" err="1">
                <a:solidFill>
                  <a:schemeClr val="tx2"/>
                </a:solidFill>
              </a:rPr>
              <a:t>Tavoitteena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samat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kokeet</a:t>
            </a:r>
            <a:r>
              <a:rPr lang="en-US" sz="1400" dirty="0">
                <a:solidFill>
                  <a:schemeClr val="tx2"/>
                </a:solidFill>
              </a:rPr>
              <a:t>/</a:t>
            </a:r>
            <a:r>
              <a:rPr lang="en-US" sz="1400" dirty="0" err="1">
                <a:solidFill>
                  <a:schemeClr val="tx2"/>
                </a:solidFill>
              </a:rPr>
              <a:t>koeosiot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useammalla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alalla</a:t>
            </a:r>
            <a:endParaRPr lang="en-US" sz="1400" dirty="0">
              <a:solidFill>
                <a:schemeClr val="tx2"/>
              </a:solidFill>
            </a:endParaRPr>
          </a:p>
          <a:p>
            <a:pPr marL="128270" indent="-228600" defTabSz="914400">
              <a:spcBef>
                <a:spcPts val="750"/>
              </a:spcBef>
            </a:pPr>
            <a:r>
              <a:rPr lang="en-US" sz="1400" b="1" dirty="0" err="1">
                <a:solidFill>
                  <a:schemeClr val="tx2"/>
                </a:solidFill>
              </a:rPr>
              <a:t>Näyttöreitti</a:t>
            </a:r>
            <a:endParaRPr lang="en-US" sz="1400" b="1" dirty="0">
              <a:solidFill>
                <a:schemeClr val="tx2"/>
              </a:solidFill>
            </a:endParaRPr>
          </a:p>
          <a:p>
            <a:pPr marL="385445" lvl="1" indent="-228600" defTabSz="914400">
              <a:spcBef>
                <a:spcPts val="375"/>
              </a:spcBef>
            </a:pPr>
            <a:r>
              <a:rPr lang="en-US" sz="1400" dirty="0" err="1">
                <a:solidFill>
                  <a:schemeClr val="tx2"/>
                </a:solidFill>
              </a:rPr>
              <a:t>Hakija</a:t>
            </a:r>
            <a:r>
              <a:rPr lang="en-US" sz="1400" dirty="0">
                <a:solidFill>
                  <a:schemeClr val="tx2"/>
                </a:solidFill>
              </a:rPr>
              <a:t> </a:t>
            </a:r>
            <a:r>
              <a:rPr lang="en-US" sz="1400" dirty="0" err="1">
                <a:solidFill>
                  <a:schemeClr val="tx2"/>
                </a:solidFill>
              </a:rPr>
              <a:t>suorittaa</a:t>
            </a:r>
            <a:r>
              <a:rPr lang="en-US" sz="1400" dirty="0">
                <a:solidFill>
                  <a:schemeClr val="tx2"/>
                </a:solidFill>
              </a:rPr>
              <a:t> </a:t>
            </a:r>
            <a:r>
              <a:rPr lang="en-US" sz="1400" dirty="0" err="1">
                <a:solidFill>
                  <a:schemeClr val="tx2"/>
                </a:solidFill>
              </a:rPr>
              <a:t>näyttöreitiksi</a:t>
            </a:r>
            <a:r>
              <a:rPr lang="en-US" sz="1400" dirty="0">
                <a:solidFill>
                  <a:schemeClr val="tx2"/>
                </a:solidFill>
              </a:rPr>
              <a:t> </a:t>
            </a:r>
            <a:r>
              <a:rPr lang="en-US" sz="1400" dirty="0" err="1">
                <a:solidFill>
                  <a:schemeClr val="tx2"/>
                </a:solidFill>
              </a:rPr>
              <a:t>määritellyn</a:t>
            </a:r>
            <a:r>
              <a:rPr lang="en-US" sz="1400" dirty="0">
                <a:solidFill>
                  <a:schemeClr val="tx2"/>
                </a:solidFill>
              </a:rPr>
              <a:t> </a:t>
            </a:r>
            <a:r>
              <a:rPr lang="en-US" sz="1400" dirty="0" err="1">
                <a:solidFill>
                  <a:schemeClr val="tx2"/>
                </a:solidFill>
              </a:rPr>
              <a:t>opintojakson</a:t>
            </a:r>
            <a:r>
              <a:rPr lang="en-US" sz="1400" dirty="0">
                <a:solidFill>
                  <a:schemeClr val="tx2"/>
                </a:solidFill>
              </a:rPr>
              <a:t> </a:t>
            </a:r>
            <a:r>
              <a:rPr lang="en-US" sz="1400" dirty="0" err="1">
                <a:solidFill>
                  <a:schemeClr val="tx2"/>
                </a:solidFill>
              </a:rPr>
              <a:t>tietyin</a:t>
            </a:r>
            <a:r>
              <a:rPr lang="en-US" sz="1400" dirty="0">
                <a:solidFill>
                  <a:schemeClr val="tx2"/>
                </a:solidFill>
              </a:rPr>
              <a:t> </a:t>
            </a:r>
            <a:r>
              <a:rPr lang="en-US" sz="1400" dirty="0" err="1">
                <a:solidFill>
                  <a:schemeClr val="tx2"/>
                </a:solidFill>
              </a:rPr>
              <a:t>kriteerein</a:t>
            </a:r>
            <a:r>
              <a:rPr lang="en-US" sz="1400" dirty="0">
                <a:solidFill>
                  <a:schemeClr val="tx2"/>
                </a:solidFill>
              </a:rPr>
              <a:t>.</a:t>
            </a:r>
          </a:p>
          <a:p>
            <a:pPr marL="128270" indent="-228600" defTabSz="914400">
              <a:spcBef>
                <a:spcPts val="750"/>
              </a:spcBef>
            </a:pPr>
            <a:r>
              <a:rPr lang="en-US" sz="1400" b="1" dirty="0" err="1">
                <a:solidFill>
                  <a:schemeClr val="tx2"/>
                </a:solidFill>
              </a:rPr>
              <a:t>Soveltuvuuskokeet</a:t>
            </a:r>
            <a:endParaRPr lang="en-US" sz="1400" dirty="0">
              <a:solidFill>
                <a:schemeClr val="tx2"/>
              </a:solidFill>
            </a:endParaRPr>
          </a:p>
          <a:p>
            <a:pPr marL="556895" lvl="1" indent="-228600" defTabSz="914400">
              <a:spcBef>
                <a:spcPts val="0"/>
              </a:spcBef>
            </a:pPr>
            <a:r>
              <a:rPr lang="en-US" sz="1400" dirty="0" err="1">
                <a:solidFill>
                  <a:schemeClr val="tx2"/>
                </a:solidFill>
              </a:rPr>
              <a:t>käytetään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muutamalla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alalla</a:t>
            </a:r>
            <a:r>
              <a:rPr lang="en-US" sz="1400" dirty="0">
                <a:solidFill>
                  <a:schemeClr val="tx2"/>
                </a:solidFill>
              </a:rPr>
              <a:t>, </a:t>
            </a:r>
            <a:r>
              <a:rPr lang="en-US" sz="1400" dirty="0" err="1">
                <a:solidFill>
                  <a:schemeClr val="tx2"/>
                </a:solidFill>
              </a:rPr>
              <a:t>esim</a:t>
            </a:r>
            <a:r>
              <a:rPr lang="en-US" sz="1400" dirty="0">
                <a:solidFill>
                  <a:schemeClr val="tx2"/>
                </a:solidFill>
              </a:rPr>
              <a:t>. </a:t>
            </a:r>
            <a:r>
              <a:rPr lang="en-US" sz="1400" dirty="0" err="1">
                <a:solidFill>
                  <a:schemeClr val="tx2"/>
                </a:solidFill>
              </a:rPr>
              <a:t>opetus</a:t>
            </a:r>
            <a:endParaRPr lang="en-US" sz="1400" dirty="0">
              <a:solidFill>
                <a:schemeClr val="tx2"/>
              </a:solidFill>
            </a:endParaRPr>
          </a:p>
          <a:p>
            <a:pPr marL="128270" indent="-228600" defTabSz="914400">
              <a:spcBef>
                <a:spcPts val="750"/>
              </a:spcBef>
            </a:pPr>
            <a:r>
              <a:rPr lang="en-US" sz="1400" b="1" dirty="0" err="1">
                <a:solidFill>
                  <a:schemeClr val="tx2"/>
                </a:solidFill>
              </a:rPr>
              <a:t>Avoin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väylä</a:t>
            </a:r>
            <a:endParaRPr lang="en-US" sz="1400" b="1" dirty="0">
              <a:solidFill>
                <a:schemeClr val="tx2"/>
              </a:solidFill>
            </a:endParaRPr>
          </a:p>
          <a:p>
            <a:pPr marL="556895" lvl="1" indent="-228600" defTabSz="914400">
              <a:spcBef>
                <a:spcPts val="0"/>
              </a:spcBef>
            </a:pPr>
            <a:r>
              <a:rPr lang="en-US" sz="1400" dirty="0" err="1">
                <a:solidFill>
                  <a:schemeClr val="tx2"/>
                </a:solidFill>
              </a:rPr>
              <a:t>avoimen</a:t>
            </a:r>
            <a:r>
              <a:rPr lang="en-US" sz="1400" dirty="0">
                <a:solidFill>
                  <a:schemeClr val="tx2"/>
                </a:solidFill>
              </a:rPr>
              <a:t> </a:t>
            </a:r>
            <a:r>
              <a:rPr lang="en-US" sz="1400" dirty="0" err="1">
                <a:solidFill>
                  <a:schemeClr val="tx2"/>
                </a:solidFill>
              </a:rPr>
              <a:t>opintoja</a:t>
            </a:r>
            <a:r>
              <a:rPr lang="en-US" sz="1400" dirty="0">
                <a:solidFill>
                  <a:schemeClr val="tx2"/>
                </a:solidFill>
              </a:rPr>
              <a:t> </a:t>
            </a:r>
            <a:r>
              <a:rPr lang="en-US" sz="1400" dirty="0" err="1">
                <a:solidFill>
                  <a:schemeClr val="tx2"/>
                </a:solidFill>
              </a:rPr>
              <a:t>riittävästi</a:t>
            </a:r>
            <a:r>
              <a:rPr lang="en-US" sz="1400" dirty="0">
                <a:solidFill>
                  <a:schemeClr val="tx2"/>
                </a:solidFill>
              </a:rPr>
              <a:t> </a:t>
            </a:r>
            <a:r>
              <a:rPr lang="en-US" sz="1400" dirty="0" err="1">
                <a:solidFill>
                  <a:schemeClr val="tx2"/>
                </a:solidFill>
              </a:rPr>
              <a:t>suorittaneille</a:t>
            </a:r>
            <a:endParaRPr lang="en-US" sz="1400" dirty="0">
              <a:solidFill>
                <a:schemeClr val="tx2"/>
              </a:solidFill>
            </a:endParaRPr>
          </a:p>
          <a:p>
            <a:pPr marL="556895" lvl="1" indent="-228600" defTabSz="914400">
              <a:spcBef>
                <a:spcPts val="0"/>
              </a:spcBef>
            </a:pPr>
            <a:r>
              <a:rPr lang="en-US" sz="1400" dirty="0" err="1">
                <a:solidFill>
                  <a:schemeClr val="tx2"/>
                </a:solidFill>
              </a:rPr>
              <a:t>vapaita</a:t>
            </a:r>
            <a:r>
              <a:rPr lang="en-US" sz="1400" dirty="0">
                <a:solidFill>
                  <a:schemeClr val="tx2"/>
                </a:solidFill>
              </a:rPr>
              <a:t> </a:t>
            </a:r>
            <a:r>
              <a:rPr lang="en-US" sz="1400" dirty="0" err="1">
                <a:solidFill>
                  <a:schemeClr val="tx2"/>
                </a:solidFill>
              </a:rPr>
              <a:t>kaikille</a:t>
            </a:r>
            <a:r>
              <a:rPr lang="en-US" sz="1400" dirty="0">
                <a:solidFill>
                  <a:schemeClr val="tx2"/>
                </a:solidFill>
              </a:rPr>
              <a:t>, </a:t>
            </a:r>
            <a:r>
              <a:rPr lang="en-US" sz="1400" dirty="0" err="1">
                <a:solidFill>
                  <a:schemeClr val="tx2"/>
                </a:solidFill>
              </a:rPr>
              <a:t>maksullisia</a:t>
            </a:r>
            <a:endParaRPr lang="en-US" sz="1400" dirty="0">
              <a:solidFill>
                <a:schemeClr val="tx2"/>
              </a:solidFill>
            </a:endParaRPr>
          </a:p>
          <a:p>
            <a:pPr marL="128270" indent="-228600" defTabSz="914400">
              <a:spcBef>
                <a:spcPts val="750"/>
              </a:spcBef>
            </a:pPr>
            <a:r>
              <a:rPr lang="en-US" sz="1400" b="1" dirty="0" err="1">
                <a:solidFill>
                  <a:schemeClr val="tx2"/>
                </a:solidFill>
              </a:rPr>
              <a:t>Suoravalinta</a:t>
            </a:r>
            <a:endParaRPr lang="en-US" sz="1400" dirty="0">
              <a:solidFill>
                <a:schemeClr val="tx2"/>
              </a:solidFill>
            </a:endParaRPr>
          </a:p>
          <a:p>
            <a:pPr marL="385445" lvl="1" indent="-228600" defTabSz="914400">
              <a:spcBef>
                <a:spcPts val="375"/>
              </a:spcBef>
            </a:pPr>
            <a:r>
              <a:rPr lang="en-US" sz="1400" dirty="0" err="1">
                <a:solidFill>
                  <a:schemeClr val="tx2"/>
                </a:solidFill>
              </a:rPr>
              <a:t>Hakijat</a:t>
            </a:r>
            <a:r>
              <a:rPr lang="en-US" sz="1400" dirty="0">
                <a:solidFill>
                  <a:schemeClr val="tx2"/>
                </a:solidFill>
              </a:rPr>
              <a:t>, </a:t>
            </a:r>
            <a:r>
              <a:rPr lang="en-US" sz="1400" dirty="0" err="1">
                <a:solidFill>
                  <a:schemeClr val="tx2"/>
                </a:solidFill>
              </a:rPr>
              <a:t>jotka</a:t>
            </a:r>
            <a:r>
              <a:rPr lang="en-US" sz="1400" dirty="0">
                <a:solidFill>
                  <a:schemeClr val="tx2"/>
                </a:solidFill>
              </a:rPr>
              <a:t> </a:t>
            </a:r>
            <a:r>
              <a:rPr lang="en-US" sz="1400" dirty="0" err="1">
                <a:solidFill>
                  <a:schemeClr val="tx2"/>
                </a:solidFill>
              </a:rPr>
              <a:t>täyttävät</a:t>
            </a:r>
            <a:r>
              <a:rPr lang="en-US" sz="1400" dirty="0">
                <a:solidFill>
                  <a:schemeClr val="tx2"/>
                </a:solidFill>
              </a:rPr>
              <a:t> </a:t>
            </a:r>
            <a:r>
              <a:rPr lang="en-US" sz="1400" dirty="0" err="1">
                <a:solidFill>
                  <a:schemeClr val="tx2"/>
                </a:solidFill>
              </a:rPr>
              <a:t>tietyt</a:t>
            </a:r>
            <a:r>
              <a:rPr lang="en-US" sz="1400" dirty="0">
                <a:solidFill>
                  <a:schemeClr val="tx2"/>
                </a:solidFill>
              </a:rPr>
              <a:t> </a:t>
            </a:r>
            <a:r>
              <a:rPr lang="en-US" sz="1400" dirty="0" err="1">
                <a:solidFill>
                  <a:schemeClr val="tx2"/>
                </a:solidFill>
              </a:rPr>
              <a:t>valintaperusteissa</a:t>
            </a:r>
            <a:r>
              <a:rPr lang="en-US" sz="1400" dirty="0">
                <a:solidFill>
                  <a:schemeClr val="tx2"/>
                </a:solidFill>
              </a:rPr>
              <a:t> </a:t>
            </a:r>
            <a:r>
              <a:rPr lang="en-US" sz="1400" dirty="0" err="1">
                <a:solidFill>
                  <a:schemeClr val="tx2"/>
                </a:solidFill>
              </a:rPr>
              <a:t>määritellyt</a:t>
            </a:r>
            <a:r>
              <a:rPr lang="en-US" sz="1400" dirty="0">
                <a:solidFill>
                  <a:schemeClr val="tx2"/>
                </a:solidFill>
              </a:rPr>
              <a:t> </a:t>
            </a:r>
            <a:r>
              <a:rPr lang="en-US" sz="1400" dirty="0" err="1">
                <a:solidFill>
                  <a:schemeClr val="tx2"/>
                </a:solidFill>
              </a:rPr>
              <a:t>kriteerit</a:t>
            </a:r>
            <a:r>
              <a:rPr lang="en-US" sz="1400" dirty="0">
                <a:solidFill>
                  <a:schemeClr val="tx2"/>
                </a:solidFill>
              </a:rPr>
              <a:t>, vali-</a:t>
            </a:r>
            <a:r>
              <a:rPr lang="en-US" sz="1400" dirty="0" err="1">
                <a:solidFill>
                  <a:schemeClr val="tx2"/>
                </a:solidFill>
              </a:rPr>
              <a:t>taan</a:t>
            </a:r>
            <a:r>
              <a:rPr lang="en-US" sz="1400" dirty="0">
                <a:solidFill>
                  <a:schemeClr val="tx2"/>
                </a:solidFill>
              </a:rPr>
              <a:t> </a:t>
            </a:r>
            <a:r>
              <a:rPr lang="en-US" sz="1400" dirty="0" err="1">
                <a:solidFill>
                  <a:schemeClr val="tx2"/>
                </a:solidFill>
              </a:rPr>
              <a:t>opiskelijoiksi</a:t>
            </a:r>
            <a:r>
              <a:rPr lang="en-US" sz="1400" dirty="0">
                <a:solidFill>
                  <a:schemeClr val="tx2"/>
                </a:solidFill>
              </a:rPr>
              <a:t> </a:t>
            </a:r>
            <a:r>
              <a:rPr lang="en-US" sz="1400" dirty="0" err="1">
                <a:solidFill>
                  <a:schemeClr val="tx2"/>
                </a:solidFill>
              </a:rPr>
              <a:t>kyseisessä</a:t>
            </a:r>
            <a:r>
              <a:rPr lang="en-US" sz="1400" dirty="0">
                <a:solidFill>
                  <a:schemeClr val="tx2"/>
                </a:solidFill>
              </a:rPr>
              <a:t> </a:t>
            </a:r>
            <a:r>
              <a:rPr lang="en-US" sz="1400" dirty="0" err="1">
                <a:solidFill>
                  <a:schemeClr val="tx2"/>
                </a:solidFill>
              </a:rPr>
              <a:t>hakukohteessa</a:t>
            </a:r>
            <a:r>
              <a:rPr lang="en-US" sz="1400" dirty="0">
                <a:solidFill>
                  <a:schemeClr val="tx2"/>
                </a:solidFill>
              </a:rPr>
              <a:t>.</a:t>
            </a:r>
          </a:p>
          <a:p>
            <a:pPr marL="128270" indent="-228600" defTabSz="914400">
              <a:spcBef>
                <a:spcPts val="750"/>
              </a:spcBef>
            </a:pPr>
            <a:r>
              <a:rPr lang="en-US" sz="1400" b="1" dirty="0" err="1">
                <a:solidFill>
                  <a:schemeClr val="tx2"/>
                </a:solidFill>
              </a:rPr>
              <a:t>Lukiodiplomit</a:t>
            </a:r>
            <a:r>
              <a:rPr lang="en-US" sz="1400" b="1" dirty="0">
                <a:solidFill>
                  <a:schemeClr val="tx2"/>
                </a:solidFill>
              </a:rPr>
              <a:t> ja –</a:t>
            </a:r>
            <a:r>
              <a:rPr lang="en-US" sz="1400" b="1" dirty="0" err="1">
                <a:solidFill>
                  <a:schemeClr val="tx2"/>
                </a:solidFill>
              </a:rPr>
              <a:t>kilpailut</a:t>
            </a:r>
            <a:endParaRPr lang="en-US" sz="1400" dirty="0">
              <a:solidFill>
                <a:schemeClr val="tx2"/>
              </a:solidFill>
            </a:endParaRPr>
          </a:p>
          <a:p>
            <a:pPr marL="556895" lvl="1" indent="-228600" defTabSz="914400">
              <a:spcBef>
                <a:spcPts val="0"/>
              </a:spcBef>
            </a:pPr>
            <a:r>
              <a:rPr lang="en-US" sz="1400" dirty="0" err="1">
                <a:solidFill>
                  <a:schemeClr val="tx2"/>
                </a:solidFill>
              </a:rPr>
              <a:t>liikunnan</a:t>
            </a:r>
            <a:r>
              <a:rPr lang="en-US" sz="1400" dirty="0">
                <a:solidFill>
                  <a:schemeClr val="tx2"/>
                </a:solidFill>
              </a:rPr>
              <a:t>, </a:t>
            </a:r>
            <a:r>
              <a:rPr lang="en-US" sz="1400" dirty="0" err="1">
                <a:solidFill>
                  <a:schemeClr val="tx2"/>
                </a:solidFill>
              </a:rPr>
              <a:t>kuvataiteen</a:t>
            </a:r>
            <a:r>
              <a:rPr lang="en-US" sz="1400" dirty="0">
                <a:solidFill>
                  <a:schemeClr val="tx2"/>
                </a:solidFill>
              </a:rPr>
              <a:t>, </a:t>
            </a:r>
            <a:r>
              <a:rPr lang="en-US" sz="1400" dirty="0" err="1">
                <a:solidFill>
                  <a:schemeClr val="tx2"/>
                </a:solidFill>
              </a:rPr>
              <a:t>musiikin</a:t>
            </a:r>
            <a:r>
              <a:rPr lang="en-US" sz="1400" dirty="0">
                <a:solidFill>
                  <a:schemeClr val="tx2"/>
                </a:solidFill>
              </a:rPr>
              <a:t>, median, </a:t>
            </a:r>
            <a:r>
              <a:rPr lang="en-US" sz="1400" dirty="0" err="1">
                <a:solidFill>
                  <a:schemeClr val="tx2"/>
                </a:solidFill>
              </a:rPr>
              <a:t>käsityön</a:t>
            </a:r>
            <a:r>
              <a:rPr lang="en-US" sz="1400" dirty="0">
                <a:solidFill>
                  <a:schemeClr val="tx2"/>
                </a:solidFill>
              </a:rPr>
              <a:t>, </a:t>
            </a:r>
            <a:r>
              <a:rPr lang="en-US" sz="1400" dirty="0" err="1">
                <a:solidFill>
                  <a:schemeClr val="tx2"/>
                </a:solidFill>
              </a:rPr>
              <a:t>kotitalouden</a:t>
            </a:r>
            <a:r>
              <a:rPr lang="en-US" sz="1400" dirty="0">
                <a:solidFill>
                  <a:schemeClr val="tx2"/>
                </a:solidFill>
              </a:rPr>
              <a:t>, </a:t>
            </a:r>
            <a:r>
              <a:rPr lang="en-US" sz="1400" dirty="0" err="1">
                <a:solidFill>
                  <a:schemeClr val="tx2"/>
                </a:solidFill>
              </a:rPr>
              <a:t>tanssin</a:t>
            </a:r>
            <a:r>
              <a:rPr lang="en-US" sz="1400" dirty="0">
                <a:solidFill>
                  <a:schemeClr val="tx2"/>
                </a:solidFill>
              </a:rPr>
              <a:t> ja </a:t>
            </a:r>
            <a:r>
              <a:rPr lang="en-US" sz="1400" dirty="0" err="1">
                <a:solidFill>
                  <a:schemeClr val="tx2"/>
                </a:solidFill>
              </a:rPr>
              <a:t>teatterin</a:t>
            </a:r>
            <a:r>
              <a:rPr lang="en-US" sz="1400" dirty="0">
                <a:solidFill>
                  <a:schemeClr val="tx2"/>
                </a:solidFill>
              </a:rPr>
              <a:t> </a:t>
            </a:r>
            <a:r>
              <a:rPr lang="en-US" sz="1400" dirty="0" err="1">
                <a:solidFill>
                  <a:schemeClr val="tx2"/>
                </a:solidFill>
              </a:rPr>
              <a:t>ansiokkaita</a:t>
            </a:r>
            <a:r>
              <a:rPr lang="en-US" sz="1400" dirty="0">
                <a:solidFill>
                  <a:schemeClr val="tx2"/>
                </a:solidFill>
              </a:rPr>
              <a:t> </a:t>
            </a:r>
            <a:r>
              <a:rPr lang="en-US" sz="1400" dirty="0" err="1">
                <a:solidFill>
                  <a:schemeClr val="tx2"/>
                </a:solidFill>
              </a:rPr>
              <a:t>diplomitöitä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voidaan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huomioida</a:t>
            </a:r>
            <a:endParaRPr lang="en-US" sz="1400" dirty="0">
              <a:solidFill>
                <a:schemeClr val="tx2"/>
              </a:solidFill>
            </a:endParaRPr>
          </a:p>
          <a:p>
            <a:pPr marL="556895" lvl="1" indent="-228600" defTabSz="914400">
              <a:spcBef>
                <a:spcPts val="0"/>
              </a:spcBef>
            </a:pPr>
            <a:r>
              <a:rPr lang="en-US" sz="1400" dirty="0" err="1">
                <a:solidFill>
                  <a:schemeClr val="tx2"/>
                </a:solidFill>
              </a:rPr>
              <a:t>valtakunnallisissa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tiedekilpailuissa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palkitut</a:t>
            </a:r>
            <a:endParaRPr lang="en-US" sz="1400" dirty="0">
              <a:solidFill>
                <a:schemeClr val="tx2"/>
              </a:solidFill>
            </a:endParaRPr>
          </a:p>
          <a:p>
            <a:pPr marL="128270" indent="-228600" defTabSz="914400">
              <a:spcBef>
                <a:spcPts val="750"/>
              </a:spcBef>
            </a:pPr>
            <a:r>
              <a:rPr lang="en-US" sz="1400" b="1" dirty="0" err="1">
                <a:solidFill>
                  <a:schemeClr val="tx2"/>
                </a:solidFill>
              </a:rPr>
              <a:t>Siirtohaku</a:t>
            </a:r>
            <a:endParaRPr lang="en-US" sz="1400" dirty="0">
              <a:solidFill>
                <a:schemeClr val="tx2"/>
              </a:solidFill>
            </a:endParaRPr>
          </a:p>
          <a:p>
            <a:pPr marL="556895" lvl="1" indent="-228600" defTabSz="914400">
              <a:spcBef>
                <a:spcPts val="0"/>
              </a:spcBef>
            </a:pPr>
            <a:r>
              <a:rPr lang="en-US" sz="1400" dirty="0" err="1">
                <a:solidFill>
                  <a:schemeClr val="tx2"/>
                </a:solidFill>
              </a:rPr>
              <a:t>yliopiston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sisällä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opinto-oikeutta</a:t>
            </a:r>
            <a:r>
              <a:rPr lang="en-US" sz="1400" dirty="0">
                <a:solidFill>
                  <a:schemeClr val="tx2"/>
                </a:solidFill>
              </a:rPr>
              <a:t>  </a:t>
            </a:r>
            <a:r>
              <a:rPr lang="en-US" sz="1400" dirty="0" err="1">
                <a:solidFill>
                  <a:schemeClr val="tx2"/>
                </a:solidFill>
              </a:rPr>
              <a:t>vaihtaville</a:t>
            </a:r>
            <a:endParaRPr lang="en-US" sz="1400" dirty="0">
              <a:solidFill>
                <a:schemeClr val="tx2"/>
              </a:solidFill>
            </a:endParaRPr>
          </a:p>
          <a:p>
            <a:pPr marL="556895" lvl="1" indent="-228600" defTabSz="914400">
              <a:spcBef>
                <a:spcPts val="0"/>
              </a:spcBef>
            </a:pPr>
            <a:r>
              <a:rPr lang="en-US" sz="1400" dirty="0">
                <a:solidFill>
                  <a:schemeClr val="tx2"/>
                </a:solidFill>
              </a:rPr>
              <a:t>saman </a:t>
            </a:r>
            <a:r>
              <a:rPr lang="en-US" sz="1400" dirty="0" err="1">
                <a:solidFill>
                  <a:schemeClr val="tx2"/>
                </a:solidFill>
              </a:rPr>
              <a:t>alan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toiseen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yliopistoon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vaihtaville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16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4382715B-3FEC-0BA8-A953-CA8ED076A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2" b="1"/>
          <a:stretch/>
        </p:blipFill>
        <p:spPr>
          <a:xfrm>
            <a:off x="15" y="858211"/>
            <a:ext cx="9143985" cy="51425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Käsinkirjoitus 4">
                <a:extLst>
                  <a:ext uri="{FF2B5EF4-FFF2-40B4-BE49-F238E27FC236}">
                    <a16:creationId xmlns:a16="http://schemas.microsoft.com/office/drawing/2014/main" id="{E37C8350-A15E-C04F-398B-D6EBA280787A}"/>
                  </a:ext>
                </a:extLst>
              </p14:cNvPr>
              <p14:cNvContentPartPr/>
              <p14:nvPr/>
            </p14:nvContentPartPr>
            <p14:xfrm>
              <a:off x="1771215" y="2279380"/>
              <a:ext cx="108360" cy="40320"/>
            </p14:xfrm>
          </p:contentPart>
        </mc:Choice>
        <mc:Fallback>
          <p:pic>
            <p:nvPicPr>
              <p:cNvPr id="5" name="Käsinkirjoitus 4">
                <a:extLst>
                  <a:ext uri="{FF2B5EF4-FFF2-40B4-BE49-F238E27FC236}">
                    <a16:creationId xmlns:a16="http://schemas.microsoft.com/office/drawing/2014/main" id="{E37C8350-A15E-C04F-398B-D6EBA28078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5095" y="2273260"/>
                <a:ext cx="120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Käsinkirjoitus 5">
                <a:extLst>
                  <a:ext uri="{FF2B5EF4-FFF2-40B4-BE49-F238E27FC236}">
                    <a16:creationId xmlns:a16="http://schemas.microsoft.com/office/drawing/2014/main" id="{DD5E8343-2F40-3C90-C2B6-ADEEE8CCDC7A}"/>
                  </a:ext>
                </a:extLst>
              </p14:cNvPr>
              <p14:cNvContentPartPr/>
              <p14:nvPr/>
            </p14:nvContentPartPr>
            <p14:xfrm>
              <a:off x="5472375" y="2240860"/>
              <a:ext cx="138960" cy="159480"/>
            </p14:xfrm>
          </p:contentPart>
        </mc:Choice>
        <mc:Fallback>
          <p:pic>
            <p:nvPicPr>
              <p:cNvPr id="6" name="Käsinkirjoitus 5">
                <a:extLst>
                  <a:ext uri="{FF2B5EF4-FFF2-40B4-BE49-F238E27FC236}">
                    <a16:creationId xmlns:a16="http://schemas.microsoft.com/office/drawing/2014/main" id="{DD5E8343-2F40-3C90-C2B6-ADEEE8CCDC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66255" y="2234740"/>
                <a:ext cx="151200" cy="17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6386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3672" y="-8167"/>
            <a:ext cx="3625552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7875B044-F1EA-E0CB-59BF-3FF012EA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943" y="991261"/>
            <a:ext cx="4316022" cy="1837349"/>
          </a:xfrm>
        </p:spPr>
        <p:txBody>
          <a:bodyPr>
            <a:normAutofit/>
          </a:bodyPr>
          <a:lstStyle/>
          <a:p>
            <a:pPr algn="ctr"/>
            <a:r>
              <a:rPr lang="fi-FI" sz="3100">
                <a:solidFill>
                  <a:schemeClr val="tx2"/>
                </a:solidFill>
                <a:cs typeface="Angsana New"/>
              </a:rPr>
              <a:t>Valintakoeuudistukset vuodesta 2025 alkaen (YLIOPISTO)</a:t>
            </a:r>
            <a:endParaRPr lang="fi-FI" sz="3100">
              <a:solidFill>
                <a:schemeClr val="tx2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5DF0A5-9365-A48B-0C00-F790346E4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7809" y="2979336"/>
            <a:ext cx="4282290" cy="2430864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fi-FI" sz="1700" dirty="0">
                <a:solidFill>
                  <a:schemeClr val="tx2"/>
                </a:solidFill>
              </a:rPr>
              <a:t>Yhdellä pääsykokeella voi hakea useampaan kohteeseen</a:t>
            </a:r>
          </a:p>
          <a:p>
            <a:pPr>
              <a:buClr>
                <a:srgbClr val="E3EEEF"/>
              </a:buClr>
            </a:pPr>
            <a:r>
              <a:rPr lang="fi-FI" sz="1700" dirty="0">
                <a:solidFill>
                  <a:schemeClr val="tx2"/>
                </a:solidFill>
              </a:rPr>
              <a:t>Vähentää kokeiden määrää ja väljentää aikataulua, jolloin todistusvalinnan kautta hakevien ei tarvitse osallistua pääsykokeisiin</a:t>
            </a:r>
          </a:p>
          <a:p>
            <a:pPr>
              <a:buClr>
                <a:srgbClr val="E3EEEF"/>
              </a:buClr>
            </a:pPr>
            <a:r>
              <a:rPr lang="fi-FI" sz="1700" dirty="0">
                <a:solidFill>
                  <a:schemeClr val="tx2"/>
                </a:solidFill>
              </a:rPr>
              <a:t>Pyrkimyksenä vähentää stressiä monista eri pääsykokeista</a:t>
            </a:r>
          </a:p>
          <a:p>
            <a:pPr>
              <a:buClr>
                <a:srgbClr val="E3EEEF"/>
              </a:buClr>
            </a:pPr>
            <a:r>
              <a:rPr lang="fi-FI" sz="1700" dirty="0">
                <a:solidFill>
                  <a:schemeClr val="tx2"/>
                </a:solidFill>
              </a:rPr>
              <a:t>Pääsykokeiden määrä 120 -&gt; 9</a:t>
            </a:r>
          </a:p>
          <a:p>
            <a:pPr>
              <a:buClr>
                <a:srgbClr val="E3EEEF"/>
              </a:buClr>
            </a:pPr>
            <a:r>
              <a:rPr lang="fi-FI" sz="1700" dirty="0">
                <a:solidFill>
                  <a:schemeClr val="tx2"/>
                </a:solidFill>
              </a:rPr>
              <a:t>Ei muuta soveltuvuuskoe käytäntöjä</a:t>
            </a:r>
          </a:p>
          <a:p>
            <a:pPr>
              <a:buClr>
                <a:srgbClr val="E3EEEF"/>
              </a:buClr>
            </a:pPr>
            <a:r>
              <a:rPr lang="fi-FI" sz="1700" dirty="0">
                <a:solidFill>
                  <a:schemeClr val="tx2"/>
                </a:solidFill>
                <a:hlinkClick r:id="rId2"/>
              </a:rPr>
              <a:t>Tarkemmat tiedot pääsykokeista</a:t>
            </a:r>
            <a:endParaRPr lang="fi-FI" sz="1700" dirty="0">
              <a:solidFill>
                <a:schemeClr val="tx2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6793706" y="4146310"/>
            <a:ext cx="23568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7887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3672" y="-8167"/>
            <a:ext cx="3625552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1DD9445-44CD-794B-B001-866D3BB1A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943" y="991261"/>
            <a:ext cx="4316022" cy="1837349"/>
          </a:xfrm>
        </p:spPr>
        <p:txBody>
          <a:bodyPr>
            <a:normAutofit/>
          </a:bodyPr>
          <a:lstStyle/>
          <a:p>
            <a:pPr algn="ctr"/>
            <a:r>
              <a:rPr lang="fi-FI" sz="2900">
                <a:solidFill>
                  <a:schemeClr val="tx2"/>
                </a:solidFill>
                <a:cs typeface="Angsana New"/>
              </a:rPr>
              <a:t>Todistusvalintauudistukset vuodesta 2026 alkaen (muutokset mahdollisia)</a:t>
            </a:r>
            <a:endParaRPr lang="fi-FI" sz="2900">
              <a:solidFill>
                <a:schemeClr val="tx2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2FE14A-5BD4-894E-BC49-500E3F3AC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7809" y="2979336"/>
            <a:ext cx="4282290" cy="2430864"/>
          </a:xfrm>
        </p:spPr>
        <p:txBody>
          <a:bodyPr vert="horz" lIns="68580" tIns="34290" rIns="68580" bIns="34290" rtlCol="0" anchor="t">
            <a:normAutofit fontScale="62500" lnSpcReduction="20000"/>
          </a:bodyPr>
          <a:lstStyle/>
          <a:p>
            <a:r>
              <a:rPr lang="fi-FI" sz="2600" dirty="0">
                <a:solidFill>
                  <a:schemeClr val="tx2"/>
                </a:solidFill>
              </a:rPr>
              <a:t>50 pistetaulukosta -&gt; 11</a:t>
            </a:r>
          </a:p>
          <a:p>
            <a:pPr>
              <a:buClr>
                <a:srgbClr val="E3EEEF"/>
              </a:buClr>
            </a:pPr>
            <a:r>
              <a:rPr lang="fi-FI" sz="2600" dirty="0">
                <a:solidFill>
                  <a:schemeClr val="tx2"/>
                </a:solidFill>
              </a:rPr>
              <a:t>Tarkoituksena selkeyttää ja lievittää hakijoiden paineita</a:t>
            </a:r>
          </a:p>
          <a:p>
            <a:pPr>
              <a:buClr>
                <a:srgbClr val="E3EEEF"/>
              </a:buClr>
            </a:pPr>
            <a:r>
              <a:rPr lang="fi-FI" sz="2600" dirty="0">
                <a:solidFill>
                  <a:schemeClr val="tx2"/>
                </a:solidFill>
              </a:rPr>
              <a:t>Nykyistä mallia on kritisoitu siitä, että se </a:t>
            </a:r>
            <a:r>
              <a:rPr lang="fi-FI" sz="2600" dirty="0" err="1">
                <a:solidFill>
                  <a:schemeClr val="tx2"/>
                </a:solidFill>
              </a:rPr>
              <a:t>eriarvoistaa</a:t>
            </a:r>
            <a:r>
              <a:rPr lang="fi-FI" sz="2600" dirty="0">
                <a:solidFill>
                  <a:schemeClr val="tx2"/>
                </a:solidFill>
              </a:rPr>
              <a:t> aineita, sillä pisteiden määrä on riippunut siitä, paljonko kyseisessä aineessa on kursseja</a:t>
            </a:r>
          </a:p>
          <a:p>
            <a:pPr>
              <a:buClr>
                <a:srgbClr val="E3EEEF"/>
              </a:buClr>
            </a:pPr>
            <a:r>
              <a:rPr lang="fi-FI" sz="2600" dirty="0">
                <a:solidFill>
                  <a:schemeClr val="tx2"/>
                </a:solidFill>
              </a:rPr>
              <a:t>Uudistuksessa halutaan pyrkiä siihen, että alalle tarvittavia ja soveltuvia aineita painotetaan</a:t>
            </a:r>
          </a:p>
          <a:p>
            <a:pPr>
              <a:buClr>
                <a:srgbClr val="E3EEEF"/>
              </a:buClr>
            </a:pPr>
            <a:r>
              <a:rPr lang="fi-FI" sz="2600" dirty="0">
                <a:solidFill>
                  <a:schemeClr val="tx2"/>
                </a:solidFill>
              </a:rPr>
              <a:t>Eli esimerkiksi kauppatieteisiin pyrkivä saa enemmän pisteitä yhteiskuntaopista, kuin fysiikasta (nykyisessä mallissa on toisinpäin)</a:t>
            </a:r>
          </a:p>
          <a:p>
            <a:pPr>
              <a:buClr>
                <a:srgbClr val="E3EEEF"/>
              </a:buClr>
            </a:pPr>
            <a:endParaRPr lang="fi-FI" sz="1400" dirty="0">
              <a:solidFill>
                <a:schemeClr val="tx2"/>
              </a:solidFill>
            </a:endParaRPr>
          </a:p>
          <a:p>
            <a:pPr>
              <a:buClr>
                <a:srgbClr val="E3EEEF"/>
              </a:buClr>
            </a:pPr>
            <a:endParaRPr lang="fi-FI" sz="1400" dirty="0">
              <a:solidFill>
                <a:schemeClr val="tx2"/>
              </a:solidFill>
            </a:endParaRPr>
          </a:p>
          <a:p>
            <a:pPr>
              <a:buClr>
                <a:srgbClr val="E3EEEF"/>
              </a:buClr>
            </a:pPr>
            <a:endParaRPr lang="fi-FI" sz="1400" dirty="0">
              <a:solidFill>
                <a:schemeClr val="tx2"/>
              </a:solidFill>
            </a:endParaRPr>
          </a:p>
          <a:p>
            <a:pPr>
              <a:buClr>
                <a:srgbClr val="E3EEEF"/>
              </a:buClr>
            </a:pPr>
            <a:endParaRPr lang="fi-FI" sz="1400" dirty="0">
              <a:solidFill>
                <a:schemeClr val="tx2"/>
              </a:solidFill>
            </a:endParaRPr>
          </a:p>
          <a:p>
            <a:pPr>
              <a:buClr>
                <a:srgbClr val="E3EEEF"/>
              </a:buClr>
            </a:pPr>
            <a:endParaRPr lang="fi-FI" sz="1400" dirty="0">
              <a:solidFill>
                <a:schemeClr val="tx2"/>
              </a:solidFill>
            </a:endParaRPr>
          </a:p>
        </p:txBody>
      </p:sp>
      <p:grpSp>
        <p:nvGrpSpPr>
          <p:cNvPr id="34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6793706" y="4146310"/>
            <a:ext cx="23568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35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8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83464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fi-FI"/>
              <a:t>Ensikertalainen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5472608"/>
          </a:xfrm>
        </p:spPr>
        <p:txBody>
          <a:bodyPr vert="horz" lIns="91440" tIns="45720" rIns="91440" bIns="45720" anchor="t">
            <a:noAutofit/>
          </a:bodyPr>
          <a:lstStyle/>
          <a:p>
            <a:r>
              <a:rPr lang="fi-FI" sz="2000" dirty="0"/>
              <a:t>Lain mukaan (Laki yliopistolain muuttamisesta 256/2015) korkeakoulujen on varattava osa yhteishaun opiskelupaikoista ’ensimmäistä korkeakoulupaikkaa hakeville. </a:t>
            </a:r>
          </a:p>
          <a:p>
            <a:r>
              <a:rPr lang="fi-FI" sz="2000" dirty="0"/>
              <a:t>Myös ei-ensikertalaiset voivat hakea yhteishaussa. Aloituspaikkojen varaaminen ensikertalaisille ei saa kohtuuttomasti heikentää muiden kuin ensikertalaisten mahdollisuuksia päästä opiskelemaan. </a:t>
            </a:r>
          </a:p>
          <a:p>
            <a:r>
              <a:rPr lang="fi-FI" sz="2000" dirty="0"/>
              <a:t>Korkeakoulut päättävät, miten ensikertalaisille varatut aloituspaikkamäärät täytetään. </a:t>
            </a:r>
          </a:p>
          <a:p>
            <a:r>
              <a:rPr lang="fi-FI" sz="2000" dirty="0"/>
              <a:t>Ensikertalainen hakija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fi-FI" sz="2000" dirty="0"/>
              <a:t>ei ole suorittanut Suomen koulutusjärjestelmän mukaista korkeakoulututkintoa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fi-FI" sz="2000" u="sng" dirty="0"/>
              <a:t>ei ole vastaanottanut korkeakoulututkintoon johtavaa opiskelupaikkaa koulutuksesta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421443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96944" cy="1143000"/>
          </a:xfrm>
        </p:spPr>
        <p:txBody>
          <a:bodyPr vert="horz" lIns="91440" tIns="45720" rIns="91440" bIns="45720" anchor="b">
            <a:noAutofit/>
          </a:bodyPr>
          <a:lstStyle/>
          <a:p>
            <a:r>
              <a:rPr lang="fi-FI" b="1" dirty="0"/>
              <a:t>Kevään 2025 yhteishakujen aikataulu 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363272" cy="4853136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endParaRPr lang="fi-FI" b="1"/>
          </a:p>
          <a:p>
            <a:pPr marL="0" indent="0">
              <a:buNone/>
            </a:pPr>
            <a:r>
              <a:rPr lang="fi-FI" b="1"/>
              <a:t>TOINEN ASTE</a:t>
            </a:r>
          </a:p>
          <a:p>
            <a:r>
              <a:rPr lang="fi-FI" b="1"/>
              <a:t> Ei yhteishakua – jatkuvan haun kautta Opintopolusta</a:t>
            </a:r>
          </a:p>
          <a:p>
            <a:endParaRPr lang="fi-FI" b="1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7258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Ensikertalainen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endParaRPr lang="fi-FI"/>
          </a:p>
          <a:p>
            <a:r>
              <a:rPr lang="fi-FI"/>
              <a:t>Älä sekoita ensikertalaisuutta ja ylioppilaaksi valmistumisvuotta toisiinsa!!!!!</a:t>
            </a:r>
          </a:p>
          <a:p>
            <a:r>
              <a:rPr lang="fi-FI"/>
              <a:t>Pelkkä hakeminen tai hyväksytyksi tuleminen </a:t>
            </a:r>
            <a:r>
              <a:rPr lang="fi-FI" b="1"/>
              <a:t>ei vaikuta ensikertalaisuuteen. </a:t>
            </a:r>
          </a:p>
          <a:p>
            <a:r>
              <a:rPr lang="fi-FI"/>
              <a:t>Opiskeluoikeudesta luopuminen ei anna takaisin ensikertalaisuutta. </a:t>
            </a:r>
          </a:p>
          <a:p>
            <a:r>
              <a:rPr lang="fi-FI"/>
              <a:t>Avoimessa korkeakoulussa opiskelu ei vaikuta ensikertalaisuuteen.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841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/>
          </a:bodyPr>
          <a:lstStyle/>
          <a:p>
            <a:r>
              <a:rPr lang="fi-FI" b="1"/>
              <a:t>Yhden korkeakoulupaikan säännös 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i-FI"/>
          </a:p>
          <a:p>
            <a:pPr marL="0" indent="0">
              <a:buNone/>
            </a:pPr>
            <a:r>
              <a:rPr lang="fi-FI" sz="4400"/>
              <a:t>Hakija voi ottaa vain yhden korkeakoulupaikan vastaan lukukaudessa</a:t>
            </a:r>
          </a:p>
        </p:txBody>
      </p:sp>
    </p:spTree>
    <p:extLst>
      <p:ext uri="{BB962C8B-B14F-4D97-AF65-F5344CB8AC3E}">
        <p14:creationId xmlns:p14="http://schemas.microsoft.com/office/powerpoint/2010/main" val="1431430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3672" y="-8167"/>
            <a:ext cx="3625552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01854E-AAA7-3533-7E19-A9535B27A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943" y="991261"/>
            <a:ext cx="4316022" cy="1837349"/>
          </a:xfrm>
        </p:spPr>
        <p:txBody>
          <a:bodyPr vert="horz" lIns="68580" tIns="34290" rIns="68580" bIns="34290" rtlCol="0">
            <a:normAutofit/>
          </a:bodyPr>
          <a:lstStyle/>
          <a:p>
            <a:pPr algn="ctr"/>
            <a:r>
              <a:rPr lang="en-US" sz="3100">
                <a:solidFill>
                  <a:schemeClr val="tx2"/>
                </a:solidFill>
              </a:rPr>
              <a:t>Ota selvää...</a:t>
            </a:r>
            <a:endParaRPr lang="en-US" sz="3100">
              <a:solidFill>
                <a:schemeClr val="tx2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14509-0A64-1E65-8DF1-04DB1E3E2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7809" y="2979336"/>
            <a:ext cx="4282290" cy="243086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1300">
                <a:solidFill>
                  <a:schemeClr val="tx2"/>
                </a:solidFill>
                <a:hlinkClick r:id="rId2"/>
              </a:rPr>
              <a:t>Milloin ja missä valintakoe järjestetään</a:t>
            </a:r>
            <a:endParaRPr lang="en-US" sz="1300">
              <a:solidFill>
                <a:schemeClr val="tx2"/>
              </a:solidFill>
              <a:cs typeface="Calibri"/>
            </a:endParaRPr>
          </a:p>
          <a:p>
            <a:r>
              <a:rPr lang="en-US" sz="1300">
                <a:solidFill>
                  <a:schemeClr val="tx2"/>
                </a:solidFill>
              </a:rPr>
              <a:t>Onko valintakoe sähköinen vai paperikoe</a:t>
            </a:r>
            <a:endParaRPr lang="en-US" sz="1300">
              <a:solidFill>
                <a:schemeClr val="tx2"/>
              </a:solidFill>
              <a:cs typeface="Calibri"/>
            </a:endParaRPr>
          </a:p>
          <a:p>
            <a:r>
              <a:rPr lang="en-US" sz="1300">
                <a:solidFill>
                  <a:schemeClr val="tx2"/>
                </a:solidFill>
              </a:rPr>
              <a:t>Mihin materiaaliin valintakoe perustuu (esim. lukion OPS, onko ennakkomateriaalia käytössä</a:t>
            </a:r>
            <a:endParaRPr lang="en-US" sz="1300">
              <a:solidFill>
                <a:schemeClr val="tx2"/>
              </a:solidFill>
              <a:cs typeface="Calibri"/>
            </a:endParaRPr>
          </a:p>
          <a:p>
            <a:r>
              <a:rPr lang="en-US" sz="1300">
                <a:solidFill>
                  <a:schemeClr val="tx2"/>
                </a:solidFill>
              </a:rPr>
              <a:t>Koepaikkakunnat, missä voit tehdä kokeen (koepaikan valinta hakuvaiheessa sitova)</a:t>
            </a:r>
            <a:endParaRPr lang="en-US" sz="1300">
              <a:solidFill>
                <a:schemeClr val="tx2"/>
              </a:solidFill>
              <a:cs typeface="Calibri"/>
            </a:endParaRPr>
          </a:p>
          <a:p>
            <a:r>
              <a:rPr lang="en-US" sz="1300">
                <a:solidFill>
                  <a:schemeClr val="tx2"/>
                </a:solidFill>
              </a:rPr>
              <a:t>Valintakokeeseen osallistujan lisäohjeet</a:t>
            </a:r>
            <a:endParaRPr lang="en-US" sz="1300">
              <a:solidFill>
                <a:schemeClr val="tx2"/>
              </a:solidFill>
              <a:cs typeface="Calibri"/>
            </a:endParaRPr>
          </a:p>
          <a:p>
            <a:r>
              <a:rPr lang="en-US" sz="1300">
                <a:solidFill>
                  <a:schemeClr val="tx2"/>
                </a:solidFill>
              </a:rPr>
              <a:t>Valintakokeessa tarvittavat työskentelyvälineet (tietokone, kynä...), laskin (saako käyttää vai ei)</a:t>
            </a:r>
            <a:endParaRPr lang="en-US" sz="1300">
              <a:solidFill>
                <a:schemeClr val="tx2"/>
              </a:solidFill>
              <a:cs typeface="Calibri"/>
            </a:endParaRPr>
          </a:p>
          <a:p>
            <a:r>
              <a:rPr lang="en-US" sz="1300">
                <a:solidFill>
                  <a:schemeClr val="tx2"/>
                </a:solidFill>
              </a:rPr>
              <a:t>Aikaisempien vuosien valintakokeita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6793706" y="4146310"/>
            <a:ext cx="23568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75278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1BA1766-3E49-6DFA-51BF-47A35299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802955"/>
            <a:ext cx="3574747" cy="1454051"/>
          </a:xfrm>
        </p:spPr>
        <p:txBody>
          <a:bodyPr>
            <a:normAutofit/>
          </a:bodyPr>
          <a:lstStyle/>
          <a:p>
            <a:r>
              <a:rPr lang="fi-FI" sz="3100">
                <a:solidFill>
                  <a:schemeClr val="tx2"/>
                </a:solidFill>
                <a:cs typeface="Calibri Light"/>
              </a:rPr>
              <a:t>Valmistaudu valintakokeisiin</a:t>
            </a:r>
            <a:endParaRPr lang="fi-FI" sz="3100">
              <a:solidFill>
                <a:schemeClr val="tx2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3F150C-9BF5-EE47-CB62-6365FCE0E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2421683"/>
            <a:ext cx="3574461" cy="3353476"/>
          </a:xfrm>
        </p:spPr>
        <p:txBody>
          <a:bodyPr vert="horz" lIns="68580" tIns="34290" rIns="68580" bIns="34290" rtlCol="0" anchor="t">
            <a:normAutofit/>
          </a:bodyPr>
          <a:lstStyle/>
          <a:p>
            <a:pPr>
              <a:buNone/>
            </a:pPr>
            <a:r>
              <a:rPr lang="fi-FI" sz="1400">
                <a:solidFill>
                  <a:schemeClr val="tx2"/>
                </a:solidFill>
                <a:ea typeface="+mn-lt"/>
                <a:cs typeface="+mn-lt"/>
              </a:rPr>
              <a:t>Valmistaudu valintakokeeseen huolehtimalla, että sinulla on valintakoepäivänä mukana tarvittavat välineet, joista on kerrottu tarkemmin alla.</a:t>
            </a:r>
          </a:p>
          <a:p>
            <a:pPr>
              <a:buNone/>
            </a:pPr>
            <a:r>
              <a:rPr lang="fi-FI" sz="1400" b="1">
                <a:solidFill>
                  <a:schemeClr val="tx2"/>
                </a:solidFill>
                <a:ea typeface="+mn-lt"/>
                <a:cs typeface="+mn-lt"/>
              </a:rPr>
              <a:t>Ota valintakokeeseen mukaan:</a:t>
            </a:r>
            <a:endParaRPr lang="fi-FI" sz="1400">
              <a:solidFill>
                <a:schemeClr val="tx2"/>
              </a:solidFill>
              <a:cs typeface="Calibri"/>
            </a:endParaRPr>
          </a:p>
          <a:p>
            <a:pPr lvl="1">
              <a:buFont typeface="Arial"/>
            </a:pPr>
            <a:r>
              <a:rPr lang="fi-FI" sz="1400" b="1">
                <a:solidFill>
                  <a:schemeClr val="tx2"/>
                </a:solidFill>
                <a:ea typeface="+mn-lt"/>
                <a:cs typeface="+mn-lt"/>
              </a:rPr>
              <a:t>henkkarit</a:t>
            </a:r>
            <a:endParaRPr lang="fi-FI" sz="1400" b="1">
              <a:solidFill>
                <a:schemeClr val="tx2"/>
              </a:solidFill>
              <a:cs typeface="Calibri"/>
            </a:endParaRPr>
          </a:p>
          <a:p>
            <a:pPr lvl="1">
              <a:buFont typeface="Arial"/>
            </a:pPr>
            <a:r>
              <a:rPr lang="fi-FI" sz="1400" b="1">
                <a:solidFill>
                  <a:schemeClr val="tx2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kannettava tietokone ja virtajohto</a:t>
            </a:r>
            <a:endParaRPr lang="fi-FI" sz="1400">
              <a:solidFill>
                <a:schemeClr val="tx2"/>
              </a:solidFill>
              <a:cs typeface="Calibri"/>
            </a:endParaRPr>
          </a:p>
          <a:p>
            <a:pPr lvl="1">
              <a:buFont typeface="Arial"/>
            </a:pPr>
            <a:r>
              <a:rPr lang="fi-FI" sz="1400" b="1">
                <a:solidFill>
                  <a:schemeClr val="tx2"/>
                </a:solidFill>
                <a:ea typeface="+mn-lt"/>
                <a:cs typeface="+mn-lt"/>
              </a:rPr>
              <a:t>Tunniste: </a:t>
            </a:r>
            <a:endParaRPr lang="fi-FI" sz="1400" b="1">
              <a:solidFill>
                <a:schemeClr val="tx2"/>
              </a:solidFill>
              <a:cs typeface="Calibri"/>
            </a:endParaRPr>
          </a:p>
          <a:p>
            <a:pPr lvl="2">
              <a:buFont typeface="Arial"/>
            </a:pPr>
            <a:r>
              <a:rPr lang="fi-FI" sz="1400" b="1">
                <a:solidFill>
                  <a:schemeClr val="tx2"/>
                </a:solidFill>
                <a:ea typeface="+mn-lt"/>
                <a:cs typeface="+mn-lt"/>
                <a:hlinkClick r:id="rId3"/>
              </a:rPr>
              <a:t>Ammattikorkeakoulu</a:t>
            </a:r>
            <a:endParaRPr lang="fi-FI" sz="1400" b="1">
              <a:solidFill>
                <a:schemeClr val="tx2"/>
              </a:solidFill>
              <a:ea typeface="+mn-lt"/>
              <a:cs typeface="+mn-lt"/>
            </a:endParaRPr>
          </a:p>
          <a:p>
            <a:pPr lvl="2">
              <a:buFont typeface="Arial"/>
            </a:pPr>
            <a:r>
              <a:rPr lang="fi-FI" sz="1400" b="1">
                <a:solidFill>
                  <a:schemeClr val="tx2"/>
                </a:solidFill>
                <a:ea typeface="+mn-lt"/>
                <a:cs typeface="+mn-lt"/>
                <a:hlinkClick r:id="rId4"/>
              </a:rPr>
              <a:t>Yliopisto</a:t>
            </a:r>
            <a:endParaRPr lang="fi-FI" sz="1400" b="1">
              <a:solidFill>
                <a:schemeClr val="tx2"/>
              </a:solidFill>
              <a:ea typeface="+mn-lt"/>
              <a:cs typeface="+mn-lt"/>
            </a:endParaRPr>
          </a:p>
          <a:p>
            <a:pPr lvl="1">
              <a:buFont typeface="Arial"/>
            </a:pPr>
            <a:r>
              <a:rPr lang="fi-FI" sz="1400" b="1">
                <a:solidFill>
                  <a:schemeClr val="tx2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kynä</a:t>
            </a:r>
            <a:endParaRPr lang="fi-FI" sz="1400">
              <a:solidFill>
                <a:schemeClr val="tx2"/>
              </a:solidFill>
              <a:cs typeface="Calibri"/>
            </a:endParaRPr>
          </a:p>
          <a:p>
            <a:pPr marL="0" indent="0">
              <a:buNone/>
            </a:pPr>
            <a:br>
              <a:rPr lang="en-US" sz="1400">
                <a:solidFill>
                  <a:schemeClr val="tx2"/>
                </a:solidFill>
              </a:rPr>
            </a:br>
            <a:endParaRPr lang="en-US" sz="1400">
              <a:solidFill>
                <a:schemeClr val="tx2"/>
              </a:solidFill>
              <a:cs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63680" y="-16714"/>
            <a:ext cx="4780320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892CD68-16D3-FB46-3A43-5E36F250F8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348"/>
          <a:stretch/>
        </p:blipFill>
        <p:spPr>
          <a:xfrm>
            <a:off x="5854345" y="1700784"/>
            <a:ext cx="2960571" cy="437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47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3672" y="-8167"/>
            <a:ext cx="3625552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70A31B79-9913-5619-3D97-73C427B3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943" y="991261"/>
            <a:ext cx="4316022" cy="1837349"/>
          </a:xfrm>
        </p:spPr>
        <p:txBody>
          <a:bodyPr>
            <a:normAutofit/>
          </a:bodyPr>
          <a:lstStyle/>
          <a:p>
            <a:pPr algn="ctr"/>
            <a:r>
              <a:rPr lang="fi-FI" sz="3100">
                <a:solidFill>
                  <a:schemeClr val="tx2"/>
                </a:solidFill>
                <a:cs typeface="Calibri Light"/>
              </a:rPr>
              <a:t>Valintakokeen erityisjärjestelyt</a:t>
            </a:r>
            <a:endParaRPr lang="fi-FI" sz="3100">
              <a:solidFill>
                <a:schemeClr val="tx2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B7ED7A-D56C-C111-6C6D-B4519DC96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7809" y="2979336"/>
            <a:ext cx="4282290" cy="2430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700">
                <a:solidFill>
                  <a:schemeClr val="tx2"/>
                </a:solidFill>
                <a:cs typeface="Calibri"/>
              </a:rPr>
              <a:t>Jos olet saanut erityisjärjestelyjä yo-kokeisiin, voit hakea niitä myös valintakokeeseen samalla tositteella</a:t>
            </a:r>
          </a:p>
          <a:p>
            <a:r>
              <a:rPr lang="fi-FI" sz="1700">
                <a:solidFill>
                  <a:schemeClr val="tx2"/>
                </a:solidFill>
                <a:cs typeface="Calibri"/>
              </a:rPr>
              <a:t>Ole itse aktiivinen korkeakoulua kohtaan – kukaan ei hoida sitä puolestasi</a:t>
            </a:r>
          </a:p>
          <a:p>
            <a:r>
              <a:rPr lang="fi-FI" sz="1700">
                <a:solidFill>
                  <a:schemeClr val="tx2"/>
                </a:solidFill>
                <a:cs typeface="Calibri"/>
              </a:rPr>
              <a:t>Täytä tiedot hakijalomakkeelle ja liitä vaadittavat asiantuntijalausunnot – katso kunkin korkeakoulun ohjeistus ja päivämäärät</a:t>
            </a:r>
          </a:p>
          <a:p>
            <a:endParaRPr lang="fi-FI" sz="1700">
              <a:solidFill>
                <a:schemeClr val="tx2"/>
              </a:solidFill>
              <a:cs typeface="Calibri"/>
            </a:endParaRPr>
          </a:p>
        </p:txBody>
      </p:sp>
      <p:grpSp>
        <p:nvGrpSpPr>
          <p:cNvPr id="34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6793706" y="4146310"/>
            <a:ext cx="23568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35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8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61153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2" name="Rectangle 1026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60" y="1098549"/>
            <a:ext cx="5293730" cy="1473200"/>
          </a:xfrm>
          <a:prstGeom prst="rect">
            <a:avLst/>
          </a:prstGeom>
          <a:solidFill>
            <a:srgbClr val="786445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0481082-3142-4FB2-A9BA-089BA97E6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1225695"/>
            <a:ext cx="4945642" cy="121890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  <a:cs typeface="Calibri Light"/>
              </a:rPr>
              <a:t>Keväällä hakupajoja tarjolla</a:t>
            </a:r>
            <a:endParaRPr lang="fi-FI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pic>
        <p:nvPicPr>
          <p:cNvPr id="4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A4073BD-7B60-859D-1FFF-F214DB8148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" r="20070" b="1"/>
          <a:stretch/>
        </p:blipFill>
        <p:spPr>
          <a:xfrm>
            <a:off x="245660" y="2698427"/>
            <a:ext cx="5293730" cy="3060191"/>
          </a:xfrm>
          <a:prstGeom prst="rect">
            <a:avLst/>
          </a:prstGeom>
        </p:spPr>
      </p:pic>
      <p:sp>
        <p:nvSpPr>
          <p:cNvPr id="10264" name="Rectangle 1026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732" y="1098549"/>
            <a:ext cx="3234970" cy="46609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0F56AC-0395-4F79-A240-EEC756061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90" y="1545544"/>
            <a:ext cx="2568554" cy="36392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i-FI" sz="150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fi-FI" sz="1500" i="1">
                <a:solidFill>
                  <a:srgbClr val="FFFFFF"/>
                </a:solidFill>
                <a:cs typeface="Calibri"/>
              </a:rPr>
              <a:t>Täytä lomake ajoissa ja muokkaa </a:t>
            </a:r>
            <a:r>
              <a:rPr lang="fi-FI" sz="1500" b="1" i="1">
                <a:solidFill>
                  <a:srgbClr val="FFFFFF"/>
                </a:solidFill>
                <a:cs typeface="Calibri"/>
              </a:rPr>
              <a:t>hakuaikana </a:t>
            </a:r>
            <a:r>
              <a:rPr lang="fi-FI" sz="1500" b="1" i="1" err="1">
                <a:solidFill>
                  <a:srgbClr val="FFFFFF"/>
                </a:solidFill>
                <a:cs typeface="Calibri"/>
              </a:rPr>
              <a:t>OmaOpintopolussa</a:t>
            </a:r>
            <a:r>
              <a:rPr lang="fi-FI" sz="1500" b="1" i="1">
                <a:solidFill>
                  <a:srgbClr val="FFFFFF"/>
                </a:solidFill>
                <a:cs typeface="Calibri"/>
              </a:rPr>
              <a:t>.</a:t>
            </a:r>
            <a:endParaRPr lang="fi-FI" sz="1500" i="1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endParaRPr lang="fi-FI" sz="1500" b="1" i="1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endParaRPr lang="fi-FI" sz="1500" b="1" i="1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4350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6CEDFF-68CF-4AB3-99DB-A488AB84A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>
            <a:normAutofit fontScale="90000"/>
          </a:bodyPr>
          <a:lstStyle/>
          <a:p>
            <a:r>
              <a:rPr lang="fi-FI" dirty="0"/>
              <a:t>Päähaku:</a:t>
            </a:r>
            <a:br>
              <a:rPr lang="fi-FI" dirty="0"/>
            </a:br>
            <a:r>
              <a:rPr lang="fi-FI" dirty="0"/>
              <a:t>2. Hakuaika 11.3. 2025 klo 8.00- 25.3.2025 klo 15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90D040-9196-437C-9ECB-87C9FB5AF35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8233" y="1415680"/>
            <a:ext cx="7550559" cy="5122631"/>
          </a:xfrm>
        </p:spPr>
        <p:txBody>
          <a:bodyPr vert="horz" lIns="91440" tIns="45720" rIns="91440" bIns="45720" anchor="t">
            <a:noAutofit/>
          </a:bodyPr>
          <a:lstStyle/>
          <a:p>
            <a:r>
              <a:rPr lang="fi-FI" sz="1800" dirty="0"/>
              <a:t>Kevään toisessa yhteishaussa haetaan korkeakoulujen syksyllä 2025 alkaviin suomen- ja ruotsinkielisiin koulutuksiin.</a:t>
            </a:r>
          </a:p>
          <a:p>
            <a:r>
              <a:rPr lang="fi-FI" sz="1800" dirty="0"/>
              <a:t>Kevään toisessa yhteishaussa voi hakea enintään kuuteen koulutukseen, jotka hakija </a:t>
            </a:r>
            <a:r>
              <a:rPr lang="fi-FI" sz="1800" u="sng" dirty="0"/>
              <a:t>asettaa hakulomakkeella mieluisuusjärjestykseen</a:t>
            </a:r>
            <a:r>
              <a:rPr lang="fi-FI" sz="1800" dirty="0"/>
              <a:t>. </a:t>
            </a:r>
            <a:r>
              <a:rPr lang="fi-FI" sz="1800" u="sng" dirty="0"/>
              <a:t>Hakijalle tarjotaan vain yhtä opiskelupaikkaa.</a:t>
            </a:r>
            <a:r>
              <a:rPr lang="fi-FI" sz="1800" dirty="0"/>
              <a:t> Hän voi ottaa </a:t>
            </a:r>
            <a:r>
              <a:rPr lang="fi-FI" sz="1800" u="sng" dirty="0"/>
              <a:t>vain yhden opiskelupaikan </a:t>
            </a:r>
            <a:r>
              <a:rPr lang="fi-FI" sz="1800" dirty="0"/>
              <a:t>samana lukukautena alkavasta koulutuksesta.</a:t>
            </a:r>
          </a:p>
          <a:p>
            <a:pPr lvl="1"/>
            <a:r>
              <a:rPr lang="fi-FI" sz="1800" dirty="0"/>
              <a:t>Todistusvalintojen osalta tulokset tulee ilmoittaa hakijoille viimeistään 26.5.2025, mutta pyritään julkaisemaan ennen kevään valintakokeita</a:t>
            </a:r>
          </a:p>
          <a:p>
            <a:pPr lvl="1"/>
            <a:r>
              <a:rPr lang="fi-FI" sz="1800" dirty="0"/>
              <a:t>Loput valintojen tulokset tulee ilmoittaa hakijoille viimeistään 3.7.2025</a:t>
            </a:r>
          </a:p>
          <a:p>
            <a:pPr lvl="1"/>
            <a:r>
              <a:rPr lang="fi-FI" sz="1800" b="1" dirty="0"/>
              <a:t>Hakijan on otettava opiskelupaikka vastaan ennen 10.7.2025</a:t>
            </a:r>
            <a:r>
              <a:rPr lang="fi-FI" sz="1800" dirty="0"/>
              <a:t> </a:t>
            </a:r>
            <a:r>
              <a:rPr lang="fi-FI" sz="1800" b="1" dirty="0"/>
              <a:t>klo15.00 tai seitsemän vuorokautta hyväksymisestä klo 15 mennessä.</a:t>
            </a:r>
          </a:p>
          <a:p>
            <a:pPr lvl="1"/>
            <a:r>
              <a:rPr lang="fi-FI" sz="1800" dirty="0"/>
              <a:t>Varasijoilta hyväksyminen päättyy 5.8.2025 klo 15.00</a:t>
            </a:r>
            <a:br>
              <a:rPr lang="fi-FI" sz="1800" dirty="0"/>
            </a:b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330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55E774-16D8-4FD6-B9DB-5A6CB5213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>
            <a:normAutofit fontScale="90000"/>
          </a:bodyPr>
          <a:lstStyle/>
          <a:p>
            <a:r>
              <a:rPr lang="fi-FI" b="1" dirty="0"/>
              <a:t>Paikan vastaanotto ja varasijat kevään ensimmäisessä yhteishaussa</a:t>
            </a:r>
            <a:br>
              <a:rPr lang="fi-FI" b="1" dirty="0"/>
            </a:br>
            <a:r>
              <a:rPr lang="fi-FI" b="1" dirty="0"/>
              <a:t>(hakuaika umpeutunut)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05EA7B-8C1F-4840-8613-C3549344911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 fontScale="70000" lnSpcReduction="20000"/>
          </a:bodyPr>
          <a:lstStyle/>
          <a:p>
            <a:pPr marL="0" indent="0">
              <a:buNone/>
            </a:pPr>
            <a:endParaRPr lang="fi-FI" b="1" dirty="0">
              <a:ea typeface="+mn-lt"/>
              <a:cs typeface="+mn-lt"/>
            </a:endParaRPr>
          </a:p>
          <a:p>
            <a:r>
              <a:rPr lang="fi-FI" dirty="0">
                <a:ea typeface="+mn-lt"/>
                <a:cs typeface="+mn-lt"/>
              </a:rPr>
              <a:t>Tulokset valmistuvat </a:t>
            </a:r>
            <a:r>
              <a:rPr lang="fi-FI" u="sng" dirty="0">
                <a:ea typeface="+mn-lt"/>
                <a:cs typeface="+mn-lt"/>
              </a:rPr>
              <a:t>eriaikaisesti</a:t>
            </a:r>
            <a:r>
              <a:rPr lang="fi-FI" dirty="0">
                <a:ea typeface="+mn-lt"/>
                <a:cs typeface="+mn-lt"/>
              </a:rPr>
              <a:t>. Voit ottaa paikan vastaan heti kun tulet hyväksytyksi haluamaasi koulutukseen. Tulokset on oltava julkaistuna viimeistään </a:t>
            </a:r>
            <a:r>
              <a:rPr lang="fi-FI" u="sng" dirty="0">
                <a:ea typeface="+mn-lt"/>
                <a:cs typeface="+mn-lt"/>
              </a:rPr>
              <a:t>28.5.2025. </a:t>
            </a:r>
          </a:p>
          <a:p>
            <a:r>
              <a:rPr lang="fi-FI" dirty="0">
                <a:ea typeface="+mn-lt"/>
                <a:cs typeface="+mn-lt"/>
              </a:rPr>
              <a:t>Jos sinulle tarjotaan opiskelupaikkaa:</a:t>
            </a:r>
            <a:endParaRPr lang="fi-FI" u="sng" dirty="0">
              <a:ea typeface="+mn-lt"/>
              <a:cs typeface="+mn-lt"/>
            </a:endParaRPr>
          </a:p>
          <a:p>
            <a:pPr lvl="1">
              <a:buFont typeface="Wingdings"/>
              <a:buChar char="ü"/>
            </a:pPr>
            <a:r>
              <a:rPr lang="fi-FI" dirty="0">
                <a:ea typeface="+mn-lt"/>
                <a:cs typeface="+mn-lt"/>
              </a:rPr>
              <a:t>voit ottaa paikan vastaan, jolloin kyseinen opiskelupaikka vahvistuu ja voit siirtyä ilmoittautumaan korkeakouluun</a:t>
            </a:r>
            <a:endParaRPr lang="fi-FI" dirty="0"/>
          </a:p>
          <a:p>
            <a:pPr lvl="1">
              <a:buFont typeface="Wingdings"/>
              <a:buChar char="ü"/>
            </a:pPr>
            <a:r>
              <a:rPr lang="fi-FI" dirty="0">
                <a:ea typeface="+mn-lt"/>
                <a:cs typeface="+mn-lt"/>
              </a:rPr>
              <a:t>odottaa muiden hakukohteiden ja mahdollisesti muiden hakujen tuloksia</a:t>
            </a:r>
          </a:p>
          <a:p>
            <a:pPr lvl="1">
              <a:buFont typeface="Wingdings"/>
              <a:buChar char="ü"/>
            </a:pPr>
            <a:r>
              <a:rPr lang="fi-FI" dirty="0">
                <a:ea typeface="+mn-lt"/>
                <a:cs typeface="+mn-lt"/>
              </a:rPr>
              <a:t>ilmoittaa, että et ota myönnettyä opiskelupaikkaa vastaan</a:t>
            </a:r>
            <a:endParaRPr lang="fi-FI" dirty="0"/>
          </a:p>
          <a:p>
            <a:r>
              <a:rPr lang="fi-FI" dirty="0">
                <a:ea typeface="+mn-lt"/>
                <a:cs typeface="+mn-lt"/>
              </a:rPr>
              <a:t>Jos otat tarjotun opiskelupaikan vastaan, et voi tulla hyväksytyksi enää muihin korkeakoulututkintoon johtaviin koulutuksiin ja</a:t>
            </a:r>
            <a:r>
              <a:rPr lang="fi-FI" u="sng" dirty="0">
                <a:ea typeface="+mn-lt"/>
                <a:cs typeface="+mn-lt"/>
              </a:rPr>
              <a:t> muut koulutukset joihin sinut on hyväksytty peruuntuvat automaattisesti.</a:t>
            </a:r>
            <a:endParaRPr lang="fi-FI" u="sng" dirty="0"/>
          </a:p>
          <a:p>
            <a:r>
              <a:rPr lang="fi-FI" u="sng" dirty="0">
                <a:ea typeface="+mn-lt"/>
                <a:cs typeface="+mn-lt"/>
              </a:rPr>
              <a:t>Kevään ensimmäisessä yhteishaussa et voi ottaa paikkaa vastaan ja jäädä jonottamaan muiden hakukohteiden tuloksia.</a:t>
            </a:r>
          </a:p>
          <a:p>
            <a:r>
              <a:rPr lang="fi-FI" dirty="0">
                <a:ea typeface="+mn-lt"/>
                <a:cs typeface="+mn-lt"/>
              </a:rPr>
              <a:t>Mikäli et aio ottaa paikkaa vastaan, ilmoitathan siitä, jotta paikkaa voidaan tarjota jonossa seuraavalle.</a:t>
            </a:r>
            <a:endParaRPr lang="fi-FI" dirty="0"/>
          </a:p>
          <a:p>
            <a:r>
              <a:rPr lang="fi-FI" dirty="0">
                <a:ea typeface="+mn-lt"/>
                <a:cs typeface="+mn-lt"/>
              </a:rPr>
              <a:t>Jos perut tarjotun opiskelupaikan ja olet varasijalla muihin koulutuksiisi, voit vielä tulla hyväksytyksi varasijalta näihin koulutuksiin.</a:t>
            </a:r>
            <a:endParaRPr lang="fi-FI" dirty="0"/>
          </a:p>
          <a:p>
            <a:pPr marL="0" indent="0">
              <a:buNone/>
            </a:pPr>
            <a:endParaRPr lang="fi-FI" u="sng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2857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D5BC1B-5CDA-47E1-8707-909AC69A6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78" y="154848"/>
            <a:ext cx="7467600" cy="1642194"/>
          </a:xfrm>
        </p:spPr>
        <p:txBody>
          <a:bodyPr vert="horz" lIns="91440" tIns="45720" rIns="91440" bIns="45720" anchor="b">
            <a:normAutofit fontScale="90000"/>
          </a:bodyPr>
          <a:lstStyle/>
          <a:p>
            <a:br>
              <a:rPr lang="fi-FI" b="1" dirty="0"/>
            </a:br>
            <a:br>
              <a:rPr lang="fi-FI" b="1" dirty="0"/>
            </a:br>
            <a:br>
              <a:rPr lang="fi-FI" b="1" dirty="0"/>
            </a:br>
            <a:br>
              <a:rPr lang="fi-FI" b="1" dirty="0"/>
            </a:br>
            <a:br>
              <a:rPr lang="fi-FI" b="1" dirty="0"/>
            </a:br>
            <a:br>
              <a:rPr lang="fi-FI" b="1" dirty="0"/>
            </a:br>
            <a:br>
              <a:rPr lang="fi-FI" b="1" dirty="0"/>
            </a:br>
            <a:r>
              <a:rPr lang="fi-FI" b="1" dirty="0"/>
              <a:t>Paikan vastaanotto ja varasijat kevään toisessa yhteishaussa 11.3.-25.3. 25</a:t>
            </a:r>
            <a:br>
              <a:rPr lang="fi-FI" b="1" dirty="0"/>
            </a:b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A34CC4-5994-44CE-B417-AC39E6C9B35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467600" cy="5256584"/>
          </a:xfrm>
        </p:spPr>
        <p:txBody>
          <a:bodyPr vert="horz" lIns="91440" tIns="45720" rIns="91440" bIns="45720" anchor="t">
            <a:normAutofit fontScale="70000" lnSpcReduction="20000"/>
          </a:bodyPr>
          <a:lstStyle/>
          <a:p>
            <a:r>
              <a:rPr lang="fi-FI" sz="2300"/>
              <a:t>Sinulle tarjotaan yhtä koulutuspaikkaa</a:t>
            </a:r>
            <a:endParaRPr lang="fi-FI"/>
          </a:p>
          <a:p>
            <a:r>
              <a:rPr lang="fi-FI" sz="2300"/>
              <a:t>Jos sinulle tarjotaan hakutoivejärjestyksessäsi alempaa opiskelupaikkaa ja olet varasijalla ylempään tai ylempiin, voit</a:t>
            </a:r>
            <a:endParaRPr lang="fi-FI"/>
          </a:p>
          <a:p>
            <a:pPr lvl="1"/>
            <a:r>
              <a:rPr lang="fi-FI" sz="2300" b="1"/>
              <a:t>a) ottaa alemman paikan vastaan ja samalla ilmoittaa jääväsi jonottamaan </a:t>
            </a:r>
            <a:r>
              <a:rPr lang="fi-FI" sz="2300"/>
              <a:t>ylempien hakutoiveiden valinnan etenemistä. Jos tulet hyväksytyksi ylemmällä sijalla olevaan paikkaan, sen vastaanotto vahvistetaan </a:t>
            </a:r>
            <a:r>
              <a:rPr lang="fi-FI" sz="2300" b="1"/>
              <a:t>automaattisesti</a:t>
            </a:r>
            <a:r>
              <a:rPr lang="fi-FI" sz="2300"/>
              <a:t> ja saat asiasta sähköpostiisi ilmoituksen. Jos taas et tule hyväksytyksi varasijalta ylempiin hakutoiveisiin, </a:t>
            </a:r>
            <a:r>
              <a:rPr lang="fi-FI" sz="2300" b="1"/>
              <a:t>alempi hakutoiveesi muuttuu automaattisesti sitovaksi.</a:t>
            </a:r>
            <a:endParaRPr lang="fi-FI" b="1"/>
          </a:p>
          <a:p>
            <a:r>
              <a:rPr lang="fi-FI" sz="2300"/>
              <a:t>Jos et ole vielä tullut hyväksytyksi jonottamiisi koulutuksiin, voit halutessasi luopua jonottamisesta ja ottaa sitovasti sen paikan vastaan, jonka olet alustavasti jo ottanut. Muutoksen voi tehdä Oma Opintopolku -palvelussa.</a:t>
            </a:r>
            <a:endParaRPr lang="fi-FI"/>
          </a:p>
          <a:p>
            <a:pPr lvl="1"/>
            <a:r>
              <a:rPr lang="fi-FI" sz="2300" b="1"/>
              <a:t>b) ottaa alemman paikan vastaan suoraan, </a:t>
            </a:r>
            <a:r>
              <a:rPr lang="fi-FI" sz="2300"/>
              <a:t>vaikka olisit varalla ylempiin hakutoiveisiin. Jos otat paikan vastaan suoraan etkä ilmoita jääväsi </a:t>
            </a:r>
            <a:r>
              <a:rPr lang="fi-FI" sz="2300" b="1"/>
              <a:t>jonottamaan, ylemmät hakutoiveesi peruuntuvat.</a:t>
            </a:r>
            <a:endParaRPr lang="fi-FI" b="1"/>
          </a:p>
          <a:p>
            <a:pPr lvl="1"/>
            <a:r>
              <a:rPr lang="fi-FI" sz="2300" b="1"/>
              <a:t>c) ilmoittaa, että et ota myönnettyä opiskelupaikkaa vastaan, </a:t>
            </a:r>
            <a:r>
              <a:rPr lang="fi-FI" sz="2300"/>
              <a:t>mutta jäät silti jonottamaan ylempiin hakutoiveisiin. Näin tapahtuu automaattisesti, kun valitset En ota opiskelupaikkaa vastaan -kohdan Omassa Opintopolussa.</a:t>
            </a:r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834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3A1F74-6F0E-4B9C-8FBB-A6E36142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>
            <a:normAutofit/>
          </a:bodyPr>
          <a:lstStyle/>
          <a:p>
            <a:r>
              <a:rPr lang="fi-FI"/>
              <a:t>Jos haet kummassakin haussa: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966B18-4F31-4973-AE9D-E878EF0D950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endParaRPr lang="fi-FI"/>
          </a:p>
          <a:p>
            <a:r>
              <a:rPr lang="fi-FI" dirty="0">
                <a:ea typeface="+mn-lt"/>
                <a:cs typeface="+mn-lt"/>
              </a:rPr>
              <a:t>Huomaathan, että yhteishaut keväällä ovat erilliset. Tämä tarkoittaa sitä, että hakujen valintojen tulokset ovat riippumattomia toisistaan.</a:t>
            </a:r>
            <a:endParaRPr lang="fi-FI" dirty="0"/>
          </a:p>
          <a:p>
            <a:r>
              <a:rPr lang="fi-FI" b="1" u="sng" dirty="0"/>
              <a:t>Älä hötkyile 1. haun tulosten vastaanottamisen kanssa!!!</a:t>
            </a:r>
          </a:p>
          <a:p>
            <a:pPr lvl="1"/>
            <a:r>
              <a:rPr lang="fi-FI" b="1" dirty="0"/>
              <a:t>Kummassakin</a:t>
            </a:r>
            <a:r>
              <a:rPr lang="fi-FI" dirty="0"/>
              <a:t> haussa paikan vastaanottaminen on tehtävä ennen </a:t>
            </a:r>
            <a:r>
              <a:rPr lang="fi-FI" b="1"/>
              <a:t>10.7.2025 klo 15.00.</a:t>
            </a:r>
          </a:p>
          <a:p>
            <a:pPr lvl="1"/>
            <a:r>
              <a:rPr lang="fi-FI" dirty="0"/>
              <a:t>Katso rauhassa kokonaistilanne (1. ja 2. haun tulokset) ja tee sitten päätökset!</a:t>
            </a:r>
          </a:p>
        </p:txBody>
      </p:sp>
    </p:spTree>
    <p:extLst>
      <p:ext uri="{BB962C8B-B14F-4D97-AF65-F5344CB8AC3E}">
        <p14:creationId xmlns:p14="http://schemas.microsoft.com/office/powerpoint/2010/main" val="462594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E7A3AE-24DD-46C4-AB75-F0FDB097E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>
            <a:normAutofit/>
          </a:bodyPr>
          <a:lstStyle/>
          <a:p>
            <a:r>
              <a:rPr lang="fi-FI">
                <a:ea typeface="+mj-lt"/>
                <a:cs typeface="+mj-lt"/>
              </a:rPr>
              <a:t>Todistusvalinnat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15570A-D4C1-46C7-8EE8-585AEC18B4D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r>
              <a:rPr lang="fi-FI"/>
              <a:t>Yliopistojen todistusvalintojen pisteytysmalli</a:t>
            </a:r>
          </a:p>
          <a:p>
            <a:pPr marL="0" indent="0">
              <a:buNone/>
            </a:pPr>
            <a:r>
              <a:rPr lang="fi-FI">
                <a:ea typeface="+mn-lt"/>
                <a:cs typeface="+mn-lt"/>
                <a:hlinkClick r:id="rId2"/>
              </a:rPr>
              <a:t>https://yliopistovalinnat.fi/todistusvalinnan-pisteytykset-vuosina-2023-2025</a:t>
            </a:r>
            <a:endParaRPr lang="fi-FI"/>
          </a:p>
          <a:p>
            <a:pPr marL="0" indent="0">
              <a:buNone/>
            </a:pPr>
            <a:endParaRPr lang="fi-FI">
              <a:ea typeface="+mn-lt"/>
              <a:cs typeface="+mn-lt"/>
            </a:endParaRPr>
          </a:p>
          <a:p>
            <a:r>
              <a:rPr lang="fi-FI">
                <a:ea typeface="+mn-lt"/>
                <a:cs typeface="+mn-lt"/>
              </a:rPr>
              <a:t>Ammattikorkeakoulujen todistusvalinnat</a:t>
            </a:r>
          </a:p>
          <a:p>
            <a:pPr marL="0" indent="0">
              <a:buNone/>
            </a:pPr>
            <a:r>
              <a:rPr lang="fi-FI">
                <a:ea typeface="+mn-lt"/>
                <a:cs typeface="+mn-lt"/>
                <a:hlinkClick r:id="rId3"/>
              </a:rPr>
              <a:t>https://www.ammattikorkeakouluun.fi/hakijalle/valintatavat/todistusvalinta/</a:t>
            </a:r>
            <a:endParaRPr lang="fi-FI"/>
          </a:p>
          <a:p>
            <a:pPr marL="0" indent="0">
              <a:buNone/>
            </a:pPr>
            <a:endParaRPr lang="fi-FI">
              <a:ea typeface="+mn-lt"/>
              <a:cs typeface="+mn-lt"/>
            </a:endParaRPr>
          </a:p>
          <a:p>
            <a:endParaRPr lang="fi-FI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3153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152795-BB7C-4706-A101-25A20236D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>
            <a:normAutofit/>
          </a:bodyPr>
          <a:lstStyle/>
          <a:p>
            <a:r>
              <a:rPr lang="fi-FI" b="1"/>
              <a:t>Opiskelupaikan vastaanotto</a:t>
            </a:r>
            <a:br>
              <a:rPr lang="fi-FI" b="1"/>
            </a:b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C95A7A-885F-4438-BF50-0E6C9D02B81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342900" indent="-342900"/>
            <a:r>
              <a:rPr lang="fi-FI" dirty="0" err="1"/>
              <a:t>Huom</a:t>
            </a:r>
            <a:r>
              <a:rPr lang="fi-FI" dirty="0"/>
              <a:t>! Lue tarkasti Opintopolun sivusto ”</a:t>
            </a:r>
            <a:r>
              <a:rPr lang="fi-FI" b="1" u="sng" dirty="0"/>
              <a:t>Paikan vastaanotto yhteishaussa</a:t>
            </a:r>
            <a:r>
              <a:rPr lang="fi-FI" dirty="0"/>
              <a:t>” ja etenkin kohta ”</a:t>
            </a:r>
            <a:r>
              <a:rPr lang="fi-FI" b="1" dirty="0"/>
              <a:t>Esimerkkejä erilaisista tilanteista yhteishauissa”</a:t>
            </a:r>
            <a:endParaRPr lang="fi-FI" dirty="0"/>
          </a:p>
          <a:p>
            <a:r>
              <a:rPr lang="fi-FI" b="1" dirty="0">
                <a:ea typeface="+mn-lt"/>
                <a:cs typeface="+mn-lt"/>
              </a:rPr>
              <a:t>Opiskelupaikan vastaanottamisen lisäksi sinun täytyy ilmoittautua korkeakouluun määräaikaan mennessä. Jos et ilmoittaudu määräaikaan mennessä, menetät opiskeluoikeuden.</a:t>
            </a:r>
          </a:p>
          <a:p>
            <a:r>
              <a:rPr lang="fi-FI" dirty="0">
                <a:ea typeface="+mn-lt"/>
                <a:cs typeface="+mn-lt"/>
                <a:hlinkClick r:id="rId2"/>
              </a:rPr>
              <a:t>https://opintopolku.fi/konfo/fi/sivu/paikan-vastaanotto-ja-ilmoittautuminen-korkeakouluun</a:t>
            </a:r>
            <a:endParaRPr lang="fi-FI" b="1" dirty="0"/>
          </a:p>
          <a:p>
            <a:endParaRPr lang="fi-FI" dirty="0"/>
          </a:p>
          <a:p>
            <a:pPr lvl="1"/>
            <a:endParaRPr lang="fi-FI" b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6960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96CFF-87A6-4BC7-8673-987C7B7B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HAKULOMAKKEET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85814E-E583-4DFF-A94E-7F1D66A98A2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r>
              <a:rPr lang="fi-FI" err="1"/>
              <a:t>Huom</a:t>
            </a:r>
            <a:r>
              <a:rPr lang="fi-FI"/>
              <a:t>! </a:t>
            </a:r>
            <a:r>
              <a:rPr lang="fi-FI" i="1"/>
              <a:t>Yhteishaussa on myös ylempiä korkeakoulututkintoja (maisterikoulutukset yliopistossa ja ylemmät amk-tutkinnot ammattikorkeakoulussa), joihin voivat hakea vain alemman korkeakoulututkinnon suorittaneet</a:t>
            </a:r>
            <a:r>
              <a:rPr lang="fi-FI"/>
              <a:t>.</a:t>
            </a:r>
          </a:p>
          <a:p>
            <a:pPr lvl="1"/>
            <a:r>
              <a:rPr lang="fi-FI"/>
              <a:t>Käytä hakuvaiheessa rajausta, esimerkiksi pohjakoulutus = ylioppilas</a:t>
            </a:r>
          </a:p>
        </p:txBody>
      </p:sp>
    </p:spTree>
    <p:extLst>
      <p:ext uri="{BB962C8B-B14F-4D97-AF65-F5344CB8AC3E}">
        <p14:creationId xmlns:p14="http://schemas.microsoft.com/office/powerpoint/2010/main" val="4027323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rkkeri">
  <a:themeElements>
    <a:clrScheme name="Virta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rkkeri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rkkeri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f2eb5a9-1a40-4120-92bf-51399e2f6de1">
      <UserInfo>
        <DisplayName>Laitinen Johanna Anneli</DisplayName>
        <AccountId>80</AccountId>
        <AccountType/>
      </UserInfo>
      <UserInfo>
        <DisplayName>Happonen Kerttu Ilona</DisplayName>
        <AccountId>14</AccountId>
        <AccountType/>
      </UserInfo>
      <UserInfo>
        <DisplayName>Kivipato Jaana Kristiina</DisplayName>
        <AccountId>355</AccountId>
        <AccountType/>
      </UserInfo>
      <UserInfo>
        <DisplayName>Ukkonen Markku Olavi</DisplayName>
        <AccountId>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F17A925E354014DBC0F42608B586A43" ma:contentTypeVersion="6" ma:contentTypeDescription="Luo uusi asiakirja." ma:contentTypeScope="" ma:versionID="45433c0c833e232bab3454ad4f4317ce">
  <xsd:schema xmlns:xsd="http://www.w3.org/2001/XMLSchema" xmlns:xs="http://www.w3.org/2001/XMLSchema" xmlns:p="http://schemas.microsoft.com/office/2006/metadata/properties" xmlns:ns2="758115a1-8430-4f38-9d15-d4066ad866e7" xmlns:ns3="af2eb5a9-1a40-4120-92bf-51399e2f6de1" targetNamespace="http://schemas.microsoft.com/office/2006/metadata/properties" ma:root="true" ma:fieldsID="b1e90199369e22ddd1f71d47a5169c01" ns2:_="" ns3:_="">
    <xsd:import namespace="758115a1-8430-4f38-9d15-d4066ad866e7"/>
    <xsd:import namespace="af2eb5a9-1a40-4120-92bf-51399e2f6d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8115a1-8430-4f38-9d15-d4066ad866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2eb5a9-1a40-4120-92bf-51399e2f6de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B335F3-A60E-4994-92F3-E275279DA0A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758115a1-8430-4f38-9d15-d4066ad866e7"/>
    <ds:schemaRef ds:uri="http://schemas.microsoft.com/office/infopath/2007/PartnerControls"/>
    <ds:schemaRef ds:uri="af2eb5a9-1a40-4120-92bf-51399e2f6de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178FAA8-D873-4BC5-971C-6D46BFB43474}">
  <ds:schemaRefs>
    <ds:schemaRef ds:uri="758115a1-8430-4f38-9d15-d4066ad866e7"/>
    <ds:schemaRef ds:uri="af2eb5a9-1a40-4120-92bf-51399e2f6d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68BB614-4E29-4EE4-AF33-3B69B19382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1343</Words>
  <Application>Microsoft Office PowerPoint</Application>
  <PresentationFormat>Näytössä katseltava diaesitys (4:3)</PresentationFormat>
  <Paragraphs>169</Paragraphs>
  <Slides>25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25</vt:i4>
      </vt:variant>
    </vt:vector>
  </HeadingPairs>
  <TitlesOfParts>
    <vt:vector size="36" baseType="lpstr">
      <vt:lpstr>Angsana New</vt:lpstr>
      <vt:lpstr>Arial</vt:lpstr>
      <vt:lpstr>Calibri</vt:lpstr>
      <vt:lpstr>Calibri Light</vt:lpstr>
      <vt:lpstr>Century Schoolbook</vt:lpstr>
      <vt:lpstr>Wingdings</vt:lpstr>
      <vt:lpstr>Wingdings 2</vt:lpstr>
      <vt:lpstr>Erkkeri</vt:lpstr>
      <vt:lpstr>Office Theme</vt:lpstr>
      <vt:lpstr>Office-teema</vt:lpstr>
      <vt:lpstr>Office Theme</vt:lpstr>
      <vt:lpstr>Kevään 2025 yhteishakujen aikataulu </vt:lpstr>
      <vt:lpstr>Kevään 2025 yhteishakujen aikataulu </vt:lpstr>
      <vt:lpstr>Päähaku: 2. Hakuaika 11.3. 2025 klo 8.00- 25.3.2025 klo 15</vt:lpstr>
      <vt:lpstr>Paikan vastaanotto ja varasijat kevään ensimmäisessä yhteishaussa (hakuaika umpeutunut)</vt:lpstr>
      <vt:lpstr>       Paikan vastaanotto ja varasijat kevään toisessa yhteishaussa 11.3.-25.3. 25 </vt:lpstr>
      <vt:lpstr>Jos haet kummassakin haussa:</vt:lpstr>
      <vt:lpstr>Todistusvalinnat</vt:lpstr>
      <vt:lpstr>Opiskelupaikan vastaanotto </vt:lpstr>
      <vt:lpstr>HAKULOMAKKEET</vt:lpstr>
      <vt:lpstr>Hakulomakkeet </vt:lpstr>
      <vt:lpstr>hakulomakkeet</vt:lpstr>
      <vt:lpstr> Vahvistusviesti </vt:lpstr>
      <vt:lpstr>Oma Opintopolku- palvelu </vt:lpstr>
      <vt:lpstr>Vipunen: Tilastotietoa hakemisesta (linkki opintopolun sivuilta)</vt:lpstr>
      <vt:lpstr>Väyliä yliopistoihin </vt:lpstr>
      <vt:lpstr>PowerPoint-esitys</vt:lpstr>
      <vt:lpstr>Valintakoeuudistukset vuodesta 2025 alkaen (YLIOPISTO)</vt:lpstr>
      <vt:lpstr>Todistusvalintauudistukset vuodesta 2026 alkaen (muutokset mahdollisia)</vt:lpstr>
      <vt:lpstr>Ensikertalainen</vt:lpstr>
      <vt:lpstr>Ensikertalainen</vt:lpstr>
      <vt:lpstr>Yhden korkeakoulupaikan säännös </vt:lpstr>
      <vt:lpstr>Ota selvää...</vt:lpstr>
      <vt:lpstr>Valmistaudu valintakokeisiin</vt:lpstr>
      <vt:lpstr>Valintakokeen erityisjärjestelyt</vt:lpstr>
      <vt:lpstr>Keväällä hakupajoja tarjolla</vt:lpstr>
    </vt:vector>
  </TitlesOfParts>
  <Company>Kuopion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Markku Ukkonen</dc:creator>
  <cp:lastModifiedBy>Kröger Carola Piritta Tuulia</cp:lastModifiedBy>
  <cp:revision>123</cp:revision>
  <cp:lastPrinted>2017-01-12T07:59:13Z</cp:lastPrinted>
  <dcterms:created xsi:type="dcterms:W3CDTF">2016-01-08T10:08:13Z</dcterms:created>
  <dcterms:modified xsi:type="dcterms:W3CDTF">2025-02-04T08:08:36Z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0x010100AF17A925E354014DBC0F42608B586A43</vt:lpwstr>
  </property>
  <property fmtid="{D5CDD505-2E9C-101B-9397-08002B2CF9AE}" pid="3" name="Order">
    <vt:r8>26900</vt:r8>
  </property>
  <property fmtid="{D5CDD505-2E9C-101B-9397-08002B2CF9AE}" pid="4" name="SharedWithUsers">
    <vt:lpwstr>80;#Laitinen Johanna Anneli;#14;#Happonen Kerttu Ilona;#355;#Kivipato Jaana Kristiina;#8;#Ukkonen Markku Olavi</vt:lpwstr>
  </property>
  <property fmtid="{D5CDD505-2E9C-101B-9397-08002B2CF9AE}" pid="5" name="ComplianceAssetId">
    <vt:lpwstr/>
  </property>
  <property fmtid="{D5CDD505-2E9C-101B-9397-08002B2CF9AE}" pid="6" name="_activity">
    <vt:lpwstr>{"FileActivityType":"9","FileActivityTimeStamp":"2023-01-09T07.03.23.873Z","FileActivityUsersOnPage":[{"DisplayName":"Kröger Carola Piritta Tuulia","Id":"carola.kroger@opedu.kuopio.fi"}],"FileActivityNavigationId":null}</vt:lpwstr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