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3" r:id="rId3"/>
    <p:sldId id="257" r:id="rId4"/>
    <p:sldId id="261" r:id="rId5"/>
    <p:sldId id="262" r:id="rId6"/>
    <p:sldId id="264" r:id="rId7"/>
    <p:sldId id="265" r:id="rId8"/>
    <p:sldId id="286" r:id="rId9"/>
    <p:sldId id="268" r:id="rId10"/>
    <p:sldId id="287" r:id="rId11"/>
    <p:sldId id="269" r:id="rId12"/>
    <p:sldId id="272" r:id="rId13"/>
    <p:sldId id="274" r:id="rId14"/>
    <p:sldId id="316" r:id="rId15"/>
    <p:sldId id="271" r:id="rId16"/>
    <p:sldId id="283" r:id="rId17"/>
    <p:sldId id="296" r:id="rId18"/>
    <p:sldId id="294" r:id="rId19"/>
    <p:sldId id="297" r:id="rId20"/>
    <p:sldId id="290" r:id="rId21"/>
    <p:sldId id="305" r:id="rId22"/>
    <p:sldId id="304" r:id="rId23"/>
    <p:sldId id="291" r:id="rId24"/>
    <p:sldId id="298" r:id="rId25"/>
    <p:sldId id="293" r:id="rId26"/>
    <p:sldId id="299" r:id="rId27"/>
    <p:sldId id="295" r:id="rId28"/>
    <p:sldId id="273" r:id="rId29"/>
    <p:sldId id="284" r:id="rId30"/>
    <p:sldId id="307" r:id="rId31"/>
    <p:sldId id="277" r:id="rId32"/>
    <p:sldId id="285" r:id="rId33"/>
    <p:sldId id="306" r:id="rId34"/>
    <p:sldId id="278" r:id="rId35"/>
    <p:sldId id="276" r:id="rId36"/>
    <p:sldId id="281" r:id="rId37"/>
    <p:sldId id="266" r:id="rId38"/>
    <p:sldId id="270" r:id="rId39"/>
    <p:sldId id="279" r:id="rId40"/>
    <p:sldId id="308" r:id="rId41"/>
  </p:sldIdLst>
  <p:sldSz cx="9144000" cy="6858000" type="screen4x3"/>
  <p:notesSz cx="6888163" cy="100187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32"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FF3300"/>
    <a:srgbClr val="990000"/>
    <a:srgbClr val="9999FF"/>
    <a:srgbClr val="9966FF"/>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7C45B5-25F1-4E4E-A2B4-79D34E8310E7}" v="194" dt="2023-01-02T11:15:53.693"/>
  </p1510:revLst>
</p1510:revInfo>
</file>

<file path=ppt/tableStyles.xml><?xml version="1.0" encoding="utf-8"?>
<a:tblStyleLst xmlns:a="http://schemas.openxmlformats.org/drawingml/2006/main" def="{5C22544A-7EE6-4342-B048-85BDC9FD1C3A}">
  <a:tblStyle styleId="{69C7853C-536D-4A76-A0AE-DD22124D55A5}" styleName="Teematyyli 1 - Korostu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DA37D80-6434-44D0-A028-1B22A696006F}" styleName="Vaalea tyyli 3 - Korostus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howGuides="1">
      <p:cViewPr varScale="1">
        <p:scale>
          <a:sx n="67" d="100"/>
          <a:sy n="67" d="100"/>
        </p:scale>
        <p:origin x="1244" y="40"/>
      </p:cViewPr>
      <p:guideLst>
        <p:guide orient="horz" pos="2432"/>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Taul1!$B$1</c:f>
              <c:strCache>
                <c:ptCount val="1"/>
                <c:pt idx="0">
                  <c:v>Sarja 1</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a:scene3d>
              <a:camera prst="orthographicFront"/>
              <a:lightRig rig="threePt" dir="t"/>
            </a:scene3d>
            <a:sp3d>
              <a:bevelT w="139700" h="139700" prst="divot"/>
            </a:sp3d>
          </c:spPr>
          <c:invertIfNegative val="0"/>
          <c:dPt>
            <c:idx val="1"/>
            <c:invertIfNegative val="0"/>
            <c:bubble3D val="0"/>
            <c:spPr>
              <a:solidFill>
                <a:srgbClr val="9966FF"/>
              </a:solidFill>
              <a:ln>
                <a:noFill/>
              </a:ln>
              <a:effectLst>
                <a:outerShdw blurRad="76200" dir="18900000" sy="23000" kx="-1200000" algn="bl" rotWithShape="0">
                  <a:prstClr val="black">
                    <a:alpha val="20000"/>
                  </a:prstClr>
                </a:outerShdw>
              </a:effectLst>
              <a:scene3d>
                <a:camera prst="orthographicFront"/>
                <a:lightRig rig="threePt" dir="t"/>
              </a:scene3d>
              <a:sp3d>
                <a:bevelT w="139700" h="139700" prst="divot"/>
              </a:sp3d>
            </c:spPr>
            <c:extLst>
              <c:ext xmlns:c16="http://schemas.microsoft.com/office/drawing/2014/chart" uri="{C3380CC4-5D6E-409C-BE32-E72D297353CC}">
                <c16:uniqueId val="{00000003-8586-4848-9F62-B01B9F846EEA}"/>
              </c:ext>
            </c:extLst>
          </c:dPt>
          <c:dPt>
            <c:idx val="2"/>
            <c:invertIfNegative val="0"/>
            <c:bubble3D val="0"/>
            <c:spPr>
              <a:solidFill>
                <a:schemeClr val="accent6">
                  <a:lumMod val="75000"/>
                </a:schemeClr>
              </a:solidFill>
              <a:ln>
                <a:noFill/>
              </a:ln>
              <a:effectLst>
                <a:outerShdw blurRad="76200" dir="18900000" sy="23000" kx="-1200000" algn="bl" rotWithShape="0">
                  <a:prstClr val="black">
                    <a:alpha val="20000"/>
                  </a:prstClr>
                </a:outerShdw>
              </a:effectLst>
              <a:scene3d>
                <a:camera prst="orthographicFront"/>
                <a:lightRig rig="threePt" dir="t"/>
              </a:scene3d>
              <a:sp3d>
                <a:bevelT w="139700" h="139700" prst="divot"/>
              </a:sp3d>
            </c:spPr>
            <c:extLst>
              <c:ext xmlns:c16="http://schemas.microsoft.com/office/drawing/2014/chart" uri="{C3380CC4-5D6E-409C-BE32-E72D297353CC}">
                <c16:uniqueId val="{00000004-8586-4848-9F62-B01B9F846EEA}"/>
              </c:ext>
            </c:extLst>
          </c:dPt>
          <c:dPt>
            <c:idx val="3"/>
            <c:invertIfNegative val="0"/>
            <c:bubble3D val="0"/>
            <c:spPr>
              <a:solidFill>
                <a:schemeClr val="accent4">
                  <a:lumMod val="75000"/>
                </a:schemeClr>
              </a:solidFill>
              <a:ln>
                <a:noFill/>
              </a:ln>
              <a:effectLst>
                <a:outerShdw blurRad="76200" dir="18900000" sy="23000" kx="-1200000" algn="bl" rotWithShape="0">
                  <a:prstClr val="black">
                    <a:alpha val="20000"/>
                  </a:prstClr>
                </a:outerShdw>
              </a:effectLst>
              <a:scene3d>
                <a:camera prst="orthographicFront"/>
                <a:lightRig rig="threePt" dir="t"/>
              </a:scene3d>
              <a:sp3d>
                <a:bevelT w="139700" h="139700" prst="divot"/>
              </a:sp3d>
            </c:spPr>
            <c:extLst>
              <c:ext xmlns:c16="http://schemas.microsoft.com/office/drawing/2014/chart" uri="{C3380CC4-5D6E-409C-BE32-E72D297353CC}">
                <c16:uniqueId val="{00000005-8586-4848-9F62-B01B9F846EEA}"/>
              </c:ext>
            </c:extLst>
          </c:dPt>
          <c:dPt>
            <c:idx val="4"/>
            <c:invertIfNegative val="0"/>
            <c:bubble3D val="0"/>
            <c:spPr>
              <a:solidFill>
                <a:srgbClr val="FFC000"/>
              </a:solidFill>
              <a:ln>
                <a:noFill/>
              </a:ln>
              <a:effectLst>
                <a:outerShdw blurRad="76200" dir="18900000" sy="23000" kx="-1200000" algn="bl" rotWithShape="0">
                  <a:prstClr val="black">
                    <a:alpha val="20000"/>
                  </a:prstClr>
                </a:outerShdw>
              </a:effectLst>
              <a:scene3d>
                <a:camera prst="orthographicFront"/>
                <a:lightRig rig="threePt" dir="t"/>
              </a:scene3d>
              <a:sp3d>
                <a:bevelT w="139700" h="139700" prst="divot"/>
              </a:sp3d>
            </c:spPr>
            <c:extLst>
              <c:ext xmlns:c16="http://schemas.microsoft.com/office/drawing/2014/chart" uri="{C3380CC4-5D6E-409C-BE32-E72D297353CC}">
                <c16:uniqueId val="{00000006-8586-4848-9F62-B01B9F846EEA}"/>
              </c:ext>
            </c:extLst>
          </c:dPt>
          <c:dPt>
            <c:idx val="5"/>
            <c:invertIfNegative val="0"/>
            <c:bubble3D val="0"/>
            <c:spPr>
              <a:solidFill>
                <a:schemeClr val="accent2">
                  <a:lumMod val="75000"/>
                </a:schemeClr>
              </a:solidFill>
              <a:ln>
                <a:noFill/>
              </a:ln>
              <a:effectLst>
                <a:outerShdw blurRad="76200" dir="18900000" sy="23000" kx="-1200000" algn="bl" rotWithShape="0">
                  <a:prstClr val="black">
                    <a:alpha val="20000"/>
                  </a:prstClr>
                </a:outerShdw>
              </a:effectLst>
              <a:scene3d>
                <a:camera prst="orthographicFront"/>
                <a:lightRig rig="threePt" dir="t"/>
              </a:scene3d>
              <a:sp3d>
                <a:bevelT w="139700" h="139700" prst="divot"/>
              </a:sp3d>
            </c:spPr>
            <c:extLst>
              <c:ext xmlns:c16="http://schemas.microsoft.com/office/drawing/2014/chart" uri="{C3380CC4-5D6E-409C-BE32-E72D297353CC}">
                <c16:uniqueId val="{00000007-8586-4848-9F62-B01B9F846EEA}"/>
              </c:ext>
            </c:extLst>
          </c:dPt>
          <c:dPt>
            <c:idx val="6"/>
            <c:invertIfNegative val="0"/>
            <c:bubble3D val="0"/>
            <c:spPr>
              <a:solidFill>
                <a:srgbClr val="C00000"/>
              </a:solidFill>
              <a:ln>
                <a:solidFill>
                  <a:srgbClr val="C00000"/>
                </a:solidFill>
              </a:ln>
              <a:effectLst>
                <a:outerShdw blurRad="76200" dir="18900000" sy="23000" kx="-1200000" algn="bl" rotWithShape="0">
                  <a:prstClr val="black">
                    <a:alpha val="20000"/>
                  </a:prstClr>
                </a:outerShdw>
              </a:effectLst>
              <a:scene3d>
                <a:camera prst="orthographicFront"/>
                <a:lightRig rig="threePt" dir="t"/>
              </a:scene3d>
              <a:sp3d>
                <a:bevelT w="139700" h="139700" prst="divot"/>
              </a:sp3d>
            </c:spPr>
            <c:extLst>
              <c:ext xmlns:c16="http://schemas.microsoft.com/office/drawing/2014/chart" uri="{C3380CC4-5D6E-409C-BE32-E72D297353CC}">
                <c16:uniqueId val="{00000008-8586-4848-9F62-B01B9F846EEA}"/>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fi-FI"/>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Taul1!$A$2:$A$8</c:f>
              <c:strCache>
                <c:ptCount val="7"/>
                <c:pt idx="0">
                  <c:v>L</c:v>
                </c:pt>
                <c:pt idx="1">
                  <c:v>E</c:v>
                </c:pt>
                <c:pt idx="2">
                  <c:v>M</c:v>
                </c:pt>
                <c:pt idx="3">
                  <c:v>C</c:v>
                </c:pt>
                <c:pt idx="4">
                  <c:v>B</c:v>
                </c:pt>
                <c:pt idx="5">
                  <c:v>A</c:v>
                </c:pt>
                <c:pt idx="6">
                  <c:v>I</c:v>
                </c:pt>
              </c:strCache>
            </c:strRef>
          </c:cat>
          <c:val>
            <c:numRef>
              <c:f>Taul1!$B$2:$B$8</c:f>
              <c:numCache>
                <c:formatCode>General</c:formatCode>
                <c:ptCount val="7"/>
                <c:pt idx="0">
                  <c:v>5</c:v>
                </c:pt>
                <c:pt idx="1">
                  <c:v>15</c:v>
                </c:pt>
                <c:pt idx="2">
                  <c:v>20</c:v>
                </c:pt>
                <c:pt idx="3">
                  <c:v>20</c:v>
                </c:pt>
                <c:pt idx="4">
                  <c:v>20</c:v>
                </c:pt>
                <c:pt idx="5">
                  <c:v>15</c:v>
                </c:pt>
                <c:pt idx="6">
                  <c:v>5</c:v>
                </c:pt>
              </c:numCache>
            </c:numRef>
          </c:val>
          <c:extLst>
            <c:ext xmlns:c16="http://schemas.microsoft.com/office/drawing/2014/chart" uri="{C3380CC4-5D6E-409C-BE32-E72D297353CC}">
              <c16:uniqueId val="{00000000-8586-4848-9F62-B01B9F846EEA}"/>
            </c:ext>
          </c:extLst>
        </c:ser>
        <c:dLbls>
          <c:dLblPos val="inEnd"/>
          <c:showLegendKey val="0"/>
          <c:showVal val="1"/>
          <c:showCatName val="0"/>
          <c:showSerName val="0"/>
          <c:showPercent val="0"/>
          <c:showBubbleSize val="0"/>
        </c:dLbls>
        <c:gapWidth val="41"/>
        <c:axId val="535937552"/>
        <c:axId val="535937872"/>
      </c:barChart>
      <c:catAx>
        <c:axId val="53593755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dk1">
                    <a:lumMod val="65000"/>
                    <a:lumOff val="35000"/>
                  </a:schemeClr>
                </a:solidFill>
                <a:effectLst/>
                <a:latin typeface="+mn-lt"/>
                <a:ea typeface="+mn-ea"/>
                <a:cs typeface="+mn-cs"/>
              </a:defRPr>
            </a:pPr>
            <a:endParaRPr lang="fi-FI"/>
          </a:p>
        </c:txPr>
        <c:crossAx val="535937872"/>
        <c:crosses val="autoZero"/>
        <c:auto val="1"/>
        <c:lblAlgn val="ctr"/>
        <c:lblOffset val="100"/>
        <c:noMultiLvlLbl val="0"/>
      </c:catAx>
      <c:valAx>
        <c:axId val="535937872"/>
        <c:scaling>
          <c:orientation val="minMax"/>
        </c:scaling>
        <c:delete val="1"/>
        <c:axPos val="l"/>
        <c:numFmt formatCode="General" sourceLinked="1"/>
        <c:majorTickMark val="none"/>
        <c:minorTickMark val="none"/>
        <c:tickLblPos val="nextTo"/>
        <c:crossAx val="5359375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28575" cap="flat" cmpd="sng" algn="ctr">
      <a:solidFill>
        <a:schemeClr val="accent1">
          <a:lumMod val="75000"/>
        </a:schemeClr>
      </a:solidFill>
      <a:round/>
    </a:ln>
    <a:effectLst>
      <a:glow rad="101600">
        <a:schemeClr val="accent1">
          <a:satMod val="175000"/>
          <a:alpha val="40000"/>
        </a:schemeClr>
      </a:glow>
    </a:effectLst>
  </c:spPr>
  <c:txPr>
    <a:bodyPr/>
    <a:lstStyle/>
    <a:p>
      <a:pPr>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805247-7CF3-4297-8613-ED58E3D8B6A9}" type="doc">
      <dgm:prSet loTypeId="urn:microsoft.com/office/officeart/2005/8/layout/cycle1" loCatId="cycle" qsTypeId="urn:microsoft.com/office/officeart/2005/8/quickstyle/3d2" qsCatId="3D" csTypeId="urn:microsoft.com/office/officeart/2005/8/colors/accent1_2" csCatId="accent1" phldr="1"/>
      <dgm:spPr/>
      <dgm:t>
        <a:bodyPr/>
        <a:lstStyle/>
        <a:p>
          <a:endParaRPr lang="fi-FI"/>
        </a:p>
      </dgm:t>
    </dgm:pt>
    <dgm:pt modelId="{838A962B-DE85-40CD-BC37-D776A5E4EBEC}">
      <dgm:prSet phldrT="[Teksti]"/>
      <dgm:spPr>
        <a:xfrm>
          <a:off x="3835959" y="10384"/>
          <a:ext cx="922479" cy="922479"/>
        </a:xfrm>
        <a:prstGeom prst="rect">
          <a:avLst/>
        </a:prstGeom>
        <a:noFill/>
        <a:ln>
          <a:noFill/>
        </a:ln>
        <a:effectLst/>
      </dgm:spPr>
      <dgm:t>
        <a:bodyPr/>
        <a:lstStyle/>
        <a:p>
          <a:pPr>
            <a:buNone/>
          </a:pPr>
          <a:r>
            <a:rPr lang="fi-FI">
              <a:solidFill>
                <a:sysClr val="windowText" lastClr="000000">
                  <a:hueOff val="0"/>
                  <a:satOff val="0"/>
                  <a:lumOff val="0"/>
                  <a:alphaOff val="0"/>
                </a:sysClr>
              </a:solidFill>
              <a:latin typeface="Calibri" panose="020F0502020204030204"/>
              <a:ea typeface="+mn-ea"/>
              <a:cs typeface="+mn-cs"/>
            </a:rPr>
            <a:t> </a:t>
          </a:r>
          <a:endParaRPr lang="fi-FI" dirty="0">
            <a:solidFill>
              <a:sysClr val="windowText" lastClr="000000">
                <a:hueOff val="0"/>
                <a:satOff val="0"/>
                <a:lumOff val="0"/>
                <a:alphaOff val="0"/>
              </a:sysClr>
            </a:solidFill>
            <a:latin typeface="Calibri" panose="020F0502020204030204"/>
            <a:ea typeface="+mn-ea"/>
            <a:cs typeface="+mn-cs"/>
          </a:endParaRPr>
        </a:p>
      </dgm:t>
    </dgm:pt>
    <dgm:pt modelId="{176549FB-5AA2-4756-9E92-5DEE75E58642}" type="parTrans" cxnId="{F15C3D27-6E31-4FA7-875A-C53C4C33FCAA}">
      <dgm:prSet/>
      <dgm:spPr/>
      <dgm:t>
        <a:bodyPr/>
        <a:lstStyle/>
        <a:p>
          <a:endParaRPr lang="fi-FI"/>
        </a:p>
      </dgm:t>
    </dgm:pt>
    <dgm:pt modelId="{8352409D-DC36-4EAF-9769-10DB71A50C24}" type="sibTrans" cxnId="{F15C3D27-6E31-4FA7-875A-C53C4C33FCAA}">
      <dgm:prSet/>
      <dgm:spPr>
        <a:xfrm>
          <a:off x="1016463" y="1132"/>
          <a:ext cx="4504230" cy="4504230"/>
        </a:xfrm>
        <a:prstGeom prst="circularArrow">
          <a:avLst>
            <a:gd name="adj1" fmla="val 3994"/>
            <a:gd name="adj2" fmla="val 250550"/>
            <a:gd name="adj3" fmla="val 20572088"/>
            <a:gd name="adj4" fmla="val 18984156"/>
            <a:gd name="adj5" fmla="val 4659"/>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endParaRPr lang="fi-FI"/>
        </a:p>
      </dgm:t>
    </dgm:pt>
    <dgm:pt modelId="{4758569E-7F35-4B67-B34A-FF254C71B936}">
      <dgm:prSet phldrT="[Teksti]"/>
      <dgm:spPr>
        <a:xfrm>
          <a:off x="4864580" y="1792007"/>
          <a:ext cx="922479" cy="922479"/>
        </a:xfrm>
        <a:prstGeom prst="rect">
          <a:avLst/>
        </a:prstGeom>
        <a:noFill/>
        <a:ln>
          <a:noFill/>
        </a:ln>
        <a:effectLst/>
      </dgm:spPr>
      <dgm:t>
        <a:bodyPr/>
        <a:lstStyle/>
        <a:p>
          <a:pPr>
            <a:buNone/>
          </a:pPr>
          <a:r>
            <a:rPr lang="fi-FI">
              <a:solidFill>
                <a:sysClr val="windowText" lastClr="000000">
                  <a:hueOff val="0"/>
                  <a:satOff val="0"/>
                  <a:lumOff val="0"/>
                  <a:alphaOff val="0"/>
                </a:sysClr>
              </a:solidFill>
              <a:latin typeface="Calibri" panose="020F0502020204030204"/>
              <a:ea typeface="+mn-ea"/>
              <a:cs typeface="+mn-cs"/>
            </a:rPr>
            <a:t> </a:t>
          </a:r>
          <a:endParaRPr lang="fi-FI" dirty="0">
            <a:solidFill>
              <a:sysClr val="windowText" lastClr="000000">
                <a:hueOff val="0"/>
                <a:satOff val="0"/>
                <a:lumOff val="0"/>
                <a:alphaOff val="0"/>
              </a:sysClr>
            </a:solidFill>
            <a:latin typeface="Calibri" panose="020F0502020204030204"/>
            <a:ea typeface="+mn-ea"/>
            <a:cs typeface="+mn-cs"/>
          </a:endParaRPr>
        </a:p>
      </dgm:t>
    </dgm:pt>
    <dgm:pt modelId="{F4DEC5A4-AF54-4B7E-BCAE-2E379E6E28D6}" type="parTrans" cxnId="{7621DDEF-BAAA-4E33-9898-D4613DEEAB5B}">
      <dgm:prSet/>
      <dgm:spPr/>
      <dgm:t>
        <a:bodyPr/>
        <a:lstStyle/>
        <a:p>
          <a:endParaRPr lang="fi-FI"/>
        </a:p>
      </dgm:t>
    </dgm:pt>
    <dgm:pt modelId="{09B10450-DFA8-4BF7-9246-1FDC60F04168}" type="sibTrans" cxnId="{7621DDEF-BAAA-4E33-9898-D4613DEEAB5B}">
      <dgm:prSet/>
      <dgm:spPr>
        <a:xfrm>
          <a:off x="1016463" y="1132"/>
          <a:ext cx="4504230" cy="4504230"/>
        </a:xfrm>
        <a:prstGeom prst="circularArrow">
          <a:avLst>
            <a:gd name="adj1" fmla="val 3994"/>
            <a:gd name="adj2" fmla="val 250550"/>
            <a:gd name="adj3" fmla="val 2365294"/>
            <a:gd name="adj4" fmla="val 777361"/>
            <a:gd name="adj5" fmla="val 4659"/>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endParaRPr lang="fi-FI"/>
        </a:p>
      </dgm:t>
    </dgm:pt>
    <dgm:pt modelId="{23EE2DA7-E7F4-47D4-9D71-3826E871CCEA}">
      <dgm:prSet phldrT="[Teksti]"/>
      <dgm:spPr>
        <a:xfrm>
          <a:off x="3835959" y="3573630"/>
          <a:ext cx="922479" cy="922479"/>
        </a:xfrm>
        <a:prstGeom prst="rect">
          <a:avLst/>
        </a:prstGeom>
        <a:noFill/>
        <a:ln>
          <a:noFill/>
        </a:ln>
        <a:effectLst/>
      </dgm:spPr>
      <dgm:t>
        <a:bodyPr/>
        <a:lstStyle/>
        <a:p>
          <a:pPr>
            <a:buNone/>
          </a:pPr>
          <a:r>
            <a:rPr lang="fi-FI" dirty="0">
              <a:solidFill>
                <a:sysClr val="windowText" lastClr="000000">
                  <a:hueOff val="0"/>
                  <a:satOff val="0"/>
                  <a:lumOff val="0"/>
                  <a:alphaOff val="0"/>
                </a:sysClr>
              </a:solidFill>
              <a:latin typeface="Calibri" panose="020F0502020204030204"/>
              <a:ea typeface="+mn-ea"/>
              <a:cs typeface="+mn-cs"/>
            </a:rPr>
            <a:t> </a:t>
          </a:r>
        </a:p>
      </dgm:t>
    </dgm:pt>
    <dgm:pt modelId="{D7CF36A4-ADB6-40F9-A304-FBC42DF25F31}" type="parTrans" cxnId="{8659464A-0F47-46F2-AB0C-346004A4FC4A}">
      <dgm:prSet/>
      <dgm:spPr/>
      <dgm:t>
        <a:bodyPr/>
        <a:lstStyle/>
        <a:p>
          <a:endParaRPr lang="fi-FI"/>
        </a:p>
      </dgm:t>
    </dgm:pt>
    <dgm:pt modelId="{C283C632-E03F-4BA5-969B-16D788EC5BE9}" type="sibTrans" cxnId="{8659464A-0F47-46F2-AB0C-346004A4FC4A}">
      <dgm:prSet/>
      <dgm:spPr>
        <a:xfrm>
          <a:off x="1016463" y="1132"/>
          <a:ext cx="4504230" cy="4504230"/>
        </a:xfrm>
        <a:prstGeom prst="circularArrow">
          <a:avLst>
            <a:gd name="adj1" fmla="val 3994"/>
            <a:gd name="adj2" fmla="val 250550"/>
            <a:gd name="adj3" fmla="val 6110020"/>
            <a:gd name="adj4" fmla="val 4439429"/>
            <a:gd name="adj5" fmla="val 4659"/>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endParaRPr lang="fi-FI"/>
        </a:p>
      </dgm:t>
    </dgm:pt>
    <dgm:pt modelId="{7A9655CD-3479-4699-8879-458D12877028}">
      <dgm:prSet phldrT="[Teksti]"/>
      <dgm:spPr>
        <a:xfrm>
          <a:off x="1778718" y="3573630"/>
          <a:ext cx="922479" cy="922479"/>
        </a:xfrm>
        <a:prstGeom prst="rect">
          <a:avLst/>
        </a:prstGeom>
        <a:noFill/>
        <a:ln>
          <a:noFill/>
        </a:ln>
        <a:effectLst/>
      </dgm:spPr>
      <dgm:t>
        <a:bodyPr/>
        <a:lstStyle/>
        <a:p>
          <a:pPr>
            <a:buNone/>
          </a:pPr>
          <a:r>
            <a:rPr lang="fi-FI" dirty="0">
              <a:solidFill>
                <a:sysClr val="windowText" lastClr="000000">
                  <a:hueOff val="0"/>
                  <a:satOff val="0"/>
                  <a:lumOff val="0"/>
                  <a:alphaOff val="0"/>
                </a:sysClr>
              </a:solidFill>
              <a:latin typeface="Calibri" panose="020F0502020204030204"/>
              <a:ea typeface="+mn-ea"/>
              <a:cs typeface="+mn-cs"/>
            </a:rPr>
            <a:t> </a:t>
          </a:r>
        </a:p>
      </dgm:t>
    </dgm:pt>
    <dgm:pt modelId="{9A3CCED6-7EF5-4ECE-A082-369471B2A608}" type="parTrans" cxnId="{1000CEF8-2931-4D74-B7E9-7F857B313751}">
      <dgm:prSet/>
      <dgm:spPr/>
      <dgm:t>
        <a:bodyPr/>
        <a:lstStyle/>
        <a:p>
          <a:endParaRPr lang="fi-FI"/>
        </a:p>
      </dgm:t>
    </dgm:pt>
    <dgm:pt modelId="{62ABE229-4D60-4F93-83C8-5BD1C8BE5788}" type="sibTrans" cxnId="{1000CEF8-2931-4D74-B7E9-7F857B313751}">
      <dgm:prSet/>
      <dgm:spPr>
        <a:xfrm>
          <a:off x="1016463" y="1132"/>
          <a:ext cx="4504230" cy="4504230"/>
        </a:xfrm>
        <a:prstGeom prst="circularArrow">
          <a:avLst>
            <a:gd name="adj1" fmla="val 3994"/>
            <a:gd name="adj2" fmla="val 250550"/>
            <a:gd name="adj3" fmla="val 9772088"/>
            <a:gd name="adj4" fmla="val 8184156"/>
            <a:gd name="adj5" fmla="val 4659"/>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endParaRPr lang="fi-FI"/>
        </a:p>
      </dgm:t>
    </dgm:pt>
    <dgm:pt modelId="{7C171FA3-DB09-43D0-9BDF-324B6D1FE357}">
      <dgm:prSet phldrT="[Teksti]"/>
      <dgm:spPr>
        <a:xfrm>
          <a:off x="1778718" y="10384"/>
          <a:ext cx="922479" cy="922479"/>
        </a:xfrm>
        <a:prstGeom prst="rect">
          <a:avLst/>
        </a:prstGeom>
        <a:noFill/>
        <a:ln>
          <a:noFill/>
        </a:ln>
        <a:effectLst/>
      </dgm:spPr>
      <dgm:t>
        <a:bodyPr/>
        <a:lstStyle/>
        <a:p>
          <a:pPr>
            <a:buNone/>
          </a:pPr>
          <a:r>
            <a:rPr lang="fi-FI" dirty="0">
              <a:solidFill>
                <a:sysClr val="windowText" lastClr="000000">
                  <a:hueOff val="0"/>
                  <a:satOff val="0"/>
                  <a:lumOff val="0"/>
                  <a:alphaOff val="0"/>
                </a:sysClr>
              </a:solidFill>
              <a:latin typeface="Calibri" panose="020F0502020204030204"/>
              <a:ea typeface="+mn-ea"/>
              <a:cs typeface="+mn-cs"/>
            </a:rPr>
            <a:t> </a:t>
          </a:r>
        </a:p>
      </dgm:t>
    </dgm:pt>
    <dgm:pt modelId="{FCEBE013-A7DE-46EB-8B8D-0A32DE7B2340}" type="parTrans" cxnId="{47A8658D-8F06-498C-8B31-0EB9930D54C1}">
      <dgm:prSet/>
      <dgm:spPr/>
      <dgm:t>
        <a:bodyPr/>
        <a:lstStyle/>
        <a:p>
          <a:endParaRPr lang="fi-FI"/>
        </a:p>
      </dgm:t>
    </dgm:pt>
    <dgm:pt modelId="{2D98DBEC-3495-49AB-8D46-C7BB48340206}" type="sibTrans" cxnId="{47A8658D-8F06-498C-8B31-0EB9930D54C1}">
      <dgm:prSet/>
      <dgm:spPr>
        <a:xfrm>
          <a:off x="1016463" y="1132"/>
          <a:ext cx="4504230" cy="4504230"/>
        </a:xfrm>
        <a:prstGeom prst="circularArrow">
          <a:avLst>
            <a:gd name="adj1" fmla="val 3994"/>
            <a:gd name="adj2" fmla="val 250550"/>
            <a:gd name="adj3" fmla="val 16910020"/>
            <a:gd name="adj4" fmla="val 15239429"/>
            <a:gd name="adj5" fmla="val 4659"/>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endParaRPr lang="fi-FI"/>
        </a:p>
      </dgm:t>
    </dgm:pt>
    <dgm:pt modelId="{EBDF4F19-6186-4C53-968A-21E6A94A29E5}">
      <dgm:prSet phldrT="[Teksti]"/>
      <dgm:spPr>
        <a:xfrm>
          <a:off x="750097" y="1792007"/>
          <a:ext cx="922479" cy="922479"/>
        </a:xfrm>
        <a:prstGeom prst="rect">
          <a:avLst/>
        </a:prstGeom>
        <a:noFill/>
        <a:ln>
          <a:noFill/>
        </a:ln>
        <a:effectLst/>
      </dgm:spPr>
      <dgm:t>
        <a:bodyPr/>
        <a:lstStyle/>
        <a:p>
          <a:pPr>
            <a:buNone/>
          </a:pPr>
          <a:endParaRPr lang="fi-FI" dirty="0">
            <a:solidFill>
              <a:sysClr val="windowText" lastClr="000000">
                <a:hueOff val="0"/>
                <a:satOff val="0"/>
                <a:lumOff val="0"/>
                <a:alphaOff val="0"/>
              </a:sysClr>
            </a:solidFill>
            <a:latin typeface="Calibri" panose="020F0502020204030204"/>
            <a:ea typeface="+mn-ea"/>
            <a:cs typeface="+mn-cs"/>
          </a:endParaRPr>
        </a:p>
      </dgm:t>
    </dgm:pt>
    <dgm:pt modelId="{D17C1601-84F3-478E-A2A2-B9FE51A79C01}" type="parTrans" cxnId="{E3BB44D4-3F07-45C8-86B7-94ECC9B7A75C}">
      <dgm:prSet/>
      <dgm:spPr/>
      <dgm:t>
        <a:bodyPr/>
        <a:lstStyle/>
        <a:p>
          <a:endParaRPr lang="fi-FI"/>
        </a:p>
      </dgm:t>
    </dgm:pt>
    <dgm:pt modelId="{9027F860-C333-4BC5-B5DD-FE1B04355660}" type="sibTrans" cxnId="{E3BB44D4-3F07-45C8-86B7-94ECC9B7A75C}">
      <dgm:prSet/>
      <dgm:spPr>
        <a:xfrm>
          <a:off x="1016463" y="1132"/>
          <a:ext cx="4504230" cy="4504230"/>
        </a:xfrm>
        <a:prstGeom prst="circularArrow">
          <a:avLst>
            <a:gd name="adj1" fmla="val 3994"/>
            <a:gd name="adj2" fmla="val 250550"/>
            <a:gd name="adj3" fmla="val 13165294"/>
            <a:gd name="adj4" fmla="val 11577361"/>
            <a:gd name="adj5" fmla="val 4659"/>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endParaRPr lang="fi-FI"/>
        </a:p>
      </dgm:t>
    </dgm:pt>
    <dgm:pt modelId="{899E658C-FEAC-4068-B9D3-2CFD6FDCD50E}" type="pres">
      <dgm:prSet presAssocID="{FE805247-7CF3-4297-8613-ED58E3D8B6A9}" presName="cycle" presStyleCnt="0">
        <dgm:presLayoutVars>
          <dgm:dir/>
          <dgm:resizeHandles val="exact"/>
        </dgm:presLayoutVars>
      </dgm:prSet>
      <dgm:spPr/>
    </dgm:pt>
    <dgm:pt modelId="{CDE470DA-38EC-4876-8FDC-B075D309AADA}" type="pres">
      <dgm:prSet presAssocID="{838A962B-DE85-40CD-BC37-D776A5E4EBEC}" presName="dummy" presStyleCnt="0"/>
      <dgm:spPr/>
    </dgm:pt>
    <dgm:pt modelId="{8727C89B-3034-4AB7-9746-2D1FE1430DB6}" type="pres">
      <dgm:prSet presAssocID="{838A962B-DE85-40CD-BC37-D776A5E4EBEC}" presName="node" presStyleLbl="revTx" presStyleIdx="0" presStyleCnt="6">
        <dgm:presLayoutVars>
          <dgm:bulletEnabled val="1"/>
        </dgm:presLayoutVars>
      </dgm:prSet>
      <dgm:spPr/>
    </dgm:pt>
    <dgm:pt modelId="{22115BFD-DE67-4347-95EB-C73502BDB60F}" type="pres">
      <dgm:prSet presAssocID="{8352409D-DC36-4EAF-9769-10DB71A50C24}" presName="sibTrans" presStyleLbl="node1" presStyleIdx="0" presStyleCnt="6"/>
      <dgm:spPr/>
    </dgm:pt>
    <dgm:pt modelId="{E5D3989A-7C4E-4ECB-8614-03F690493511}" type="pres">
      <dgm:prSet presAssocID="{4758569E-7F35-4B67-B34A-FF254C71B936}" presName="dummy" presStyleCnt="0"/>
      <dgm:spPr/>
    </dgm:pt>
    <dgm:pt modelId="{F8A77305-181F-47A7-A1EC-355647CEBE67}" type="pres">
      <dgm:prSet presAssocID="{4758569E-7F35-4B67-B34A-FF254C71B936}" presName="node" presStyleLbl="revTx" presStyleIdx="1" presStyleCnt="6">
        <dgm:presLayoutVars>
          <dgm:bulletEnabled val="1"/>
        </dgm:presLayoutVars>
      </dgm:prSet>
      <dgm:spPr/>
    </dgm:pt>
    <dgm:pt modelId="{E10B0F64-7BC9-45B0-9458-C130A218323A}" type="pres">
      <dgm:prSet presAssocID="{09B10450-DFA8-4BF7-9246-1FDC60F04168}" presName="sibTrans" presStyleLbl="node1" presStyleIdx="1" presStyleCnt="6" custLinFactNeighborX="0" custLinFactNeighborY="-3231"/>
      <dgm:spPr/>
    </dgm:pt>
    <dgm:pt modelId="{F851F41A-1E6E-4EA9-9206-B620BC05B355}" type="pres">
      <dgm:prSet presAssocID="{23EE2DA7-E7F4-47D4-9D71-3826E871CCEA}" presName="dummy" presStyleCnt="0"/>
      <dgm:spPr/>
    </dgm:pt>
    <dgm:pt modelId="{731467E5-D1C9-4071-AF1E-F8C964E155A9}" type="pres">
      <dgm:prSet presAssocID="{23EE2DA7-E7F4-47D4-9D71-3826E871CCEA}" presName="node" presStyleLbl="revTx" presStyleIdx="2" presStyleCnt="6">
        <dgm:presLayoutVars>
          <dgm:bulletEnabled val="1"/>
        </dgm:presLayoutVars>
      </dgm:prSet>
      <dgm:spPr/>
    </dgm:pt>
    <dgm:pt modelId="{41662D77-BF83-4BD1-90A2-4A127C7A877D}" type="pres">
      <dgm:prSet presAssocID="{C283C632-E03F-4BA5-969B-16D788EC5BE9}" presName="sibTrans" presStyleLbl="node1" presStyleIdx="2" presStyleCnt="6"/>
      <dgm:spPr/>
    </dgm:pt>
    <dgm:pt modelId="{8469B3C7-A4E0-490B-9E33-11F341E4D425}" type="pres">
      <dgm:prSet presAssocID="{7A9655CD-3479-4699-8879-458D12877028}" presName="dummy" presStyleCnt="0"/>
      <dgm:spPr/>
    </dgm:pt>
    <dgm:pt modelId="{CBC9866C-DFCF-4070-A857-A5929BAF35D2}" type="pres">
      <dgm:prSet presAssocID="{7A9655CD-3479-4699-8879-458D12877028}" presName="node" presStyleLbl="revTx" presStyleIdx="3" presStyleCnt="6">
        <dgm:presLayoutVars>
          <dgm:bulletEnabled val="1"/>
        </dgm:presLayoutVars>
      </dgm:prSet>
      <dgm:spPr/>
    </dgm:pt>
    <dgm:pt modelId="{BA9D5803-89D3-428C-877F-65BB117927D0}" type="pres">
      <dgm:prSet presAssocID="{62ABE229-4D60-4F93-83C8-5BD1C8BE5788}" presName="sibTrans" presStyleLbl="node1" presStyleIdx="3" presStyleCnt="6" custLinFactNeighborX="-1474" custLinFactNeighborY="-2879"/>
      <dgm:spPr/>
    </dgm:pt>
    <dgm:pt modelId="{96983E1E-EA1F-44E2-BC18-EF7A76D077C1}" type="pres">
      <dgm:prSet presAssocID="{EBDF4F19-6186-4C53-968A-21E6A94A29E5}" presName="dummy" presStyleCnt="0"/>
      <dgm:spPr/>
    </dgm:pt>
    <dgm:pt modelId="{A10C4160-4CB2-4ACB-A053-D8AAB9E0B005}" type="pres">
      <dgm:prSet presAssocID="{EBDF4F19-6186-4C53-968A-21E6A94A29E5}" presName="node" presStyleLbl="revTx" presStyleIdx="4" presStyleCnt="6">
        <dgm:presLayoutVars>
          <dgm:bulletEnabled val="1"/>
        </dgm:presLayoutVars>
      </dgm:prSet>
      <dgm:spPr/>
    </dgm:pt>
    <dgm:pt modelId="{C58EA01F-29B4-4739-AA3F-5A973355E4D4}" type="pres">
      <dgm:prSet presAssocID="{9027F860-C333-4BC5-B5DD-FE1B04355660}" presName="sibTrans" presStyleLbl="node1" presStyleIdx="4" presStyleCnt="6"/>
      <dgm:spPr/>
    </dgm:pt>
    <dgm:pt modelId="{BE4298A5-3A25-4A84-8579-CBC055B8D860}" type="pres">
      <dgm:prSet presAssocID="{7C171FA3-DB09-43D0-9BDF-324B6D1FE357}" presName="dummy" presStyleCnt="0"/>
      <dgm:spPr/>
    </dgm:pt>
    <dgm:pt modelId="{028F4739-0843-4CF0-9743-31266F227805}" type="pres">
      <dgm:prSet presAssocID="{7C171FA3-DB09-43D0-9BDF-324B6D1FE357}" presName="node" presStyleLbl="revTx" presStyleIdx="5" presStyleCnt="6">
        <dgm:presLayoutVars>
          <dgm:bulletEnabled val="1"/>
        </dgm:presLayoutVars>
      </dgm:prSet>
      <dgm:spPr/>
    </dgm:pt>
    <dgm:pt modelId="{0DEBB25F-79D4-4051-B2E9-AF9352AF51EC}" type="pres">
      <dgm:prSet presAssocID="{2D98DBEC-3495-49AB-8D46-C7BB48340206}" presName="sibTrans" presStyleLbl="node1" presStyleIdx="5" presStyleCnt="6"/>
      <dgm:spPr/>
    </dgm:pt>
  </dgm:ptLst>
  <dgm:cxnLst>
    <dgm:cxn modelId="{B75A2327-F040-49C7-8C5A-B48CAAC53777}" type="presOf" srcId="{09B10450-DFA8-4BF7-9246-1FDC60F04168}" destId="{E10B0F64-7BC9-45B0-9458-C130A218323A}" srcOrd="0" destOrd="0" presId="urn:microsoft.com/office/officeart/2005/8/layout/cycle1"/>
    <dgm:cxn modelId="{F15C3D27-6E31-4FA7-875A-C53C4C33FCAA}" srcId="{FE805247-7CF3-4297-8613-ED58E3D8B6A9}" destId="{838A962B-DE85-40CD-BC37-D776A5E4EBEC}" srcOrd="0" destOrd="0" parTransId="{176549FB-5AA2-4756-9E92-5DEE75E58642}" sibTransId="{8352409D-DC36-4EAF-9769-10DB71A50C24}"/>
    <dgm:cxn modelId="{45A6A52B-5150-49D9-B7BF-12C73B846367}" type="presOf" srcId="{23EE2DA7-E7F4-47D4-9D71-3826E871CCEA}" destId="{731467E5-D1C9-4071-AF1E-F8C964E155A9}" srcOrd="0" destOrd="0" presId="urn:microsoft.com/office/officeart/2005/8/layout/cycle1"/>
    <dgm:cxn modelId="{3FBF9D3A-D614-4A94-B5F0-26F049ED261C}" type="presOf" srcId="{4758569E-7F35-4B67-B34A-FF254C71B936}" destId="{F8A77305-181F-47A7-A1EC-355647CEBE67}" srcOrd="0" destOrd="0" presId="urn:microsoft.com/office/officeart/2005/8/layout/cycle1"/>
    <dgm:cxn modelId="{8659464A-0F47-46F2-AB0C-346004A4FC4A}" srcId="{FE805247-7CF3-4297-8613-ED58E3D8B6A9}" destId="{23EE2DA7-E7F4-47D4-9D71-3826E871CCEA}" srcOrd="2" destOrd="0" parTransId="{D7CF36A4-ADB6-40F9-A304-FBC42DF25F31}" sibTransId="{C283C632-E03F-4BA5-969B-16D788EC5BE9}"/>
    <dgm:cxn modelId="{F7B2CB4E-1982-4DA6-8635-60C60966A734}" type="presOf" srcId="{8352409D-DC36-4EAF-9769-10DB71A50C24}" destId="{22115BFD-DE67-4347-95EB-C73502BDB60F}" srcOrd="0" destOrd="0" presId="urn:microsoft.com/office/officeart/2005/8/layout/cycle1"/>
    <dgm:cxn modelId="{37DBE95A-42C5-4361-B10C-E715F4D934FE}" type="presOf" srcId="{7A9655CD-3479-4699-8879-458D12877028}" destId="{CBC9866C-DFCF-4070-A857-A5929BAF35D2}" srcOrd="0" destOrd="0" presId="urn:microsoft.com/office/officeart/2005/8/layout/cycle1"/>
    <dgm:cxn modelId="{68480D83-FD96-44DA-8B16-44EACF174ABB}" type="presOf" srcId="{EBDF4F19-6186-4C53-968A-21E6A94A29E5}" destId="{A10C4160-4CB2-4ACB-A053-D8AAB9E0B005}" srcOrd="0" destOrd="0" presId="urn:microsoft.com/office/officeart/2005/8/layout/cycle1"/>
    <dgm:cxn modelId="{64C9A484-2841-43CA-9462-E021DDBA50D4}" type="presOf" srcId="{FE805247-7CF3-4297-8613-ED58E3D8B6A9}" destId="{899E658C-FEAC-4068-B9D3-2CFD6FDCD50E}" srcOrd="0" destOrd="0" presId="urn:microsoft.com/office/officeart/2005/8/layout/cycle1"/>
    <dgm:cxn modelId="{3EF0E389-60CB-464F-A54F-AACDBC0B4894}" type="presOf" srcId="{62ABE229-4D60-4F93-83C8-5BD1C8BE5788}" destId="{BA9D5803-89D3-428C-877F-65BB117927D0}" srcOrd="0" destOrd="0" presId="urn:microsoft.com/office/officeart/2005/8/layout/cycle1"/>
    <dgm:cxn modelId="{47A8658D-8F06-498C-8B31-0EB9930D54C1}" srcId="{FE805247-7CF3-4297-8613-ED58E3D8B6A9}" destId="{7C171FA3-DB09-43D0-9BDF-324B6D1FE357}" srcOrd="5" destOrd="0" parTransId="{FCEBE013-A7DE-46EB-8B8D-0A32DE7B2340}" sibTransId="{2D98DBEC-3495-49AB-8D46-C7BB48340206}"/>
    <dgm:cxn modelId="{5236AA91-9EB9-4CCB-BF95-F4780C92BF39}" type="presOf" srcId="{C283C632-E03F-4BA5-969B-16D788EC5BE9}" destId="{41662D77-BF83-4BD1-90A2-4A127C7A877D}" srcOrd="0" destOrd="0" presId="urn:microsoft.com/office/officeart/2005/8/layout/cycle1"/>
    <dgm:cxn modelId="{37DC53A0-3B6F-4C2A-9AC7-7CD110840630}" type="presOf" srcId="{2D98DBEC-3495-49AB-8D46-C7BB48340206}" destId="{0DEBB25F-79D4-4051-B2E9-AF9352AF51EC}" srcOrd="0" destOrd="0" presId="urn:microsoft.com/office/officeart/2005/8/layout/cycle1"/>
    <dgm:cxn modelId="{14A0E9A8-1A7D-4885-AB15-BD2E6107A6FF}" type="presOf" srcId="{838A962B-DE85-40CD-BC37-D776A5E4EBEC}" destId="{8727C89B-3034-4AB7-9746-2D1FE1430DB6}" srcOrd="0" destOrd="0" presId="urn:microsoft.com/office/officeart/2005/8/layout/cycle1"/>
    <dgm:cxn modelId="{E3BB44D4-3F07-45C8-86B7-94ECC9B7A75C}" srcId="{FE805247-7CF3-4297-8613-ED58E3D8B6A9}" destId="{EBDF4F19-6186-4C53-968A-21E6A94A29E5}" srcOrd="4" destOrd="0" parTransId="{D17C1601-84F3-478E-A2A2-B9FE51A79C01}" sibTransId="{9027F860-C333-4BC5-B5DD-FE1B04355660}"/>
    <dgm:cxn modelId="{84B2FCDF-162C-414B-9ED3-A1C83570946E}" type="presOf" srcId="{9027F860-C333-4BC5-B5DD-FE1B04355660}" destId="{C58EA01F-29B4-4739-AA3F-5A973355E4D4}" srcOrd="0" destOrd="0" presId="urn:microsoft.com/office/officeart/2005/8/layout/cycle1"/>
    <dgm:cxn modelId="{A6570CE5-75E1-4460-942E-D924F2A66C33}" type="presOf" srcId="{7C171FA3-DB09-43D0-9BDF-324B6D1FE357}" destId="{028F4739-0843-4CF0-9743-31266F227805}" srcOrd="0" destOrd="0" presId="urn:microsoft.com/office/officeart/2005/8/layout/cycle1"/>
    <dgm:cxn modelId="{7621DDEF-BAAA-4E33-9898-D4613DEEAB5B}" srcId="{FE805247-7CF3-4297-8613-ED58E3D8B6A9}" destId="{4758569E-7F35-4B67-B34A-FF254C71B936}" srcOrd="1" destOrd="0" parTransId="{F4DEC5A4-AF54-4B7E-BCAE-2E379E6E28D6}" sibTransId="{09B10450-DFA8-4BF7-9246-1FDC60F04168}"/>
    <dgm:cxn modelId="{1000CEF8-2931-4D74-B7E9-7F857B313751}" srcId="{FE805247-7CF3-4297-8613-ED58E3D8B6A9}" destId="{7A9655CD-3479-4699-8879-458D12877028}" srcOrd="3" destOrd="0" parTransId="{9A3CCED6-7EF5-4ECE-A082-369471B2A608}" sibTransId="{62ABE229-4D60-4F93-83C8-5BD1C8BE5788}"/>
    <dgm:cxn modelId="{328F0B56-E6BF-4FD7-8006-569A14D07C6A}" type="presParOf" srcId="{899E658C-FEAC-4068-B9D3-2CFD6FDCD50E}" destId="{CDE470DA-38EC-4876-8FDC-B075D309AADA}" srcOrd="0" destOrd="0" presId="urn:microsoft.com/office/officeart/2005/8/layout/cycle1"/>
    <dgm:cxn modelId="{6F3CA7BC-2672-447F-B6D2-1822E2548135}" type="presParOf" srcId="{899E658C-FEAC-4068-B9D3-2CFD6FDCD50E}" destId="{8727C89B-3034-4AB7-9746-2D1FE1430DB6}" srcOrd="1" destOrd="0" presId="urn:microsoft.com/office/officeart/2005/8/layout/cycle1"/>
    <dgm:cxn modelId="{A43ACE90-6276-42E4-9CBF-11C749170964}" type="presParOf" srcId="{899E658C-FEAC-4068-B9D3-2CFD6FDCD50E}" destId="{22115BFD-DE67-4347-95EB-C73502BDB60F}" srcOrd="2" destOrd="0" presId="urn:microsoft.com/office/officeart/2005/8/layout/cycle1"/>
    <dgm:cxn modelId="{957E04D6-3AAF-4D6C-BBED-D9B76EAF110E}" type="presParOf" srcId="{899E658C-FEAC-4068-B9D3-2CFD6FDCD50E}" destId="{E5D3989A-7C4E-4ECB-8614-03F690493511}" srcOrd="3" destOrd="0" presId="urn:microsoft.com/office/officeart/2005/8/layout/cycle1"/>
    <dgm:cxn modelId="{82C3FF77-4823-430D-8CF8-CD395DFDEF72}" type="presParOf" srcId="{899E658C-FEAC-4068-B9D3-2CFD6FDCD50E}" destId="{F8A77305-181F-47A7-A1EC-355647CEBE67}" srcOrd="4" destOrd="0" presId="urn:microsoft.com/office/officeart/2005/8/layout/cycle1"/>
    <dgm:cxn modelId="{7CD573C7-1B02-4376-917A-D494E2A07600}" type="presParOf" srcId="{899E658C-FEAC-4068-B9D3-2CFD6FDCD50E}" destId="{E10B0F64-7BC9-45B0-9458-C130A218323A}" srcOrd="5" destOrd="0" presId="urn:microsoft.com/office/officeart/2005/8/layout/cycle1"/>
    <dgm:cxn modelId="{A3A99670-EC07-4831-891C-BE9A5F56C530}" type="presParOf" srcId="{899E658C-FEAC-4068-B9D3-2CFD6FDCD50E}" destId="{F851F41A-1E6E-4EA9-9206-B620BC05B355}" srcOrd="6" destOrd="0" presId="urn:microsoft.com/office/officeart/2005/8/layout/cycle1"/>
    <dgm:cxn modelId="{5A83DC1E-D556-4496-A172-93E7C9BD7012}" type="presParOf" srcId="{899E658C-FEAC-4068-B9D3-2CFD6FDCD50E}" destId="{731467E5-D1C9-4071-AF1E-F8C964E155A9}" srcOrd="7" destOrd="0" presId="urn:microsoft.com/office/officeart/2005/8/layout/cycle1"/>
    <dgm:cxn modelId="{CF180E1E-A49D-4EF3-A2FB-BF5ABC77F86C}" type="presParOf" srcId="{899E658C-FEAC-4068-B9D3-2CFD6FDCD50E}" destId="{41662D77-BF83-4BD1-90A2-4A127C7A877D}" srcOrd="8" destOrd="0" presId="urn:microsoft.com/office/officeart/2005/8/layout/cycle1"/>
    <dgm:cxn modelId="{8C516325-304D-4D6D-A940-AF544DCB980D}" type="presParOf" srcId="{899E658C-FEAC-4068-B9D3-2CFD6FDCD50E}" destId="{8469B3C7-A4E0-490B-9E33-11F341E4D425}" srcOrd="9" destOrd="0" presId="urn:microsoft.com/office/officeart/2005/8/layout/cycle1"/>
    <dgm:cxn modelId="{F3A77745-D3A0-49C5-8008-9FC1BF742BCC}" type="presParOf" srcId="{899E658C-FEAC-4068-B9D3-2CFD6FDCD50E}" destId="{CBC9866C-DFCF-4070-A857-A5929BAF35D2}" srcOrd="10" destOrd="0" presId="urn:microsoft.com/office/officeart/2005/8/layout/cycle1"/>
    <dgm:cxn modelId="{8CD4D6B9-2A87-4420-A524-43CF815C9080}" type="presParOf" srcId="{899E658C-FEAC-4068-B9D3-2CFD6FDCD50E}" destId="{BA9D5803-89D3-428C-877F-65BB117927D0}" srcOrd="11" destOrd="0" presId="urn:microsoft.com/office/officeart/2005/8/layout/cycle1"/>
    <dgm:cxn modelId="{CDE07838-038C-4C86-BD5D-E033635715AE}" type="presParOf" srcId="{899E658C-FEAC-4068-B9D3-2CFD6FDCD50E}" destId="{96983E1E-EA1F-44E2-BC18-EF7A76D077C1}" srcOrd="12" destOrd="0" presId="urn:microsoft.com/office/officeart/2005/8/layout/cycle1"/>
    <dgm:cxn modelId="{B481AD07-3E8E-4E7A-8D2B-B24E43EB9DC6}" type="presParOf" srcId="{899E658C-FEAC-4068-B9D3-2CFD6FDCD50E}" destId="{A10C4160-4CB2-4ACB-A053-D8AAB9E0B005}" srcOrd="13" destOrd="0" presId="urn:microsoft.com/office/officeart/2005/8/layout/cycle1"/>
    <dgm:cxn modelId="{2088269D-1E04-4FCA-A568-E40A2907AD48}" type="presParOf" srcId="{899E658C-FEAC-4068-B9D3-2CFD6FDCD50E}" destId="{C58EA01F-29B4-4739-AA3F-5A973355E4D4}" srcOrd="14" destOrd="0" presId="urn:microsoft.com/office/officeart/2005/8/layout/cycle1"/>
    <dgm:cxn modelId="{FA529DEC-3BD6-4BA4-B789-8239C18FA896}" type="presParOf" srcId="{899E658C-FEAC-4068-B9D3-2CFD6FDCD50E}" destId="{BE4298A5-3A25-4A84-8579-CBC055B8D860}" srcOrd="15" destOrd="0" presId="urn:microsoft.com/office/officeart/2005/8/layout/cycle1"/>
    <dgm:cxn modelId="{074E2BBB-AAF9-4EDB-833D-580434C0333B}" type="presParOf" srcId="{899E658C-FEAC-4068-B9D3-2CFD6FDCD50E}" destId="{028F4739-0843-4CF0-9743-31266F227805}" srcOrd="16" destOrd="0" presId="urn:microsoft.com/office/officeart/2005/8/layout/cycle1"/>
    <dgm:cxn modelId="{54713911-D8B3-42D1-AD0D-CAB6438487AC}" type="presParOf" srcId="{899E658C-FEAC-4068-B9D3-2CFD6FDCD50E}" destId="{0DEBB25F-79D4-4051-B2E9-AF9352AF51EC}" srcOrd="17"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27C89B-3034-4AB7-9746-2D1FE1430DB6}">
      <dsp:nvSpPr>
        <dsp:cNvPr id="0" name=""/>
        <dsp:cNvSpPr/>
      </dsp:nvSpPr>
      <dsp:spPr>
        <a:xfrm>
          <a:off x="3835959" y="10384"/>
          <a:ext cx="922479" cy="9224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r>
            <a:rPr lang="fi-FI" sz="5500" kern="1200">
              <a:solidFill>
                <a:sysClr val="windowText" lastClr="000000">
                  <a:hueOff val="0"/>
                  <a:satOff val="0"/>
                  <a:lumOff val="0"/>
                  <a:alphaOff val="0"/>
                </a:sysClr>
              </a:solidFill>
              <a:latin typeface="Calibri" panose="020F0502020204030204"/>
              <a:ea typeface="+mn-ea"/>
              <a:cs typeface="+mn-cs"/>
            </a:rPr>
            <a:t> </a:t>
          </a:r>
          <a:endParaRPr lang="fi-FI" sz="5500" kern="1200" dirty="0">
            <a:solidFill>
              <a:sysClr val="windowText" lastClr="000000">
                <a:hueOff val="0"/>
                <a:satOff val="0"/>
                <a:lumOff val="0"/>
                <a:alphaOff val="0"/>
              </a:sysClr>
            </a:solidFill>
            <a:latin typeface="Calibri" panose="020F0502020204030204"/>
            <a:ea typeface="+mn-ea"/>
            <a:cs typeface="+mn-cs"/>
          </a:endParaRPr>
        </a:p>
      </dsp:txBody>
      <dsp:txXfrm>
        <a:off x="3835959" y="10384"/>
        <a:ext cx="922479" cy="922479"/>
      </dsp:txXfrm>
    </dsp:sp>
    <dsp:sp modelId="{22115BFD-DE67-4347-95EB-C73502BDB60F}">
      <dsp:nvSpPr>
        <dsp:cNvPr id="0" name=""/>
        <dsp:cNvSpPr/>
      </dsp:nvSpPr>
      <dsp:spPr>
        <a:xfrm>
          <a:off x="1016463" y="1132"/>
          <a:ext cx="4504230" cy="4504230"/>
        </a:xfrm>
        <a:prstGeom prst="circularArrow">
          <a:avLst>
            <a:gd name="adj1" fmla="val 3994"/>
            <a:gd name="adj2" fmla="val 250550"/>
            <a:gd name="adj3" fmla="val 20572088"/>
            <a:gd name="adj4" fmla="val 18984156"/>
            <a:gd name="adj5" fmla="val 4659"/>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8A77305-181F-47A7-A1EC-355647CEBE67}">
      <dsp:nvSpPr>
        <dsp:cNvPr id="0" name=""/>
        <dsp:cNvSpPr/>
      </dsp:nvSpPr>
      <dsp:spPr>
        <a:xfrm>
          <a:off x="4864580" y="1792007"/>
          <a:ext cx="922479" cy="9224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r>
            <a:rPr lang="fi-FI" sz="5500" kern="1200">
              <a:solidFill>
                <a:sysClr val="windowText" lastClr="000000">
                  <a:hueOff val="0"/>
                  <a:satOff val="0"/>
                  <a:lumOff val="0"/>
                  <a:alphaOff val="0"/>
                </a:sysClr>
              </a:solidFill>
              <a:latin typeface="Calibri" panose="020F0502020204030204"/>
              <a:ea typeface="+mn-ea"/>
              <a:cs typeface="+mn-cs"/>
            </a:rPr>
            <a:t> </a:t>
          </a:r>
          <a:endParaRPr lang="fi-FI" sz="5500" kern="1200" dirty="0">
            <a:solidFill>
              <a:sysClr val="windowText" lastClr="000000">
                <a:hueOff val="0"/>
                <a:satOff val="0"/>
                <a:lumOff val="0"/>
                <a:alphaOff val="0"/>
              </a:sysClr>
            </a:solidFill>
            <a:latin typeface="Calibri" panose="020F0502020204030204"/>
            <a:ea typeface="+mn-ea"/>
            <a:cs typeface="+mn-cs"/>
          </a:endParaRPr>
        </a:p>
      </dsp:txBody>
      <dsp:txXfrm>
        <a:off x="4864580" y="1792007"/>
        <a:ext cx="922479" cy="922479"/>
      </dsp:txXfrm>
    </dsp:sp>
    <dsp:sp modelId="{E10B0F64-7BC9-45B0-9458-C130A218323A}">
      <dsp:nvSpPr>
        <dsp:cNvPr id="0" name=""/>
        <dsp:cNvSpPr/>
      </dsp:nvSpPr>
      <dsp:spPr>
        <a:xfrm>
          <a:off x="1016463" y="-144399"/>
          <a:ext cx="4504230" cy="4504230"/>
        </a:xfrm>
        <a:prstGeom prst="circularArrow">
          <a:avLst>
            <a:gd name="adj1" fmla="val 3994"/>
            <a:gd name="adj2" fmla="val 250550"/>
            <a:gd name="adj3" fmla="val 2365294"/>
            <a:gd name="adj4" fmla="val 777361"/>
            <a:gd name="adj5" fmla="val 4659"/>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31467E5-D1C9-4071-AF1E-F8C964E155A9}">
      <dsp:nvSpPr>
        <dsp:cNvPr id="0" name=""/>
        <dsp:cNvSpPr/>
      </dsp:nvSpPr>
      <dsp:spPr>
        <a:xfrm>
          <a:off x="3835959" y="3573630"/>
          <a:ext cx="922479" cy="9224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r>
            <a:rPr lang="fi-FI" sz="5500" kern="1200" dirty="0">
              <a:solidFill>
                <a:sysClr val="windowText" lastClr="000000">
                  <a:hueOff val="0"/>
                  <a:satOff val="0"/>
                  <a:lumOff val="0"/>
                  <a:alphaOff val="0"/>
                </a:sysClr>
              </a:solidFill>
              <a:latin typeface="Calibri" panose="020F0502020204030204"/>
              <a:ea typeface="+mn-ea"/>
              <a:cs typeface="+mn-cs"/>
            </a:rPr>
            <a:t> </a:t>
          </a:r>
        </a:p>
      </dsp:txBody>
      <dsp:txXfrm>
        <a:off x="3835959" y="3573630"/>
        <a:ext cx="922479" cy="922479"/>
      </dsp:txXfrm>
    </dsp:sp>
    <dsp:sp modelId="{41662D77-BF83-4BD1-90A2-4A127C7A877D}">
      <dsp:nvSpPr>
        <dsp:cNvPr id="0" name=""/>
        <dsp:cNvSpPr/>
      </dsp:nvSpPr>
      <dsp:spPr>
        <a:xfrm>
          <a:off x="1016463" y="1132"/>
          <a:ext cx="4504230" cy="4504230"/>
        </a:xfrm>
        <a:prstGeom prst="circularArrow">
          <a:avLst>
            <a:gd name="adj1" fmla="val 3994"/>
            <a:gd name="adj2" fmla="val 250550"/>
            <a:gd name="adj3" fmla="val 6110020"/>
            <a:gd name="adj4" fmla="val 4439429"/>
            <a:gd name="adj5" fmla="val 4659"/>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BC9866C-DFCF-4070-A857-A5929BAF35D2}">
      <dsp:nvSpPr>
        <dsp:cNvPr id="0" name=""/>
        <dsp:cNvSpPr/>
      </dsp:nvSpPr>
      <dsp:spPr>
        <a:xfrm>
          <a:off x="1778718" y="3573630"/>
          <a:ext cx="922479" cy="9224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r>
            <a:rPr lang="fi-FI" sz="5500" kern="1200" dirty="0">
              <a:solidFill>
                <a:sysClr val="windowText" lastClr="000000">
                  <a:hueOff val="0"/>
                  <a:satOff val="0"/>
                  <a:lumOff val="0"/>
                  <a:alphaOff val="0"/>
                </a:sysClr>
              </a:solidFill>
              <a:latin typeface="Calibri" panose="020F0502020204030204"/>
              <a:ea typeface="+mn-ea"/>
              <a:cs typeface="+mn-cs"/>
            </a:rPr>
            <a:t> </a:t>
          </a:r>
        </a:p>
      </dsp:txBody>
      <dsp:txXfrm>
        <a:off x="1778718" y="3573630"/>
        <a:ext cx="922479" cy="922479"/>
      </dsp:txXfrm>
    </dsp:sp>
    <dsp:sp modelId="{BA9D5803-89D3-428C-877F-65BB117927D0}">
      <dsp:nvSpPr>
        <dsp:cNvPr id="0" name=""/>
        <dsp:cNvSpPr/>
      </dsp:nvSpPr>
      <dsp:spPr>
        <a:xfrm>
          <a:off x="950071" y="-128544"/>
          <a:ext cx="4504230" cy="4504230"/>
        </a:xfrm>
        <a:prstGeom prst="circularArrow">
          <a:avLst>
            <a:gd name="adj1" fmla="val 3994"/>
            <a:gd name="adj2" fmla="val 250550"/>
            <a:gd name="adj3" fmla="val 9772088"/>
            <a:gd name="adj4" fmla="val 8184156"/>
            <a:gd name="adj5" fmla="val 4659"/>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10C4160-4CB2-4ACB-A053-D8AAB9E0B005}">
      <dsp:nvSpPr>
        <dsp:cNvPr id="0" name=""/>
        <dsp:cNvSpPr/>
      </dsp:nvSpPr>
      <dsp:spPr>
        <a:xfrm>
          <a:off x="750097" y="1792007"/>
          <a:ext cx="922479" cy="9224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fi-FI" sz="5500" kern="1200" dirty="0">
            <a:solidFill>
              <a:sysClr val="windowText" lastClr="000000">
                <a:hueOff val="0"/>
                <a:satOff val="0"/>
                <a:lumOff val="0"/>
                <a:alphaOff val="0"/>
              </a:sysClr>
            </a:solidFill>
            <a:latin typeface="Calibri" panose="020F0502020204030204"/>
            <a:ea typeface="+mn-ea"/>
            <a:cs typeface="+mn-cs"/>
          </a:endParaRPr>
        </a:p>
      </dsp:txBody>
      <dsp:txXfrm>
        <a:off x="750097" y="1792007"/>
        <a:ext cx="922479" cy="922479"/>
      </dsp:txXfrm>
    </dsp:sp>
    <dsp:sp modelId="{C58EA01F-29B4-4739-AA3F-5A973355E4D4}">
      <dsp:nvSpPr>
        <dsp:cNvPr id="0" name=""/>
        <dsp:cNvSpPr/>
      </dsp:nvSpPr>
      <dsp:spPr>
        <a:xfrm>
          <a:off x="1016463" y="1132"/>
          <a:ext cx="4504230" cy="4504230"/>
        </a:xfrm>
        <a:prstGeom prst="circularArrow">
          <a:avLst>
            <a:gd name="adj1" fmla="val 3994"/>
            <a:gd name="adj2" fmla="val 250550"/>
            <a:gd name="adj3" fmla="val 13165294"/>
            <a:gd name="adj4" fmla="val 11577361"/>
            <a:gd name="adj5" fmla="val 4659"/>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28F4739-0843-4CF0-9743-31266F227805}">
      <dsp:nvSpPr>
        <dsp:cNvPr id="0" name=""/>
        <dsp:cNvSpPr/>
      </dsp:nvSpPr>
      <dsp:spPr>
        <a:xfrm>
          <a:off x="1778718" y="10384"/>
          <a:ext cx="922479" cy="9224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r>
            <a:rPr lang="fi-FI" sz="5500" kern="1200" dirty="0">
              <a:solidFill>
                <a:sysClr val="windowText" lastClr="000000">
                  <a:hueOff val="0"/>
                  <a:satOff val="0"/>
                  <a:lumOff val="0"/>
                  <a:alphaOff val="0"/>
                </a:sysClr>
              </a:solidFill>
              <a:latin typeface="Calibri" panose="020F0502020204030204"/>
              <a:ea typeface="+mn-ea"/>
              <a:cs typeface="+mn-cs"/>
            </a:rPr>
            <a:t> </a:t>
          </a:r>
        </a:p>
      </dsp:txBody>
      <dsp:txXfrm>
        <a:off x="1778718" y="10384"/>
        <a:ext cx="922479" cy="922479"/>
      </dsp:txXfrm>
    </dsp:sp>
    <dsp:sp modelId="{0DEBB25F-79D4-4051-B2E9-AF9352AF51EC}">
      <dsp:nvSpPr>
        <dsp:cNvPr id="0" name=""/>
        <dsp:cNvSpPr/>
      </dsp:nvSpPr>
      <dsp:spPr>
        <a:xfrm>
          <a:off x="1016463" y="1132"/>
          <a:ext cx="4504230" cy="4504230"/>
        </a:xfrm>
        <a:prstGeom prst="circularArrow">
          <a:avLst>
            <a:gd name="adj1" fmla="val 3994"/>
            <a:gd name="adj2" fmla="val 250550"/>
            <a:gd name="adj3" fmla="val 16910020"/>
            <a:gd name="adj4" fmla="val 15239429"/>
            <a:gd name="adj5" fmla="val 4659"/>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39193FB-AC4B-4FDD-ABEB-1B426599070A}" type="slidenum">
              <a:rPr lang="fi-FI" smtClean="0"/>
              <a:t>‹#›</a:t>
            </a:fld>
            <a:endParaRPr lang="fi-FI"/>
          </a:p>
        </p:txBody>
      </p:sp>
    </p:spTree>
    <p:extLst>
      <p:ext uri="{BB962C8B-B14F-4D97-AF65-F5344CB8AC3E}">
        <p14:creationId xmlns:p14="http://schemas.microsoft.com/office/powerpoint/2010/main" val="298610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a:xfrm>
            <a:off x="1907704" y="44624"/>
            <a:ext cx="6248962" cy="648072"/>
          </a:xfrm>
          <a:prstGeom prst="rect">
            <a:avLst/>
          </a:prstGeom>
        </p:spPr>
        <p:txBody>
          <a:bodyPr/>
          <a:lstStyle/>
          <a:p>
            <a:r>
              <a:rPr lang="fi-FI"/>
              <a:t>Muokkaa ots. perustyyl. napsautt.</a:t>
            </a:r>
            <a:endParaRPr lang="en-US" dirty="0"/>
          </a:p>
        </p:txBody>
      </p:sp>
      <p:sp>
        <p:nvSpPr>
          <p:cNvPr id="3" name="Vertical Text Placeholder 2"/>
          <p:cNvSpPr>
            <a:spLocks noGrp="1"/>
          </p:cNvSpPr>
          <p:nvPr>
            <p:ph type="body" orient="vert" idx="1"/>
          </p:nvPr>
        </p:nvSpPr>
        <p:spPr>
          <a:xfrm>
            <a:off x="1203473" y="1052736"/>
            <a:ext cx="7886700" cy="4351338"/>
          </a:xfrm>
          <a:prstGeom prst="rect">
            <a:avLst/>
          </a:prstGeo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a:xfrm>
            <a:off x="-36512" y="6592267"/>
            <a:ext cx="1207046" cy="365125"/>
          </a:xfrm>
          <a:prstGeom prst="rect">
            <a:avLst/>
          </a:prstGeom>
        </p:spPr>
        <p:txBody>
          <a:bodyPr/>
          <a:lstStyle/>
          <a:p>
            <a:fld id="{40CE5EC9-FB65-4DD4-BA31-E9F0C321C31F}" type="datetimeFigureOut">
              <a:rPr lang="fi-FI" smtClean="0"/>
              <a:t>13.1.2023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439193FB-AC4B-4FDD-ABEB-1B426599070A}" type="slidenum">
              <a:rPr lang="fi-FI" smtClean="0"/>
              <a:t>‹#›</a:t>
            </a:fld>
            <a:endParaRPr lang="fi-FI"/>
          </a:p>
        </p:txBody>
      </p:sp>
    </p:spTree>
    <p:extLst>
      <p:ext uri="{BB962C8B-B14F-4D97-AF65-F5344CB8AC3E}">
        <p14:creationId xmlns:p14="http://schemas.microsoft.com/office/powerpoint/2010/main" val="1947908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fi-FI"/>
              <a:t>Muokkaa ots. perustyyl. napsautt.</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a:xfrm>
            <a:off x="-36512" y="6592267"/>
            <a:ext cx="1207046" cy="365125"/>
          </a:xfrm>
          <a:prstGeom prst="rect">
            <a:avLst/>
          </a:prstGeom>
        </p:spPr>
        <p:txBody>
          <a:bodyPr/>
          <a:lstStyle/>
          <a:p>
            <a:fld id="{40CE5EC9-FB65-4DD4-BA31-E9F0C321C31F}" type="datetimeFigureOut">
              <a:rPr lang="fi-FI" smtClean="0"/>
              <a:t>13.1.2023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439193FB-AC4B-4FDD-ABEB-1B426599070A}" type="slidenum">
              <a:rPr lang="fi-FI" smtClean="0"/>
              <a:t>‹#›</a:t>
            </a:fld>
            <a:endParaRPr lang="fi-FI"/>
          </a:p>
        </p:txBody>
      </p:sp>
    </p:spTree>
    <p:extLst>
      <p:ext uri="{BB962C8B-B14F-4D97-AF65-F5344CB8AC3E}">
        <p14:creationId xmlns:p14="http://schemas.microsoft.com/office/powerpoint/2010/main" val="1576529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a:xfrm>
            <a:off x="1907704" y="44624"/>
            <a:ext cx="6248962" cy="648072"/>
          </a:xfrm>
          <a:prstGeom prst="rect">
            <a:avLst/>
          </a:prstGeom>
        </p:spPr>
        <p:txBody>
          <a:bodyPr/>
          <a:lstStyle/>
          <a:p>
            <a:r>
              <a:rPr lang="fi-FI"/>
              <a:t>Muokkaa ots. perustyyl. napsautt.</a:t>
            </a:r>
            <a:endParaRPr lang="en-US" dirty="0"/>
          </a:p>
        </p:txBody>
      </p:sp>
      <p:sp>
        <p:nvSpPr>
          <p:cNvPr id="3" name="Content Placeholder 2"/>
          <p:cNvSpPr>
            <a:spLocks noGrp="1"/>
          </p:cNvSpPr>
          <p:nvPr>
            <p:ph idx="1"/>
          </p:nvPr>
        </p:nvSpPr>
        <p:spPr>
          <a:xfrm>
            <a:off x="1203473" y="1052736"/>
            <a:ext cx="7886700" cy="4351338"/>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a:xfrm>
            <a:off x="-36512" y="6592267"/>
            <a:ext cx="1207046" cy="365125"/>
          </a:xfrm>
          <a:prstGeom prst="rect">
            <a:avLst/>
          </a:prstGeom>
        </p:spPr>
        <p:txBody>
          <a:bodyPr/>
          <a:lstStyle/>
          <a:p>
            <a:fld id="{40CE5EC9-FB65-4DD4-BA31-E9F0C321C31F}" type="datetimeFigureOut">
              <a:rPr lang="fi-FI" smtClean="0"/>
              <a:t>13.1.2023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439193FB-AC4B-4FDD-ABEB-1B426599070A}" type="slidenum">
              <a:rPr lang="fi-FI" smtClean="0"/>
              <a:t>‹#›</a:t>
            </a:fld>
            <a:endParaRPr lang="fi-FI"/>
          </a:p>
        </p:txBody>
      </p:sp>
    </p:spTree>
    <p:extLst>
      <p:ext uri="{BB962C8B-B14F-4D97-AF65-F5344CB8AC3E}">
        <p14:creationId xmlns:p14="http://schemas.microsoft.com/office/powerpoint/2010/main" val="1962631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fi-FI"/>
              <a:t>Muokkaa ots. perustyyl. napsautt.</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a:xfrm>
            <a:off x="-36512" y="6592267"/>
            <a:ext cx="1207046" cy="365125"/>
          </a:xfrm>
          <a:prstGeom prst="rect">
            <a:avLst/>
          </a:prstGeom>
        </p:spPr>
        <p:txBody>
          <a:bodyPr/>
          <a:lstStyle/>
          <a:p>
            <a:fld id="{40CE5EC9-FB65-4DD4-BA31-E9F0C321C31F}" type="datetimeFigureOut">
              <a:rPr lang="fi-FI" smtClean="0"/>
              <a:t>13.1.2023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439193FB-AC4B-4FDD-ABEB-1B426599070A}" type="slidenum">
              <a:rPr lang="fi-FI" smtClean="0"/>
              <a:t>‹#›</a:t>
            </a:fld>
            <a:endParaRPr lang="fi-FI"/>
          </a:p>
        </p:txBody>
      </p:sp>
    </p:spTree>
    <p:extLst>
      <p:ext uri="{BB962C8B-B14F-4D97-AF65-F5344CB8AC3E}">
        <p14:creationId xmlns:p14="http://schemas.microsoft.com/office/powerpoint/2010/main" val="3478465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a:xfrm>
            <a:off x="1907704" y="44624"/>
            <a:ext cx="6248962" cy="648072"/>
          </a:xfrm>
          <a:prstGeom prst="rect">
            <a:avLst/>
          </a:prstGeom>
        </p:spPr>
        <p:txBody>
          <a:bodyPr/>
          <a:lstStyle/>
          <a:p>
            <a:r>
              <a:rPr lang="fi-FI"/>
              <a:t>Muokkaa ots. perustyyl. napsautt.</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a:xfrm>
            <a:off x="-36512" y="6592267"/>
            <a:ext cx="1207046" cy="365125"/>
          </a:xfrm>
          <a:prstGeom prst="rect">
            <a:avLst/>
          </a:prstGeom>
        </p:spPr>
        <p:txBody>
          <a:bodyPr/>
          <a:lstStyle/>
          <a:p>
            <a:fld id="{40CE5EC9-FB65-4DD4-BA31-E9F0C321C31F}" type="datetimeFigureOut">
              <a:rPr lang="fi-FI" smtClean="0"/>
              <a:t>13.1.2023</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439193FB-AC4B-4FDD-ABEB-1B426599070A}" type="slidenum">
              <a:rPr lang="fi-FI" smtClean="0"/>
              <a:t>‹#›</a:t>
            </a:fld>
            <a:endParaRPr lang="fi-FI"/>
          </a:p>
        </p:txBody>
      </p:sp>
    </p:spTree>
    <p:extLst>
      <p:ext uri="{BB962C8B-B14F-4D97-AF65-F5344CB8AC3E}">
        <p14:creationId xmlns:p14="http://schemas.microsoft.com/office/powerpoint/2010/main" val="3033850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fi-FI"/>
              <a:t>Muokkaa ots. perustyyl. napsautt.</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a:xfrm>
            <a:off x="-36512" y="6592267"/>
            <a:ext cx="1207046" cy="365125"/>
          </a:xfrm>
          <a:prstGeom prst="rect">
            <a:avLst/>
          </a:prstGeom>
        </p:spPr>
        <p:txBody>
          <a:bodyPr/>
          <a:lstStyle/>
          <a:p>
            <a:fld id="{40CE5EC9-FB65-4DD4-BA31-E9F0C321C31F}" type="datetimeFigureOut">
              <a:rPr lang="fi-FI" smtClean="0"/>
              <a:t>13.1.2023</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439193FB-AC4B-4FDD-ABEB-1B426599070A}" type="slidenum">
              <a:rPr lang="fi-FI" smtClean="0"/>
              <a:t>‹#›</a:t>
            </a:fld>
            <a:endParaRPr lang="fi-FI"/>
          </a:p>
        </p:txBody>
      </p:sp>
    </p:spTree>
    <p:extLst>
      <p:ext uri="{BB962C8B-B14F-4D97-AF65-F5344CB8AC3E}">
        <p14:creationId xmlns:p14="http://schemas.microsoft.com/office/powerpoint/2010/main" val="2775592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a:xfrm>
            <a:off x="1907704" y="44624"/>
            <a:ext cx="6248962" cy="648072"/>
          </a:xfrm>
          <a:prstGeom prst="rect">
            <a:avLst/>
          </a:prstGeom>
        </p:spPr>
        <p:txBody>
          <a:bodyPr/>
          <a:lstStyle/>
          <a:p>
            <a:r>
              <a:rPr lang="fi-FI"/>
              <a:t>Muokkaa ots. perustyyl. napsautt.</a:t>
            </a:r>
            <a:endParaRPr lang="en-US" dirty="0"/>
          </a:p>
        </p:txBody>
      </p:sp>
      <p:sp>
        <p:nvSpPr>
          <p:cNvPr id="3" name="Date Placeholder 2"/>
          <p:cNvSpPr>
            <a:spLocks noGrp="1"/>
          </p:cNvSpPr>
          <p:nvPr>
            <p:ph type="dt" sz="half" idx="10"/>
          </p:nvPr>
        </p:nvSpPr>
        <p:spPr>
          <a:xfrm>
            <a:off x="-36512" y="6592267"/>
            <a:ext cx="1207046" cy="365125"/>
          </a:xfrm>
          <a:prstGeom prst="rect">
            <a:avLst/>
          </a:prstGeom>
        </p:spPr>
        <p:txBody>
          <a:bodyPr/>
          <a:lstStyle/>
          <a:p>
            <a:fld id="{40CE5EC9-FB65-4DD4-BA31-E9F0C321C31F}" type="datetimeFigureOut">
              <a:rPr lang="fi-FI" smtClean="0"/>
              <a:t>13.1.2023</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439193FB-AC4B-4FDD-ABEB-1B426599070A}" type="slidenum">
              <a:rPr lang="fi-FI" smtClean="0"/>
              <a:t>‹#›</a:t>
            </a:fld>
            <a:endParaRPr lang="fi-FI"/>
          </a:p>
        </p:txBody>
      </p:sp>
    </p:spTree>
    <p:extLst>
      <p:ext uri="{BB962C8B-B14F-4D97-AF65-F5344CB8AC3E}">
        <p14:creationId xmlns:p14="http://schemas.microsoft.com/office/powerpoint/2010/main" val="23519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6512" y="6592267"/>
            <a:ext cx="1207046" cy="365125"/>
          </a:xfrm>
          <a:prstGeom prst="rect">
            <a:avLst/>
          </a:prstGeom>
        </p:spPr>
        <p:txBody>
          <a:bodyPr/>
          <a:lstStyle/>
          <a:p>
            <a:fld id="{40CE5EC9-FB65-4DD4-BA31-E9F0C321C31F}" type="datetimeFigureOut">
              <a:rPr lang="fi-FI" smtClean="0"/>
              <a:t>13.1.2023</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439193FB-AC4B-4FDD-ABEB-1B426599070A}" type="slidenum">
              <a:rPr lang="fi-FI" smtClean="0"/>
              <a:t>‹#›</a:t>
            </a:fld>
            <a:endParaRPr lang="fi-FI"/>
          </a:p>
        </p:txBody>
      </p:sp>
    </p:spTree>
    <p:extLst>
      <p:ext uri="{BB962C8B-B14F-4D97-AF65-F5344CB8AC3E}">
        <p14:creationId xmlns:p14="http://schemas.microsoft.com/office/powerpoint/2010/main" val="578363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fi-FI"/>
              <a:t>Muokkaa ots. perustyyl. napsautt.</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a:xfrm>
            <a:off x="-36512" y="6592267"/>
            <a:ext cx="1207046" cy="365125"/>
          </a:xfrm>
          <a:prstGeom prst="rect">
            <a:avLst/>
          </a:prstGeom>
        </p:spPr>
        <p:txBody>
          <a:bodyPr/>
          <a:lstStyle/>
          <a:p>
            <a:fld id="{40CE5EC9-FB65-4DD4-BA31-E9F0C321C31F}" type="datetimeFigureOut">
              <a:rPr lang="fi-FI" smtClean="0"/>
              <a:t>13.1.2023</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439193FB-AC4B-4FDD-ABEB-1B426599070A}" type="slidenum">
              <a:rPr lang="fi-FI" smtClean="0"/>
              <a:t>‹#›</a:t>
            </a:fld>
            <a:endParaRPr lang="fi-FI"/>
          </a:p>
        </p:txBody>
      </p:sp>
    </p:spTree>
    <p:extLst>
      <p:ext uri="{BB962C8B-B14F-4D97-AF65-F5344CB8AC3E}">
        <p14:creationId xmlns:p14="http://schemas.microsoft.com/office/powerpoint/2010/main" val="231455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fi-FI"/>
              <a:t>Muokkaa ots. perustyyl. napsautt.</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a:xfrm>
            <a:off x="-36512" y="6592267"/>
            <a:ext cx="1207046" cy="365125"/>
          </a:xfrm>
          <a:prstGeom prst="rect">
            <a:avLst/>
          </a:prstGeom>
        </p:spPr>
        <p:txBody>
          <a:bodyPr/>
          <a:lstStyle/>
          <a:p>
            <a:fld id="{40CE5EC9-FB65-4DD4-BA31-E9F0C321C31F}" type="datetimeFigureOut">
              <a:rPr lang="fi-FI" smtClean="0"/>
              <a:t>13.1.2023</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439193FB-AC4B-4FDD-ABEB-1B426599070A}" type="slidenum">
              <a:rPr lang="fi-FI" smtClean="0"/>
              <a:t>‹#›</a:t>
            </a:fld>
            <a:endParaRPr lang="fi-FI"/>
          </a:p>
        </p:txBody>
      </p:sp>
    </p:spTree>
    <p:extLst>
      <p:ext uri="{BB962C8B-B14F-4D97-AF65-F5344CB8AC3E}">
        <p14:creationId xmlns:p14="http://schemas.microsoft.com/office/powerpoint/2010/main" val="4020650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028950" y="6384875"/>
            <a:ext cx="3086100" cy="365125"/>
          </a:xfrm>
          <a:prstGeom prst="rect">
            <a:avLst/>
          </a:prstGeom>
        </p:spPr>
        <p:txBody>
          <a:bodyPr vert="horz" lIns="91440" tIns="45720" rIns="91440" bIns="45720" rtlCol="0" anchor="ctr"/>
          <a:lstStyle>
            <a:lvl1pPr algn="ctr">
              <a:defRPr sz="1200" b="0">
                <a:solidFill>
                  <a:schemeClr val="tx1"/>
                </a:solidFill>
              </a:defRPr>
            </a:lvl1pPr>
          </a:lstStyle>
          <a:p>
            <a:endParaRPr lang="fi-FI"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9193FB-AC4B-4FDD-ABEB-1B426599070A}" type="slidenum">
              <a:rPr lang="fi-FI" smtClean="0"/>
              <a:t>‹#›</a:t>
            </a:fld>
            <a:endParaRPr lang="fi-FI"/>
          </a:p>
        </p:txBody>
      </p:sp>
      <p:sp>
        <p:nvSpPr>
          <p:cNvPr id="11" name="Tekstiruutu 10">
            <a:extLst>
              <a:ext uri="{FF2B5EF4-FFF2-40B4-BE49-F238E27FC236}">
                <a16:creationId xmlns:a16="http://schemas.microsoft.com/office/drawing/2014/main" id="{CD38B805-86B5-44DC-93F2-85B26CD9AC63}"/>
              </a:ext>
            </a:extLst>
          </p:cNvPr>
          <p:cNvSpPr txBox="1"/>
          <p:nvPr userDrawn="1"/>
        </p:nvSpPr>
        <p:spPr>
          <a:xfrm>
            <a:off x="-36512" y="6648600"/>
            <a:ext cx="1040670" cy="215444"/>
          </a:xfrm>
          <a:prstGeom prst="rect">
            <a:avLst/>
          </a:prstGeom>
          <a:noFill/>
        </p:spPr>
        <p:txBody>
          <a:bodyPr wrap="none" rtlCol="0">
            <a:spAutoFit/>
          </a:bodyPr>
          <a:lstStyle/>
          <a:p>
            <a:r>
              <a:rPr lang="fi-FI" sz="800" dirty="0"/>
              <a:t>©</a:t>
            </a:r>
            <a:r>
              <a:rPr lang="fi-FI" sz="800" dirty="0" err="1"/>
              <a:t>Present-äSSä</a:t>
            </a:r>
            <a:r>
              <a:rPr lang="fi-FI" sz="800" dirty="0"/>
              <a:t> 2020</a:t>
            </a:r>
          </a:p>
        </p:txBody>
      </p:sp>
      <p:sp>
        <p:nvSpPr>
          <p:cNvPr id="12" name="Tekstiruutu 11">
            <a:extLst>
              <a:ext uri="{FF2B5EF4-FFF2-40B4-BE49-F238E27FC236}">
                <a16:creationId xmlns:a16="http://schemas.microsoft.com/office/drawing/2014/main" id="{6F014054-4D43-4DAB-9C7D-828376B678E3}"/>
              </a:ext>
            </a:extLst>
          </p:cNvPr>
          <p:cNvSpPr txBox="1"/>
          <p:nvPr userDrawn="1"/>
        </p:nvSpPr>
        <p:spPr>
          <a:xfrm>
            <a:off x="2123728" y="136524"/>
            <a:ext cx="5040560" cy="461665"/>
          </a:xfrm>
          <a:prstGeom prst="rect">
            <a:avLst/>
          </a:prstGeom>
          <a:solidFill>
            <a:schemeClr val="tx1"/>
          </a:solidFill>
        </p:spPr>
        <p:txBody>
          <a:bodyPr wrap="square" rtlCol="0">
            <a:spAutoFit/>
          </a:bodyPr>
          <a:lstStyle/>
          <a:p>
            <a:pPr algn="ctr"/>
            <a:r>
              <a:rPr lang="fi-FI" sz="2400" b="1" dirty="0">
                <a:solidFill>
                  <a:schemeClr val="bg1"/>
                </a:solidFill>
              </a:rPr>
              <a:t>Esityksen perustyyliä et voi muokata</a:t>
            </a:r>
          </a:p>
        </p:txBody>
      </p:sp>
      <p:sp>
        <p:nvSpPr>
          <p:cNvPr id="13" name="Ellipsi 12">
            <a:extLst>
              <a:ext uri="{FF2B5EF4-FFF2-40B4-BE49-F238E27FC236}">
                <a16:creationId xmlns:a16="http://schemas.microsoft.com/office/drawing/2014/main" id="{322095C6-82F5-4089-8826-8D4326D0570A}"/>
              </a:ext>
            </a:extLst>
          </p:cNvPr>
          <p:cNvSpPr/>
          <p:nvPr userDrawn="1"/>
        </p:nvSpPr>
        <p:spPr>
          <a:xfrm>
            <a:off x="1016278" y="1286019"/>
            <a:ext cx="2664296" cy="223224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Ellipsi 13">
            <a:extLst>
              <a:ext uri="{FF2B5EF4-FFF2-40B4-BE49-F238E27FC236}">
                <a16:creationId xmlns:a16="http://schemas.microsoft.com/office/drawing/2014/main" id="{B98B12F3-08EA-4C27-BCF6-AF9DD8A930AD}"/>
              </a:ext>
            </a:extLst>
          </p:cNvPr>
          <p:cNvSpPr/>
          <p:nvPr userDrawn="1"/>
        </p:nvSpPr>
        <p:spPr>
          <a:xfrm>
            <a:off x="4427984" y="1286019"/>
            <a:ext cx="2664296" cy="223224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3" name="Kuva 2">
            <a:extLst>
              <a:ext uri="{FF2B5EF4-FFF2-40B4-BE49-F238E27FC236}">
                <a16:creationId xmlns:a16="http://schemas.microsoft.com/office/drawing/2014/main" id="{C1B94009-62E8-4680-9509-BEA4D98E674C}"/>
              </a:ext>
            </a:extLst>
          </p:cNvPr>
          <p:cNvPicPr>
            <a:picLocks noChangeAspect="1"/>
          </p:cNvPicPr>
          <p:nvPr userDrawn="1"/>
        </p:nvPicPr>
        <p:blipFill>
          <a:blip r:embed="rId13"/>
          <a:stretch>
            <a:fillRect/>
          </a:stretch>
        </p:blipFill>
        <p:spPr>
          <a:xfrm>
            <a:off x="0" y="62"/>
            <a:ext cx="9180512" cy="4581066"/>
          </a:xfrm>
          <a:prstGeom prst="rect">
            <a:avLst/>
          </a:prstGeom>
        </p:spPr>
      </p:pic>
    </p:spTree>
    <p:extLst>
      <p:ext uri="{BB962C8B-B14F-4D97-AF65-F5344CB8AC3E}">
        <p14:creationId xmlns:p14="http://schemas.microsoft.com/office/powerpoint/2010/main" val="21181388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1" kern="1200">
          <a:solidFill>
            <a:schemeClr val="tx1"/>
          </a:solidFill>
          <a:latin typeface="Arial Rounded MT Bold" panose="020F07040305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1.xml"/><Relationship Id="rId1" Type="http://schemas.openxmlformats.org/officeDocument/2006/relationships/slideLayout" Target="../slideLayouts/slideLayout1.xml"/><Relationship Id="rId5" Type="http://schemas.openxmlformats.org/officeDocument/2006/relationships/hyperlink" Target="https://www.ylioppilastutkinto.fi/ylioppilastutkinto/pisterajat" TargetMode="External"/><Relationship Id="rId4" Type="http://schemas.openxmlformats.org/officeDocument/2006/relationships/hyperlink" Target="http://hikipedia.info/wiki/Tiedosto:Magnifying_glass_01.sv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16.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image" Target="../media/image5.png"/><Relationship Id="rId7" Type="http://schemas.openxmlformats.org/officeDocument/2006/relationships/slide" Target="slide20.xml"/><Relationship Id="rId12" Type="http://schemas.openxmlformats.org/officeDocument/2006/relationships/hyperlink" Target="https://www.ylioppilastutkinto.fi/ylioppilastutkinto/hyvan-vastauksen-piirteet" TargetMode="External"/><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slide" Target="slide22.xml"/><Relationship Id="rId11" Type="http://schemas.openxmlformats.org/officeDocument/2006/relationships/hyperlink" Target="https://www.ylioppilastutkinto.fi/ylioppilastutkinto/kokelaille/kokelaan-ohje" TargetMode="External"/><Relationship Id="rId5" Type="http://schemas.openxmlformats.org/officeDocument/2006/relationships/slide" Target="slide17.xml"/><Relationship Id="rId10" Type="http://schemas.openxmlformats.org/officeDocument/2006/relationships/hyperlink" Target="http://hikipedia.info/wiki/Tiedosto:Magnifying_glass_01.svg" TargetMode="External"/><Relationship Id="rId4" Type="http://schemas.openxmlformats.org/officeDocument/2006/relationships/image" Target="../media/image6.svg"/><Relationship Id="rId9"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hyperlink" Target="http://hikipedia.info/wiki/Tiedosto:Magnifying_glass_01.svg" TargetMode="External"/><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hyperlink" Target="https://www.ylioppilastutkinto.fi/images/sivuston_tiedostot/Ohjeet/Koekohtaiset/fi_maaraykset_aidinkieli_digitaalinen_koe.pdf"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hikipedia.info/wiki/Tiedosto:Magnifying_glass_01.svg" TargetMode="External"/><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hyperlink" Target="https://www.ylioppilastutkinto.fi/images/sivuston_tiedostot/Ohjeet/Koekohtaiset/fi_maaraykset_aidinkieli_digitaalinen_koe.pd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s://www.ylioppilastutkinto.fi/images/sivuston_tiedostot/Ohjeet/Koekohtaiset/fi_maaraykset_aidinkieli_digitaalinen_koe.pdf" TargetMode="External"/><Relationship Id="rId2" Type="http://schemas.openxmlformats.org/officeDocument/2006/relationships/slide" Target="slide16.xml"/><Relationship Id="rId1" Type="http://schemas.openxmlformats.org/officeDocument/2006/relationships/slideLayout" Target="../slideLayouts/slideLayout1.xml"/><Relationship Id="rId6" Type="http://schemas.openxmlformats.org/officeDocument/2006/relationships/hyperlink" Target="http://hikipedia.info/wiki/Tiedosto:Magnifying_glass_01.svg" TargetMode="External"/><Relationship Id="rId5" Type="http://schemas.openxmlformats.org/officeDocument/2006/relationships/image" Target="../media/image7.png"/><Relationship Id="rId4" Type="http://schemas.openxmlformats.org/officeDocument/2006/relationships/image" Target="../media/image6.svg"/></Relationships>
</file>

<file path=ppt/slides/_rels/slide2.xml.rels><?xml version="1.0" encoding="UTF-8" standalone="yes"?>
<Relationships xmlns="http://schemas.openxmlformats.org/package/2006/relationships"><Relationship Id="rId8" Type="http://schemas.openxmlformats.org/officeDocument/2006/relationships/slide" Target="slide37.xml"/><Relationship Id="rId13" Type="http://schemas.openxmlformats.org/officeDocument/2006/relationships/slide" Target="slide35.xml"/><Relationship Id="rId18" Type="http://schemas.openxmlformats.org/officeDocument/2006/relationships/slide" Target="slide33.xml"/><Relationship Id="rId3" Type="http://schemas.openxmlformats.org/officeDocument/2006/relationships/slide" Target="slide15.xml"/><Relationship Id="rId7" Type="http://schemas.openxmlformats.org/officeDocument/2006/relationships/slide" Target="slide36.xml"/><Relationship Id="rId12" Type="http://schemas.openxmlformats.org/officeDocument/2006/relationships/slide" Target="slide16.xml"/><Relationship Id="rId17" Type="http://schemas.openxmlformats.org/officeDocument/2006/relationships/slide" Target="slide39.xml"/><Relationship Id="rId2" Type="http://schemas.openxmlformats.org/officeDocument/2006/relationships/image" Target="../media/image4.png"/><Relationship Id="rId16" Type="http://schemas.openxmlformats.org/officeDocument/2006/relationships/slide" Target="slide34.xml"/><Relationship Id="rId1" Type="http://schemas.openxmlformats.org/officeDocument/2006/relationships/slideLayout" Target="../slideLayouts/slideLayout1.xml"/><Relationship Id="rId6" Type="http://schemas.openxmlformats.org/officeDocument/2006/relationships/slide" Target="slide29.xml"/><Relationship Id="rId11" Type="http://schemas.openxmlformats.org/officeDocument/2006/relationships/slide" Target="slide7.xml"/><Relationship Id="rId5" Type="http://schemas.openxmlformats.org/officeDocument/2006/relationships/slide" Target="slide9.xml"/><Relationship Id="rId15" Type="http://schemas.openxmlformats.org/officeDocument/2006/relationships/slide" Target="slide32.xml"/><Relationship Id="rId10" Type="http://schemas.openxmlformats.org/officeDocument/2006/relationships/slide" Target="slide6.xml"/><Relationship Id="rId19" Type="http://schemas.openxmlformats.org/officeDocument/2006/relationships/slide" Target="slide30.xml"/><Relationship Id="rId4" Type="http://schemas.openxmlformats.org/officeDocument/2006/relationships/slide" Target="slide11.xml"/><Relationship Id="rId9" Type="http://schemas.openxmlformats.org/officeDocument/2006/relationships/slide" Target="slide38.xml"/><Relationship Id="rId14" Type="http://schemas.openxmlformats.org/officeDocument/2006/relationships/slide" Target="slide31.xml"/></Relationships>
</file>

<file path=ppt/slides/_rels/slide20.xml.rels><?xml version="1.0" encoding="UTF-8" standalone="yes"?>
<Relationships xmlns="http://schemas.openxmlformats.org/package/2006/relationships"><Relationship Id="rId3" Type="http://schemas.openxmlformats.org/officeDocument/2006/relationships/hyperlink" Target="http://hikipedia.info/wiki/Tiedosto:Magnifying_glass_01.svg" TargetMode="External"/><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hyperlink" Target="https://www.ylioppilastutkinto.fi/images/sivuston_tiedostot/Ohjeet/Koekohtaiset/fi_maaraykset_matematiikka_digitaalinen_koe.pdf"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hikipedia.info/wiki/Tiedosto:Magnifying_glass_01.svg" TargetMode="External"/><Relationship Id="rId7" Type="http://schemas.openxmlformats.org/officeDocument/2006/relationships/image" Target="../media/image6.sv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slide" Target="slide16.xml"/><Relationship Id="rId4" Type="http://schemas.openxmlformats.org/officeDocument/2006/relationships/hyperlink" Target="https://www.ylioppilastutkinto.fi/images/sivuston_tiedostot/Ohjeet/Koekohtaiset/fi_maaraykset_matematiikka_digitaalinen_koe.pdf"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hikipedia.info/wiki/Tiedosto:Magnifying_glass_01.svg" TargetMode="External"/><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hyperlink" Target="https://www.ylioppilastutkinto.fi/images/sivuston_tiedostot/Ohjeet/Koekohtaiset/sahkoiset_kielikokeet_maaraykset_30.11.2017_fi.pdf"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s://www.ylioppilastutkinto.fi/images/sivuston_tiedostot/Ohjeet/Koekohtaiset/sahkoiset_kielikokeet_maaraykset_30.11.2017_fi.pdf" TargetMode="External"/><Relationship Id="rId2" Type="http://schemas.openxmlformats.org/officeDocument/2006/relationships/slide" Target="slide16.xml"/><Relationship Id="rId1" Type="http://schemas.openxmlformats.org/officeDocument/2006/relationships/slideLayout" Target="../slideLayouts/slideLayout1.xml"/><Relationship Id="rId6" Type="http://schemas.openxmlformats.org/officeDocument/2006/relationships/hyperlink" Target="http://hikipedia.info/wiki/Tiedosto:Magnifying_glass_01.svg" TargetMode="External"/><Relationship Id="rId5" Type="http://schemas.openxmlformats.org/officeDocument/2006/relationships/image" Target="../media/image7.png"/><Relationship Id="rId4" Type="http://schemas.openxmlformats.org/officeDocument/2006/relationships/image" Target="../media/image6.sv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hikipedia.info/wiki/Tiedosto:Magnifying_glass_01.svg" TargetMode="External"/><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hyperlink" Target="https://www.ylioppilastutkinto.fi/images/sivuston_tiedostot/Ohjeet/Koekohtaiset/fi_reaaliaineiden_digitaalisten_kokeiden_maaraykset_2018.pdf"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1.xml"/><Relationship Id="rId5" Type="http://schemas.openxmlformats.org/officeDocument/2006/relationships/slide" Target="slide16.xml"/><Relationship Id="rId4" Type="http://schemas.openxmlformats.org/officeDocument/2006/relationships/image" Target="../media/image6.sv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s://www.ylioppilastutkinto.fi/images/sivuston_tiedostot/Ohjeet/Sairaus/fi/koesuoritusta_heikentava_syy.pdf" TargetMode="External"/><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hyperlink" Target="http://hikipedia.info/wiki/Tiedosto:Magnifying_glass_01.svg" TargetMode="External"/><Relationship Id="rId5" Type="http://schemas.openxmlformats.org/officeDocument/2006/relationships/image" Target="../media/image7.png"/><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s://www.ylioppilastutkinto.fi/images/sivuston_tiedostot/Ohjeet/Sairaus/fi/koesuoritusta_heikentava_syy.pdf" TargetMode="External"/><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hyperlink" Target="http://hikipedia.info/wiki/Tiedosto:Magnifying_glass_01.svg" TargetMode="External"/><Relationship Id="rId5" Type="http://schemas.openxmlformats.org/officeDocument/2006/relationships/image" Target="../media/image7.png"/><Relationship Id="rId4" Type="http://schemas.openxmlformats.org/officeDocument/2006/relationships/image" Target="../media/image6.sv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s://www.ylioppilastutkinto.fi/images/sivuston_tiedostot/Ohjeet/Sairaus/fi/koesuoritusta_heikentava_syy.pdf" TargetMode="External"/><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hyperlink" Target="http://hikipedia.info/wiki/Tiedosto:Magnifying_glass_01.svg" TargetMode="External"/><Relationship Id="rId5" Type="http://schemas.openxmlformats.org/officeDocument/2006/relationships/image" Target="../media/image7.png"/><Relationship Id="rId4" Type="http://schemas.openxmlformats.org/officeDocument/2006/relationships/image" Target="../media/image6.sv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s://www.ylioppilastutkinto.fi/images/sivuston_tiedostot/Ohjeet/Sairaus/fi/koesuoritusta_heikentava_syy.pdf" TargetMode="External"/><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hyperlink" Target="http://hikipedia.info/wiki/Tiedosto:Magnifying_glass_01.svg" TargetMode="External"/><Relationship Id="rId5" Type="http://schemas.openxmlformats.org/officeDocument/2006/relationships/image" Target="../media/image7.png"/><Relationship Id="rId4" Type="http://schemas.openxmlformats.org/officeDocument/2006/relationships/image" Target="../media/image6.sv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s://www.ylioppilastutkinto.fi/images/sivuston_tiedostot/Ohjeet/Koekohtaiset/suomi_tai_ruotsi_toisena_kielena_kokeen_maaraykset.pdf" TargetMode="External"/><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hyperlink" Target="http://hikipedia.info/wiki/Tiedosto:Magnifying_glass_01.svg" TargetMode="External"/><Relationship Id="rId5" Type="http://schemas.openxmlformats.org/officeDocument/2006/relationships/image" Target="../media/image7.png"/><Relationship Id="rId4" Type="http://schemas.openxmlformats.org/officeDocument/2006/relationships/image" Target="../media/image6.sv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s://www.ylioppilastutkinto.fi/images/sivuston_tiedostot/Ohjeet/Sairaus/fi/koesuoritusta_heikentava_syy.pdf" TargetMode="External"/><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hyperlink" Target="http://hikipedia.info/wiki/Tiedosto:Magnifying_glass_01.svg" TargetMode="External"/><Relationship Id="rId5" Type="http://schemas.openxmlformats.org/officeDocument/2006/relationships/image" Target="../media/image7.png"/><Relationship Id="rId4" Type="http://schemas.openxmlformats.org/officeDocument/2006/relationships/image" Target="../media/image6.sv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hyperlink" Target="http://hikipedia.info/wiki/Tiedosto:Magnifying_glass_01.svg" TargetMode="External"/><Relationship Id="rId5" Type="http://schemas.openxmlformats.org/officeDocument/2006/relationships/image" Target="../media/image7.png"/><Relationship Id="rId4" Type="http://schemas.openxmlformats.org/officeDocument/2006/relationships/image" Target="../media/image6.sv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6.sv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6.svg"/><Relationship Id="rId4" Type="http://schemas.openxmlformats.org/officeDocument/2006/relationships/diagramQuickStyle" Target="../diagrams/quickStyle1.xml"/><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6.sv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72955" y="1122302"/>
            <a:ext cx="5370815" cy="5735697"/>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35" name="Picture 34">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10325"/>
          <a:stretch/>
        </p:blipFill>
        <p:spPr>
          <a:xfrm flipH="1">
            <a:off x="0" y="1122301"/>
            <a:ext cx="9144000" cy="5750526"/>
          </a:xfrm>
          <a:prstGeom prst="rect">
            <a:avLst/>
          </a:prstGeom>
        </p:spPr>
      </p:pic>
      <p:sp>
        <p:nvSpPr>
          <p:cNvPr id="2" name="Otsikko 1">
            <a:extLst>
              <a:ext uri="{FF2B5EF4-FFF2-40B4-BE49-F238E27FC236}">
                <a16:creationId xmlns:a16="http://schemas.microsoft.com/office/drawing/2014/main" id="{D43160FA-33E2-44C4-8B83-B24DF8EDF038}"/>
              </a:ext>
            </a:extLst>
          </p:cNvPr>
          <p:cNvSpPr>
            <a:spLocks noGrp="1"/>
          </p:cNvSpPr>
          <p:nvPr>
            <p:ph type="ctrTitle" idx="4294967295"/>
          </p:nvPr>
        </p:nvSpPr>
        <p:spPr>
          <a:xfrm>
            <a:off x="2267744" y="134637"/>
            <a:ext cx="4176464" cy="558059"/>
          </a:xfrm>
          <a:prstGeom prst="rect">
            <a:avLst/>
          </a:prstGeom>
        </p:spPr>
        <p:txBody>
          <a:bodyPr vert="horz" lIns="91440" tIns="45720" rIns="91440" bIns="45720" rtlCol="0" anchor="t">
            <a:normAutofit/>
          </a:bodyPr>
          <a:lstStyle/>
          <a:p>
            <a:pPr algn="l"/>
            <a:r>
              <a:rPr lang="en-US" sz="3300" kern="1200">
                <a:solidFill>
                  <a:srgbClr val="000000"/>
                </a:solidFill>
              </a:rPr>
              <a:t>Ylioppilastutkinto</a:t>
            </a:r>
            <a:endParaRPr lang="en-US" sz="3300" kern="1200" dirty="0">
              <a:solidFill>
                <a:srgbClr val="000000"/>
              </a:solidFill>
            </a:endParaRPr>
          </a:p>
        </p:txBody>
      </p:sp>
      <p:sp>
        <p:nvSpPr>
          <p:cNvPr id="40"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3441" y="1608355"/>
            <a:ext cx="4570559" cy="5249645"/>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28" name="Kuva 27">
            <a:extLst>
              <a:ext uri="{FF2B5EF4-FFF2-40B4-BE49-F238E27FC236}">
                <a16:creationId xmlns:a16="http://schemas.microsoft.com/office/drawing/2014/main" id="{26D315FF-F325-4F39-89E9-6769F41CEC8E}"/>
              </a:ext>
            </a:extLst>
          </p:cNvPr>
          <p:cNvPicPr>
            <a:picLocks noChangeAspect="1"/>
          </p:cNvPicPr>
          <p:nvPr/>
        </p:nvPicPr>
        <p:blipFill>
          <a:blip r:embed="rId3"/>
          <a:stretch>
            <a:fillRect/>
          </a:stretch>
        </p:blipFill>
        <p:spPr>
          <a:xfrm>
            <a:off x="4956659" y="2671713"/>
            <a:ext cx="4079837" cy="2989535"/>
          </a:xfrm>
          <a:prstGeom prst="rect">
            <a:avLst/>
          </a:prstGeom>
        </p:spPr>
      </p:pic>
      <p:sp>
        <p:nvSpPr>
          <p:cNvPr id="29" name="Tekstiruutu 28">
            <a:extLst>
              <a:ext uri="{FF2B5EF4-FFF2-40B4-BE49-F238E27FC236}">
                <a16:creationId xmlns:a16="http://schemas.microsoft.com/office/drawing/2014/main" id="{3C6724E9-A73C-4FC2-9701-0B8D29DF58DE}"/>
              </a:ext>
            </a:extLst>
          </p:cNvPr>
          <p:cNvSpPr txBox="1"/>
          <p:nvPr/>
        </p:nvSpPr>
        <p:spPr>
          <a:xfrm>
            <a:off x="107504" y="2562671"/>
            <a:ext cx="4572508" cy="1298377"/>
          </a:xfrm>
          <a:prstGeom prst="flowChartTerminator">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fi-FI" b="1" dirty="0">
                <a:solidFill>
                  <a:schemeClr val="bg1"/>
                </a:solidFill>
              </a:rPr>
              <a:t>Ylioppilastutkinnon suorittaminen tuottaa yleisen jatko-opintokelpoisuuden korkeakouluihin</a:t>
            </a:r>
          </a:p>
        </p:txBody>
      </p:sp>
      <p:sp>
        <p:nvSpPr>
          <p:cNvPr id="43" name="Tekstiruutu 42">
            <a:extLst>
              <a:ext uri="{FF2B5EF4-FFF2-40B4-BE49-F238E27FC236}">
                <a16:creationId xmlns:a16="http://schemas.microsoft.com/office/drawing/2014/main" id="{ABBC612E-FABE-4B3F-8A61-69FD39C57F3E}"/>
              </a:ext>
            </a:extLst>
          </p:cNvPr>
          <p:cNvSpPr txBox="1"/>
          <p:nvPr/>
        </p:nvSpPr>
        <p:spPr>
          <a:xfrm>
            <a:off x="178889" y="3997564"/>
            <a:ext cx="4572508" cy="1298377"/>
          </a:xfrm>
          <a:prstGeom prst="flowChartTerminator">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fi-FI" b="1" dirty="0">
                <a:solidFill>
                  <a:schemeClr val="bg1"/>
                </a:solidFill>
              </a:rPr>
              <a:t>Tutkinto tulee suoritetuksi, kun kokelas on suorittanut viisi vaadittavaa yo-koetta sekä lukiokoulutuksen oppimäärän  </a:t>
            </a:r>
          </a:p>
        </p:txBody>
      </p:sp>
      <p:sp>
        <p:nvSpPr>
          <p:cNvPr id="44" name="Tekstiruutu 43">
            <a:extLst>
              <a:ext uri="{FF2B5EF4-FFF2-40B4-BE49-F238E27FC236}">
                <a16:creationId xmlns:a16="http://schemas.microsoft.com/office/drawing/2014/main" id="{F2555A72-50DF-4427-9ADA-CB7B76477A97}"/>
              </a:ext>
            </a:extLst>
          </p:cNvPr>
          <p:cNvSpPr txBox="1"/>
          <p:nvPr/>
        </p:nvSpPr>
        <p:spPr>
          <a:xfrm>
            <a:off x="783928" y="5445224"/>
            <a:ext cx="4572508" cy="1298377"/>
          </a:xfrm>
          <a:prstGeom prst="flowChartTerminator">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fi-FI" b="1" dirty="0">
                <a:solidFill>
                  <a:schemeClr val="bg1"/>
                </a:solidFill>
              </a:rPr>
              <a:t>Lukiokoulutuksen oppimäärän voi korvata ammatillisella perustutkinnolla tai vastaavalla hyväksyttävällä tutkinnolla</a:t>
            </a:r>
          </a:p>
        </p:txBody>
      </p:sp>
      <p:sp>
        <p:nvSpPr>
          <p:cNvPr id="10" name="Tekstiruutu 9">
            <a:extLst>
              <a:ext uri="{FF2B5EF4-FFF2-40B4-BE49-F238E27FC236}">
                <a16:creationId xmlns:a16="http://schemas.microsoft.com/office/drawing/2014/main" id="{A700C55A-0132-467E-8FB8-E20592809394}"/>
              </a:ext>
            </a:extLst>
          </p:cNvPr>
          <p:cNvSpPr txBox="1"/>
          <p:nvPr/>
        </p:nvSpPr>
        <p:spPr>
          <a:xfrm>
            <a:off x="266412" y="1244848"/>
            <a:ext cx="5370815" cy="1168539"/>
          </a:xfrm>
          <a:prstGeom prst="flowChartTerminator">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fi-FI" sz="1600" b="1" dirty="0">
                <a:solidFill>
                  <a:schemeClr val="bg1"/>
                </a:solidFill>
              </a:rPr>
              <a:t>Tutkinnon suorittanut on omaksunut lukion opetus-suunnitelman mukaiset tiedot ja taidot sekä saavuttanut tavoitteiden mukaisen riittävän kypsyyden</a:t>
            </a:r>
          </a:p>
        </p:txBody>
      </p:sp>
      <p:sp>
        <p:nvSpPr>
          <p:cNvPr id="3" name="Tekstiruutu 2">
            <a:extLst>
              <a:ext uri="{FF2B5EF4-FFF2-40B4-BE49-F238E27FC236}">
                <a16:creationId xmlns:a16="http://schemas.microsoft.com/office/drawing/2014/main" id="{50EF1EA5-65D1-4DA3-A595-6D843F12566C}"/>
              </a:ext>
            </a:extLst>
          </p:cNvPr>
          <p:cNvSpPr txBox="1"/>
          <p:nvPr/>
        </p:nvSpPr>
        <p:spPr>
          <a:xfrm>
            <a:off x="1450699" y="834505"/>
            <a:ext cx="3553012" cy="338554"/>
          </a:xfrm>
          <a:prstGeom prst="rect">
            <a:avLst/>
          </a:prstGeom>
          <a:noFill/>
        </p:spPr>
        <p:txBody>
          <a:bodyPr wrap="square" rtlCol="0">
            <a:spAutoFit/>
          </a:bodyPr>
          <a:lstStyle/>
          <a:p>
            <a:r>
              <a:rPr lang="fi-FI" sz="1600" b="1" u="sng" dirty="0"/>
              <a:t>Laki ylioppilastutkinnosta 502/2019:</a:t>
            </a:r>
          </a:p>
        </p:txBody>
      </p:sp>
    </p:spTree>
    <p:extLst>
      <p:ext uri="{BB962C8B-B14F-4D97-AF65-F5344CB8AC3E}">
        <p14:creationId xmlns:p14="http://schemas.microsoft.com/office/powerpoint/2010/main" val="1865569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ppt_x"/>
                                          </p:val>
                                        </p:tav>
                                        <p:tav tm="100000">
                                          <p:val>
                                            <p:strVal val="#ppt_x"/>
                                          </p:val>
                                        </p:tav>
                                      </p:tavLst>
                                    </p:anim>
                                    <p:anim calcmode="lin" valueType="num">
                                      <p:cBhvr additive="base">
                                        <p:cTn id="8" dur="500" fill="hold"/>
                                        <p:tgtEl>
                                          <p:spTgt spid="4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anim calcmode="lin" valueType="num">
                                      <p:cBhvr additive="base">
                                        <p:cTn id="11" dur="500" fill="hold"/>
                                        <p:tgtEl>
                                          <p:spTgt spid="44"/>
                                        </p:tgtEl>
                                        <p:attrNameLst>
                                          <p:attrName>ppt_x</p:attrName>
                                        </p:attrNameLst>
                                      </p:cBhvr>
                                      <p:tavLst>
                                        <p:tav tm="0">
                                          <p:val>
                                            <p:strVal val="#ppt_x"/>
                                          </p:val>
                                        </p:tav>
                                        <p:tav tm="100000">
                                          <p:val>
                                            <p:strVal val="#ppt_x"/>
                                          </p:val>
                                        </p:tav>
                                      </p:tavLst>
                                    </p:anim>
                                    <p:anim calcmode="lin" valueType="num">
                                      <p:cBhvr additive="base">
                                        <p:cTn id="12"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3160FA-33E2-44C4-8B83-B24DF8EDF038}"/>
              </a:ext>
            </a:extLst>
          </p:cNvPr>
          <p:cNvSpPr>
            <a:spLocks noGrp="1"/>
          </p:cNvSpPr>
          <p:nvPr>
            <p:ph type="ctrTitle" idx="4294967295"/>
          </p:nvPr>
        </p:nvSpPr>
        <p:spPr>
          <a:xfrm>
            <a:off x="1763688" y="128713"/>
            <a:ext cx="6192688" cy="620688"/>
          </a:xfrm>
          <a:prstGeom prst="rect">
            <a:avLst/>
          </a:prstGeom>
        </p:spPr>
        <p:txBody>
          <a:bodyPr>
            <a:normAutofit/>
          </a:bodyPr>
          <a:lstStyle/>
          <a:p>
            <a:r>
              <a:rPr lang="fi-FI" dirty="0"/>
              <a:t>Tutkinnon keskeyttäminen</a:t>
            </a:r>
          </a:p>
        </p:txBody>
      </p:sp>
      <p:grpSp>
        <p:nvGrpSpPr>
          <p:cNvPr id="8" name="Ryhmä 7">
            <a:extLst>
              <a:ext uri="{FF2B5EF4-FFF2-40B4-BE49-F238E27FC236}">
                <a16:creationId xmlns:a16="http://schemas.microsoft.com/office/drawing/2014/main" id="{8CD8C4DF-3366-48D1-8ABF-14B477F22ADA}"/>
              </a:ext>
            </a:extLst>
          </p:cNvPr>
          <p:cNvGrpSpPr/>
          <p:nvPr/>
        </p:nvGrpSpPr>
        <p:grpSpPr>
          <a:xfrm>
            <a:off x="8320717" y="6309320"/>
            <a:ext cx="839132" cy="621824"/>
            <a:chOff x="8320717" y="6309320"/>
            <a:chExt cx="839132" cy="621824"/>
          </a:xfrm>
        </p:grpSpPr>
        <p:pic>
          <p:nvPicPr>
            <p:cNvPr id="4" name="Kuva 3" descr="Paluu">
              <a:hlinkClick r:id="rId2" action="ppaction://hlinksldjump"/>
              <a:extLst>
                <a:ext uri="{FF2B5EF4-FFF2-40B4-BE49-F238E27FC236}">
                  <a16:creationId xmlns:a16="http://schemas.microsoft.com/office/drawing/2014/main" id="{003CA5AE-891E-487C-A4C0-B83D2B93A76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8025" y="6309320"/>
              <a:ext cx="621824" cy="621824"/>
            </a:xfrm>
            <a:prstGeom prst="rect">
              <a:avLst/>
            </a:prstGeom>
          </p:spPr>
        </p:pic>
        <p:sp>
          <p:nvSpPr>
            <p:cNvPr id="7" name="Tekstiruutu 6">
              <a:hlinkClick r:id="rId2" action="ppaction://hlinksldjump"/>
              <a:extLst>
                <a:ext uri="{FF2B5EF4-FFF2-40B4-BE49-F238E27FC236}">
                  <a16:creationId xmlns:a16="http://schemas.microsoft.com/office/drawing/2014/main" id="{EB93F284-8105-4FBC-AA03-50E9E1773223}"/>
                </a:ext>
              </a:extLst>
            </p:cNvPr>
            <p:cNvSpPr txBox="1"/>
            <p:nvPr/>
          </p:nvSpPr>
          <p:spPr>
            <a:xfrm>
              <a:off x="8320717" y="6411846"/>
              <a:ext cx="711477" cy="307777"/>
            </a:xfrm>
            <a:prstGeom prst="rect">
              <a:avLst/>
            </a:prstGeom>
            <a:noFill/>
          </p:spPr>
          <p:txBody>
            <a:bodyPr wrap="none" rtlCol="0">
              <a:spAutoFit/>
            </a:bodyPr>
            <a:lstStyle/>
            <a:p>
              <a:r>
                <a:rPr lang="fi-FI" sz="1400" b="1" dirty="0"/>
                <a:t>Alkuun</a:t>
              </a:r>
            </a:p>
          </p:txBody>
        </p:sp>
      </p:grpSp>
      <p:sp>
        <p:nvSpPr>
          <p:cNvPr id="14" name="Tekstiruutu 13">
            <a:extLst>
              <a:ext uri="{FF2B5EF4-FFF2-40B4-BE49-F238E27FC236}">
                <a16:creationId xmlns:a16="http://schemas.microsoft.com/office/drawing/2014/main" id="{C272CF8B-AC23-4084-8469-992D76412881}"/>
              </a:ext>
            </a:extLst>
          </p:cNvPr>
          <p:cNvSpPr txBox="1"/>
          <p:nvPr/>
        </p:nvSpPr>
        <p:spPr>
          <a:xfrm>
            <a:off x="713578" y="4221088"/>
            <a:ext cx="7924398" cy="1214142"/>
          </a:xfrm>
          <a:prstGeom prst="rect">
            <a:avLst/>
          </a:prstGeom>
          <a:noFill/>
          <a:ln w="38100">
            <a:solidFill>
              <a:schemeClr val="accent5"/>
            </a:solidFill>
          </a:ln>
        </p:spPr>
        <p:txBody>
          <a:bodyPr wrap="square" tIns="144000" bIns="144000" rtlCol="0">
            <a:spAutoFit/>
          </a:bodyPr>
          <a:lstStyle/>
          <a:p>
            <a:pPr marL="342900" indent="-342900">
              <a:buFont typeface="Arial" panose="020B0604020202020204" pitchFamily="34" charset="0"/>
              <a:buChar char="•"/>
            </a:pPr>
            <a:r>
              <a:rPr lang="fi-FI" sz="2000" b="1" dirty="0"/>
              <a:t>jos haluat </a:t>
            </a:r>
            <a:r>
              <a:rPr lang="fi-FI" sz="2000" b="1" u="sng" dirty="0">
                <a:highlight>
                  <a:srgbClr val="FFFF00"/>
                </a:highlight>
              </a:rPr>
              <a:t>erityisen painavasta syystä </a:t>
            </a:r>
            <a:r>
              <a:rPr lang="fi-FI" sz="2000" b="1" dirty="0"/>
              <a:t>aloittaa tutkinnon suorittamisen alusta tutkinnon ollessa vielä kesken, on pyydettävä kirjallinen lupa lautakunnalta</a:t>
            </a:r>
          </a:p>
        </p:txBody>
      </p:sp>
      <p:sp>
        <p:nvSpPr>
          <p:cNvPr id="27" name="Tekstiruutu 26">
            <a:extLst>
              <a:ext uri="{FF2B5EF4-FFF2-40B4-BE49-F238E27FC236}">
                <a16:creationId xmlns:a16="http://schemas.microsoft.com/office/drawing/2014/main" id="{3B83A9CD-4CAF-439E-9A55-2F16E6784EA1}"/>
              </a:ext>
            </a:extLst>
          </p:cNvPr>
          <p:cNvSpPr txBox="1"/>
          <p:nvPr/>
        </p:nvSpPr>
        <p:spPr>
          <a:xfrm>
            <a:off x="713578" y="1415673"/>
            <a:ext cx="7853173" cy="2246527"/>
          </a:xfrm>
          <a:prstGeom prst="rect">
            <a:avLst/>
          </a:prstGeom>
          <a:noFill/>
          <a:ln w="57150">
            <a:solidFill>
              <a:schemeClr val="accent5"/>
            </a:solidFill>
          </a:ln>
          <a:scene3d>
            <a:camera prst="orthographicFront"/>
            <a:lightRig rig="threePt" dir="t"/>
          </a:scene3d>
          <a:sp3d>
            <a:bevelT prst="slope"/>
          </a:sp3d>
        </p:spPr>
        <p:txBody>
          <a:bodyPr wrap="square" tIns="216000" bIns="180000" rtlCol="0">
            <a:spAutoFit/>
          </a:bodyPr>
          <a:lstStyle/>
          <a:p>
            <a:pPr marL="342900" indent="-342900">
              <a:buFont typeface="Arial" panose="020B0604020202020204" pitchFamily="34" charset="0"/>
              <a:buChar char="•"/>
            </a:pPr>
            <a:r>
              <a:rPr lang="fi-FI" sz="2000" b="1" dirty="0"/>
              <a:t>jos kokelas ei ole suorittanut tutkintoa määräajassa, tutkinto katsotaan hylätyksi</a:t>
            </a:r>
          </a:p>
          <a:p>
            <a:pPr marL="342900" indent="-342900">
              <a:buFont typeface="Arial" panose="020B0604020202020204" pitchFamily="34" charset="0"/>
              <a:buChar char="•"/>
            </a:pPr>
            <a:r>
              <a:rPr lang="fi-FI" sz="2000" b="1" dirty="0"/>
              <a:t>tutkinnon suorittamisen voi tällöin aloittaa uudelleen</a:t>
            </a:r>
          </a:p>
          <a:p>
            <a:pPr marL="342900" indent="-342900">
              <a:buFont typeface="Arial" panose="020B0604020202020204" pitchFamily="34" charset="0"/>
              <a:buChar char="•"/>
            </a:pPr>
            <a:r>
              <a:rPr lang="fi-FI" sz="2000" b="1" dirty="0"/>
              <a:t>uuteen tutkintoon voi sisällyttää hylättyyn tutkintoon sisältyneet hyväksytyt kokeet </a:t>
            </a:r>
            <a:r>
              <a:rPr lang="fi-FI" sz="2000" b="1" u="sng" dirty="0">
                <a:highlight>
                  <a:srgbClr val="FFFF00"/>
                </a:highlight>
              </a:rPr>
              <a:t>kolmen vuoden ajan aiemmin suoritetun kokeen hyväksymisestä</a:t>
            </a:r>
            <a:endParaRPr lang="fi-FI" sz="2000" b="1" dirty="0">
              <a:highlight>
                <a:srgbClr val="FFFF00"/>
              </a:highlight>
            </a:endParaRPr>
          </a:p>
        </p:txBody>
      </p:sp>
    </p:spTree>
    <p:extLst>
      <p:ext uri="{BB962C8B-B14F-4D97-AF65-F5344CB8AC3E}">
        <p14:creationId xmlns:p14="http://schemas.microsoft.com/office/powerpoint/2010/main" val="4001751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3160FA-33E2-44C4-8B83-B24DF8EDF038}"/>
              </a:ext>
            </a:extLst>
          </p:cNvPr>
          <p:cNvSpPr>
            <a:spLocks noGrp="1"/>
          </p:cNvSpPr>
          <p:nvPr>
            <p:ph type="ctrTitle" idx="4294967295"/>
          </p:nvPr>
        </p:nvSpPr>
        <p:spPr>
          <a:xfrm>
            <a:off x="2195736" y="74589"/>
            <a:ext cx="6192688" cy="620688"/>
          </a:xfrm>
          <a:prstGeom prst="rect">
            <a:avLst/>
          </a:prstGeom>
        </p:spPr>
        <p:txBody>
          <a:bodyPr>
            <a:normAutofit/>
          </a:bodyPr>
          <a:lstStyle/>
          <a:p>
            <a:r>
              <a:rPr lang="fi-FI" dirty="0"/>
              <a:t>Kokeen arvostelu</a:t>
            </a:r>
          </a:p>
        </p:txBody>
      </p:sp>
      <p:sp>
        <p:nvSpPr>
          <p:cNvPr id="3" name="Vuokaaviosymboli: Tallennettu tieto 2">
            <a:extLst>
              <a:ext uri="{FF2B5EF4-FFF2-40B4-BE49-F238E27FC236}">
                <a16:creationId xmlns:a16="http://schemas.microsoft.com/office/drawing/2014/main" id="{F175E21D-6948-4570-B4A3-D248085B7E74}"/>
              </a:ext>
            </a:extLst>
          </p:cNvPr>
          <p:cNvSpPr/>
          <p:nvPr/>
        </p:nvSpPr>
        <p:spPr>
          <a:xfrm>
            <a:off x="251520" y="1266718"/>
            <a:ext cx="2736304" cy="648072"/>
          </a:xfrm>
          <a:prstGeom prst="flowChartOnlineStorag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fi-FI" b="1" dirty="0">
                <a:solidFill>
                  <a:schemeClr val="bg1"/>
                </a:solidFill>
              </a:rPr>
              <a:t>Laudatur</a:t>
            </a:r>
          </a:p>
        </p:txBody>
      </p:sp>
      <p:sp>
        <p:nvSpPr>
          <p:cNvPr id="10" name="Vuokaaviosymboli: Tallennettu tieto 9">
            <a:extLst>
              <a:ext uri="{FF2B5EF4-FFF2-40B4-BE49-F238E27FC236}">
                <a16:creationId xmlns:a16="http://schemas.microsoft.com/office/drawing/2014/main" id="{7CFC1018-F6BA-4DF4-8983-5835648A6A43}"/>
              </a:ext>
            </a:extLst>
          </p:cNvPr>
          <p:cNvSpPr/>
          <p:nvPr/>
        </p:nvSpPr>
        <p:spPr>
          <a:xfrm>
            <a:off x="251520" y="1988840"/>
            <a:ext cx="2808312" cy="648072"/>
          </a:xfrm>
          <a:prstGeom prst="flowChartOnlineStorage">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fi-FI" b="1" dirty="0">
                <a:solidFill>
                  <a:schemeClr val="bg1"/>
                </a:solidFill>
              </a:rPr>
              <a:t>Eximia cum laude approbatur</a:t>
            </a:r>
          </a:p>
        </p:txBody>
      </p:sp>
      <p:sp>
        <p:nvSpPr>
          <p:cNvPr id="11" name="Vuokaaviosymboli: Tallennettu tieto 10">
            <a:extLst>
              <a:ext uri="{FF2B5EF4-FFF2-40B4-BE49-F238E27FC236}">
                <a16:creationId xmlns:a16="http://schemas.microsoft.com/office/drawing/2014/main" id="{ABF5BEF3-D0BB-4591-AE78-724152F02DFD}"/>
              </a:ext>
            </a:extLst>
          </p:cNvPr>
          <p:cNvSpPr/>
          <p:nvPr/>
        </p:nvSpPr>
        <p:spPr>
          <a:xfrm>
            <a:off x="251520" y="2708920"/>
            <a:ext cx="2808312" cy="648072"/>
          </a:xfrm>
          <a:prstGeom prst="flowChartOnlineStorage">
            <a:avLst/>
          </a:prstGeom>
          <a:solidFill>
            <a:schemeClr val="accent6">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fi-FI" b="1" dirty="0">
                <a:solidFill>
                  <a:schemeClr val="bg1"/>
                </a:solidFill>
              </a:rPr>
              <a:t>Magna cum laude approbatur</a:t>
            </a:r>
          </a:p>
        </p:txBody>
      </p:sp>
      <p:sp>
        <p:nvSpPr>
          <p:cNvPr id="12" name="Vuokaaviosymboli: Tallennettu tieto 11">
            <a:extLst>
              <a:ext uri="{FF2B5EF4-FFF2-40B4-BE49-F238E27FC236}">
                <a16:creationId xmlns:a16="http://schemas.microsoft.com/office/drawing/2014/main" id="{B682CD9D-4AB0-47EB-82BB-542C595B7FB3}"/>
              </a:ext>
            </a:extLst>
          </p:cNvPr>
          <p:cNvSpPr/>
          <p:nvPr/>
        </p:nvSpPr>
        <p:spPr>
          <a:xfrm>
            <a:off x="251520" y="4869160"/>
            <a:ext cx="2808312" cy="648072"/>
          </a:xfrm>
          <a:prstGeom prst="flowChartOnlineStorage">
            <a:avLst/>
          </a:prstGeom>
          <a:solidFill>
            <a:schemeClr val="accent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fi-FI" b="1" dirty="0">
                <a:solidFill>
                  <a:schemeClr val="bg1"/>
                </a:solidFill>
              </a:rPr>
              <a:t>Approbatur</a:t>
            </a:r>
          </a:p>
        </p:txBody>
      </p:sp>
      <p:sp>
        <p:nvSpPr>
          <p:cNvPr id="13" name="Vuokaaviosymboli: Tallennettu tieto 12">
            <a:extLst>
              <a:ext uri="{FF2B5EF4-FFF2-40B4-BE49-F238E27FC236}">
                <a16:creationId xmlns:a16="http://schemas.microsoft.com/office/drawing/2014/main" id="{1A248919-E06B-4DDE-8339-350C3828F744}"/>
              </a:ext>
            </a:extLst>
          </p:cNvPr>
          <p:cNvSpPr/>
          <p:nvPr/>
        </p:nvSpPr>
        <p:spPr>
          <a:xfrm>
            <a:off x="251520" y="3429000"/>
            <a:ext cx="2808312" cy="648072"/>
          </a:xfrm>
          <a:prstGeom prst="flowChartOnlineStorage">
            <a:avLst/>
          </a:prstGeom>
          <a:solidFill>
            <a:schemeClr val="accent4">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fi-FI" b="1" dirty="0">
                <a:solidFill>
                  <a:schemeClr val="bg1"/>
                </a:solidFill>
              </a:rPr>
              <a:t>Cum laude approbatur</a:t>
            </a:r>
          </a:p>
        </p:txBody>
      </p:sp>
      <p:sp>
        <p:nvSpPr>
          <p:cNvPr id="14" name="Vuokaaviosymboli: Tallennettu tieto 13">
            <a:extLst>
              <a:ext uri="{FF2B5EF4-FFF2-40B4-BE49-F238E27FC236}">
                <a16:creationId xmlns:a16="http://schemas.microsoft.com/office/drawing/2014/main" id="{45C8FDC1-1AC7-451D-BD74-08B4F3D3DE4B}"/>
              </a:ext>
            </a:extLst>
          </p:cNvPr>
          <p:cNvSpPr/>
          <p:nvPr/>
        </p:nvSpPr>
        <p:spPr>
          <a:xfrm>
            <a:off x="251520" y="4149080"/>
            <a:ext cx="2808312" cy="648072"/>
          </a:xfrm>
          <a:prstGeom prst="flowChartOnlineStorage">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fi-FI" b="1" dirty="0">
                <a:solidFill>
                  <a:schemeClr val="bg1"/>
                </a:solidFill>
              </a:rPr>
              <a:t>Lubenter approbatur</a:t>
            </a:r>
          </a:p>
        </p:txBody>
      </p:sp>
      <p:sp>
        <p:nvSpPr>
          <p:cNvPr id="15" name="Vuokaaviosymboli: Tallennettu tieto 14">
            <a:extLst>
              <a:ext uri="{FF2B5EF4-FFF2-40B4-BE49-F238E27FC236}">
                <a16:creationId xmlns:a16="http://schemas.microsoft.com/office/drawing/2014/main" id="{339ECFDD-A2F3-499F-8EC3-D0DBA6BB85C1}"/>
              </a:ext>
            </a:extLst>
          </p:cNvPr>
          <p:cNvSpPr/>
          <p:nvPr/>
        </p:nvSpPr>
        <p:spPr>
          <a:xfrm>
            <a:off x="251520" y="5589240"/>
            <a:ext cx="2808312" cy="648072"/>
          </a:xfrm>
          <a:prstGeom prst="flowChartOnlineStorage">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fi-FI" b="1" dirty="0">
                <a:solidFill>
                  <a:schemeClr val="bg1"/>
                </a:solidFill>
              </a:rPr>
              <a:t>Improbatur</a:t>
            </a:r>
          </a:p>
        </p:txBody>
      </p:sp>
      <p:sp>
        <p:nvSpPr>
          <p:cNvPr id="5" name="Tekstiruutu 4">
            <a:extLst>
              <a:ext uri="{FF2B5EF4-FFF2-40B4-BE49-F238E27FC236}">
                <a16:creationId xmlns:a16="http://schemas.microsoft.com/office/drawing/2014/main" id="{108B77C8-B70E-4C0A-B3B4-C15FA312E4BC}"/>
              </a:ext>
            </a:extLst>
          </p:cNvPr>
          <p:cNvSpPr txBox="1"/>
          <p:nvPr/>
        </p:nvSpPr>
        <p:spPr>
          <a:xfrm>
            <a:off x="395536" y="1359921"/>
            <a:ext cx="314510" cy="461665"/>
          </a:xfrm>
          <a:prstGeom prst="rect">
            <a:avLst/>
          </a:prstGeom>
          <a:noFill/>
        </p:spPr>
        <p:txBody>
          <a:bodyPr wrap="none" rtlCol="0">
            <a:spAutoFit/>
          </a:bodyPr>
          <a:lstStyle/>
          <a:p>
            <a:r>
              <a:rPr lang="fi-FI" sz="2400" b="1" dirty="0">
                <a:solidFill>
                  <a:schemeClr val="bg1"/>
                </a:solidFill>
              </a:rPr>
              <a:t>L</a:t>
            </a:r>
          </a:p>
        </p:txBody>
      </p:sp>
      <p:sp>
        <p:nvSpPr>
          <p:cNvPr id="17" name="Tekstiruutu 16">
            <a:extLst>
              <a:ext uri="{FF2B5EF4-FFF2-40B4-BE49-F238E27FC236}">
                <a16:creationId xmlns:a16="http://schemas.microsoft.com/office/drawing/2014/main" id="{D6F54674-78CB-4079-9516-D300D5F81E32}"/>
              </a:ext>
            </a:extLst>
          </p:cNvPr>
          <p:cNvSpPr txBox="1"/>
          <p:nvPr/>
        </p:nvSpPr>
        <p:spPr>
          <a:xfrm>
            <a:off x="395536" y="2082043"/>
            <a:ext cx="335348" cy="461665"/>
          </a:xfrm>
          <a:prstGeom prst="rect">
            <a:avLst/>
          </a:prstGeom>
          <a:noFill/>
        </p:spPr>
        <p:txBody>
          <a:bodyPr wrap="none" rtlCol="0">
            <a:spAutoFit/>
          </a:bodyPr>
          <a:lstStyle/>
          <a:p>
            <a:r>
              <a:rPr lang="fi-FI" sz="2400" b="1" dirty="0">
                <a:solidFill>
                  <a:schemeClr val="bg1"/>
                </a:solidFill>
              </a:rPr>
              <a:t>E</a:t>
            </a:r>
          </a:p>
        </p:txBody>
      </p:sp>
      <p:sp>
        <p:nvSpPr>
          <p:cNvPr id="19" name="Tekstiruutu 18">
            <a:extLst>
              <a:ext uri="{FF2B5EF4-FFF2-40B4-BE49-F238E27FC236}">
                <a16:creationId xmlns:a16="http://schemas.microsoft.com/office/drawing/2014/main" id="{EBC67319-9D15-4666-BFAD-8589451950F1}"/>
              </a:ext>
            </a:extLst>
          </p:cNvPr>
          <p:cNvSpPr txBox="1"/>
          <p:nvPr/>
        </p:nvSpPr>
        <p:spPr>
          <a:xfrm>
            <a:off x="397820" y="5682443"/>
            <a:ext cx="266420" cy="461665"/>
          </a:xfrm>
          <a:prstGeom prst="rect">
            <a:avLst/>
          </a:prstGeom>
          <a:noFill/>
        </p:spPr>
        <p:txBody>
          <a:bodyPr wrap="none" rtlCol="0">
            <a:spAutoFit/>
          </a:bodyPr>
          <a:lstStyle/>
          <a:p>
            <a:r>
              <a:rPr lang="fi-FI" sz="2400" b="1" dirty="0">
                <a:solidFill>
                  <a:schemeClr val="bg1"/>
                </a:solidFill>
              </a:rPr>
              <a:t>I</a:t>
            </a:r>
          </a:p>
        </p:txBody>
      </p:sp>
      <p:sp>
        <p:nvSpPr>
          <p:cNvPr id="20" name="Tekstiruutu 19">
            <a:extLst>
              <a:ext uri="{FF2B5EF4-FFF2-40B4-BE49-F238E27FC236}">
                <a16:creationId xmlns:a16="http://schemas.microsoft.com/office/drawing/2014/main" id="{69087F1D-AE0E-475A-97E8-92392D093266}"/>
              </a:ext>
            </a:extLst>
          </p:cNvPr>
          <p:cNvSpPr txBox="1"/>
          <p:nvPr/>
        </p:nvSpPr>
        <p:spPr>
          <a:xfrm>
            <a:off x="391005" y="4962363"/>
            <a:ext cx="370614" cy="461665"/>
          </a:xfrm>
          <a:prstGeom prst="rect">
            <a:avLst/>
          </a:prstGeom>
          <a:noFill/>
        </p:spPr>
        <p:txBody>
          <a:bodyPr wrap="none" rtlCol="0">
            <a:spAutoFit/>
          </a:bodyPr>
          <a:lstStyle/>
          <a:p>
            <a:r>
              <a:rPr lang="fi-FI" sz="2400" b="1" dirty="0">
                <a:solidFill>
                  <a:schemeClr val="bg1"/>
                </a:solidFill>
              </a:rPr>
              <a:t>A</a:t>
            </a:r>
          </a:p>
        </p:txBody>
      </p:sp>
      <p:sp>
        <p:nvSpPr>
          <p:cNvPr id="21" name="Tekstiruutu 20">
            <a:extLst>
              <a:ext uri="{FF2B5EF4-FFF2-40B4-BE49-F238E27FC236}">
                <a16:creationId xmlns:a16="http://schemas.microsoft.com/office/drawing/2014/main" id="{D339E881-B7AF-4BF2-AF46-CB8E11FE3FBE}"/>
              </a:ext>
            </a:extLst>
          </p:cNvPr>
          <p:cNvSpPr txBox="1"/>
          <p:nvPr/>
        </p:nvSpPr>
        <p:spPr>
          <a:xfrm>
            <a:off x="397820" y="4242283"/>
            <a:ext cx="357790" cy="461665"/>
          </a:xfrm>
          <a:prstGeom prst="rect">
            <a:avLst/>
          </a:prstGeom>
          <a:noFill/>
        </p:spPr>
        <p:txBody>
          <a:bodyPr wrap="none" rtlCol="0">
            <a:spAutoFit/>
          </a:bodyPr>
          <a:lstStyle/>
          <a:p>
            <a:r>
              <a:rPr lang="fi-FI" sz="2400" b="1" dirty="0">
                <a:solidFill>
                  <a:schemeClr val="bg1"/>
                </a:solidFill>
              </a:rPr>
              <a:t>B</a:t>
            </a:r>
          </a:p>
        </p:txBody>
      </p:sp>
      <p:sp>
        <p:nvSpPr>
          <p:cNvPr id="22" name="Tekstiruutu 21">
            <a:extLst>
              <a:ext uri="{FF2B5EF4-FFF2-40B4-BE49-F238E27FC236}">
                <a16:creationId xmlns:a16="http://schemas.microsoft.com/office/drawing/2014/main" id="{EA977C1D-24C0-4C3A-BDF1-40904C4C54D3}"/>
              </a:ext>
            </a:extLst>
          </p:cNvPr>
          <p:cNvSpPr txBox="1"/>
          <p:nvPr/>
        </p:nvSpPr>
        <p:spPr>
          <a:xfrm>
            <a:off x="391005" y="3522203"/>
            <a:ext cx="348172" cy="461665"/>
          </a:xfrm>
          <a:prstGeom prst="rect">
            <a:avLst/>
          </a:prstGeom>
          <a:noFill/>
        </p:spPr>
        <p:txBody>
          <a:bodyPr wrap="none" rtlCol="0">
            <a:spAutoFit/>
          </a:bodyPr>
          <a:lstStyle/>
          <a:p>
            <a:r>
              <a:rPr lang="fi-FI" sz="2400" b="1" dirty="0">
                <a:solidFill>
                  <a:schemeClr val="bg1"/>
                </a:solidFill>
              </a:rPr>
              <a:t>C</a:t>
            </a:r>
          </a:p>
        </p:txBody>
      </p:sp>
      <p:sp>
        <p:nvSpPr>
          <p:cNvPr id="23" name="Tekstiruutu 22">
            <a:extLst>
              <a:ext uri="{FF2B5EF4-FFF2-40B4-BE49-F238E27FC236}">
                <a16:creationId xmlns:a16="http://schemas.microsoft.com/office/drawing/2014/main" id="{F77E70F8-816A-4591-B50C-561E1513350A}"/>
              </a:ext>
            </a:extLst>
          </p:cNvPr>
          <p:cNvSpPr txBox="1"/>
          <p:nvPr/>
        </p:nvSpPr>
        <p:spPr>
          <a:xfrm>
            <a:off x="325806" y="2783104"/>
            <a:ext cx="453970" cy="461665"/>
          </a:xfrm>
          <a:prstGeom prst="rect">
            <a:avLst/>
          </a:prstGeom>
          <a:noFill/>
        </p:spPr>
        <p:txBody>
          <a:bodyPr wrap="none" rtlCol="0">
            <a:spAutoFit/>
          </a:bodyPr>
          <a:lstStyle/>
          <a:p>
            <a:r>
              <a:rPr lang="fi-FI" sz="2400" b="1" dirty="0">
                <a:solidFill>
                  <a:schemeClr val="bg1"/>
                </a:solidFill>
              </a:rPr>
              <a:t>M</a:t>
            </a:r>
          </a:p>
        </p:txBody>
      </p:sp>
      <p:sp>
        <p:nvSpPr>
          <p:cNvPr id="31" name="Tekstiruutu 30">
            <a:extLst>
              <a:ext uri="{FF2B5EF4-FFF2-40B4-BE49-F238E27FC236}">
                <a16:creationId xmlns:a16="http://schemas.microsoft.com/office/drawing/2014/main" id="{CB33A6A8-FEDB-49E1-8B4C-C88170C4366D}"/>
              </a:ext>
            </a:extLst>
          </p:cNvPr>
          <p:cNvSpPr txBox="1"/>
          <p:nvPr/>
        </p:nvSpPr>
        <p:spPr>
          <a:xfrm>
            <a:off x="3225239" y="1339897"/>
            <a:ext cx="5667241" cy="4364611"/>
          </a:xfrm>
          <a:prstGeom prst="rect">
            <a:avLst/>
          </a:prstGeom>
          <a:noFill/>
          <a:ln w="50800">
            <a:solidFill>
              <a:schemeClr val="accent5"/>
            </a:solidFill>
          </a:ln>
        </p:spPr>
        <p:txBody>
          <a:bodyPr wrap="square" tIns="180000" bIns="180000" rtlCol="0">
            <a:spAutoFit/>
          </a:bodyPr>
          <a:lstStyle/>
          <a:p>
            <a:pPr marL="342900" indent="-342900">
              <a:buFont typeface="Arial" panose="020B0604020202020204" pitchFamily="34" charset="0"/>
              <a:buChar char="•"/>
            </a:pPr>
            <a:r>
              <a:rPr lang="fi-FI" sz="2000" b="1" dirty="0"/>
              <a:t>jokaisesta kokeesta annetaan erillinen arvosana</a:t>
            </a:r>
          </a:p>
          <a:p>
            <a:pPr marL="342900" indent="-342900">
              <a:buFont typeface="Arial" panose="020B0604020202020204" pitchFamily="34" charset="0"/>
              <a:buChar char="•"/>
            </a:pPr>
            <a:r>
              <a:rPr lang="fi-FI" sz="2000" b="1" dirty="0"/>
              <a:t>koesuorituksen tarkastaa ja arvostelee </a:t>
            </a:r>
            <a:r>
              <a:rPr lang="fi-FI" sz="2000" b="1" u="sng" dirty="0">
                <a:highlight>
                  <a:srgbClr val="FFFF00"/>
                </a:highlight>
              </a:rPr>
              <a:t>alustavasti lukion opettaja</a:t>
            </a:r>
          </a:p>
          <a:p>
            <a:pPr marL="342900" indent="-342900">
              <a:buFont typeface="Arial" panose="020B0604020202020204" pitchFamily="34" charset="0"/>
              <a:buChar char="•"/>
            </a:pPr>
            <a:r>
              <a:rPr lang="fi-FI" sz="2000" b="1" dirty="0"/>
              <a:t>lopullisen arvosanan antaa Ylioppilastutkintolautakunta</a:t>
            </a:r>
          </a:p>
          <a:p>
            <a:pPr marL="342900" indent="-342900">
              <a:buFont typeface="Arial" panose="020B0604020202020204" pitchFamily="34" charset="0"/>
              <a:buChar char="•"/>
            </a:pPr>
            <a:r>
              <a:rPr lang="fi-FI" sz="2000" b="1" dirty="0"/>
              <a:t>tulosten julkaisemisen yhteydessä lautakunta julkaisee myös lopulliset </a:t>
            </a:r>
            <a:r>
              <a:rPr lang="fi-FI" sz="2000" b="1" u="sng" dirty="0">
                <a:highlight>
                  <a:srgbClr val="FFFF00"/>
                </a:highlight>
              </a:rPr>
              <a:t>hyvän vastauksen piirteet</a:t>
            </a:r>
            <a:r>
              <a:rPr lang="fi-FI" sz="2000" b="1" dirty="0"/>
              <a:t>, joista ilmenevät perusteet, joiden mukaan arvostelu on suoritettu</a:t>
            </a:r>
          </a:p>
          <a:p>
            <a:pPr marL="342900" indent="-342900">
              <a:buFont typeface="Arial" panose="020B0604020202020204" pitchFamily="34" charset="0"/>
              <a:buChar char="•"/>
            </a:pPr>
            <a:r>
              <a:rPr lang="fi-FI" sz="2000" b="1" dirty="0"/>
              <a:t>tutkinnon tulokset ja kokelaan arvostellut koesuoritukset annetaan kokelaalle ja alle 18-vuotiaan huoltajalle nähtäväksi lautakunnan ilmoittamassa verkkopalvelussa</a:t>
            </a:r>
          </a:p>
        </p:txBody>
      </p:sp>
      <p:grpSp>
        <p:nvGrpSpPr>
          <p:cNvPr id="32" name="Ryhmä 31">
            <a:extLst>
              <a:ext uri="{FF2B5EF4-FFF2-40B4-BE49-F238E27FC236}">
                <a16:creationId xmlns:a16="http://schemas.microsoft.com/office/drawing/2014/main" id="{9067727A-67F4-4232-A062-EFBC67CCE222}"/>
              </a:ext>
            </a:extLst>
          </p:cNvPr>
          <p:cNvGrpSpPr/>
          <p:nvPr/>
        </p:nvGrpSpPr>
        <p:grpSpPr>
          <a:xfrm>
            <a:off x="8576447" y="6349128"/>
            <a:ext cx="553357" cy="546128"/>
            <a:chOff x="8576447" y="6349128"/>
            <a:chExt cx="553357" cy="546128"/>
          </a:xfrm>
        </p:grpSpPr>
        <p:sp>
          <p:nvSpPr>
            <p:cNvPr id="33" name="Tekstiruutu 32">
              <a:extLst>
                <a:ext uri="{FF2B5EF4-FFF2-40B4-BE49-F238E27FC236}">
                  <a16:creationId xmlns:a16="http://schemas.microsoft.com/office/drawing/2014/main" id="{F755F0EC-9A10-4954-90CE-13C370642868}"/>
                </a:ext>
              </a:extLst>
            </p:cNvPr>
            <p:cNvSpPr txBox="1"/>
            <p:nvPr/>
          </p:nvSpPr>
          <p:spPr>
            <a:xfrm>
              <a:off x="8576447" y="6587479"/>
              <a:ext cx="553357" cy="307777"/>
            </a:xfrm>
            <a:prstGeom prst="rect">
              <a:avLst/>
            </a:prstGeom>
            <a:noFill/>
          </p:spPr>
          <p:txBody>
            <a:bodyPr wrap="none" rtlCol="0">
              <a:spAutoFit/>
            </a:bodyPr>
            <a:lstStyle/>
            <a:p>
              <a:r>
                <a:rPr lang="fi-FI" sz="1400" b="1" dirty="0"/>
                <a:t>Lisää</a:t>
              </a:r>
            </a:p>
          </p:txBody>
        </p:sp>
        <p:sp>
          <p:nvSpPr>
            <p:cNvPr id="34" name="Toimintopainike: Eteenpäin tai seuraava 33">
              <a:hlinkClick r:id="" action="ppaction://hlinkshowjump?jump=nextslide" highlightClick="1"/>
              <a:extLst>
                <a:ext uri="{FF2B5EF4-FFF2-40B4-BE49-F238E27FC236}">
                  <a16:creationId xmlns:a16="http://schemas.microsoft.com/office/drawing/2014/main" id="{E28F4321-AEFB-45EC-B286-7F7130691030}"/>
                </a:ext>
              </a:extLst>
            </p:cNvPr>
            <p:cNvSpPr/>
            <p:nvPr/>
          </p:nvSpPr>
          <p:spPr>
            <a:xfrm>
              <a:off x="8673105" y="6349128"/>
              <a:ext cx="360040" cy="307777"/>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Tree>
    <p:extLst>
      <p:ext uri="{BB962C8B-B14F-4D97-AF65-F5344CB8AC3E}">
        <p14:creationId xmlns:p14="http://schemas.microsoft.com/office/powerpoint/2010/main" val="856499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3160FA-33E2-44C4-8B83-B24DF8EDF038}"/>
              </a:ext>
            </a:extLst>
          </p:cNvPr>
          <p:cNvSpPr>
            <a:spLocks noGrp="1"/>
          </p:cNvSpPr>
          <p:nvPr>
            <p:ph type="ctrTitle" idx="4294967295"/>
          </p:nvPr>
        </p:nvSpPr>
        <p:spPr>
          <a:xfrm>
            <a:off x="2589739" y="85694"/>
            <a:ext cx="6192688" cy="620688"/>
          </a:xfrm>
          <a:prstGeom prst="rect">
            <a:avLst/>
          </a:prstGeom>
        </p:spPr>
        <p:txBody>
          <a:bodyPr>
            <a:normAutofit/>
          </a:bodyPr>
          <a:lstStyle/>
          <a:p>
            <a:r>
              <a:rPr lang="fi-FI" dirty="0"/>
              <a:t>Arvosanajakauma</a:t>
            </a:r>
          </a:p>
        </p:txBody>
      </p:sp>
      <p:sp>
        <p:nvSpPr>
          <p:cNvPr id="31" name="Tekstiruutu 30">
            <a:extLst>
              <a:ext uri="{FF2B5EF4-FFF2-40B4-BE49-F238E27FC236}">
                <a16:creationId xmlns:a16="http://schemas.microsoft.com/office/drawing/2014/main" id="{CB33A6A8-FEDB-49E1-8B4C-C88170C4366D}"/>
              </a:ext>
            </a:extLst>
          </p:cNvPr>
          <p:cNvSpPr txBox="1"/>
          <p:nvPr/>
        </p:nvSpPr>
        <p:spPr>
          <a:xfrm>
            <a:off x="464028" y="1268760"/>
            <a:ext cx="8352279" cy="1015663"/>
          </a:xfrm>
          <a:prstGeom prst="rect">
            <a:avLst/>
          </a:prstGeom>
          <a:noFill/>
          <a:ln w="38100">
            <a:solidFill>
              <a:schemeClr val="accent5"/>
            </a:solidFill>
          </a:ln>
        </p:spPr>
        <p:txBody>
          <a:bodyPr wrap="square" rtlCol="0">
            <a:spAutoFit/>
          </a:bodyPr>
          <a:lstStyle/>
          <a:p>
            <a:pPr marL="342900" indent="-342900">
              <a:buFont typeface="Arial" panose="020B0604020202020204" pitchFamily="34" charset="0"/>
              <a:buChar char="•"/>
            </a:pPr>
            <a:r>
              <a:rPr lang="fi-FI" sz="2000" b="1" dirty="0"/>
              <a:t>arvosanojen </a:t>
            </a:r>
            <a:r>
              <a:rPr lang="fi-FI" sz="2000" b="1" u="sng" dirty="0">
                <a:highlight>
                  <a:srgbClr val="FFFF00"/>
                </a:highlight>
              </a:rPr>
              <a:t>pisterajat vaihtelevat </a:t>
            </a:r>
            <a:r>
              <a:rPr lang="fi-FI" sz="2000" b="1" dirty="0"/>
              <a:t>eri kokeissa sekä eri tutkintokerroilla</a:t>
            </a:r>
          </a:p>
          <a:p>
            <a:pPr marL="342900" indent="-342900">
              <a:buFont typeface="Arial" panose="020B0604020202020204" pitchFamily="34" charset="0"/>
              <a:buChar char="•"/>
            </a:pPr>
            <a:r>
              <a:rPr lang="fi-FI" sz="2000" b="1" dirty="0"/>
              <a:t>pisterajojen määrittelyssä käytetään standardoitujen yhteispisteiden keskiarvoa (SYK-menetelmä)</a:t>
            </a:r>
          </a:p>
        </p:txBody>
      </p:sp>
      <p:graphicFrame>
        <p:nvGraphicFramePr>
          <p:cNvPr id="18" name="Kaavio 17">
            <a:extLst>
              <a:ext uri="{FF2B5EF4-FFF2-40B4-BE49-F238E27FC236}">
                <a16:creationId xmlns:a16="http://schemas.microsoft.com/office/drawing/2014/main" id="{A5006CC8-7406-4F36-929F-E16BB1D7DBDB}"/>
              </a:ext>
            </a:extLst>
          </p:cNvPr>
          <p:cNvGraphicFramePr/>
          <p:nvPr>
            <p:extLst>
              <p:ext uri="{D42A27DB-BD31-4B8C-83A1-F6EECF244321}">
                <p14:modId xmlns:p14="http://schemas.microsoft.com/office/powerpoint/2010/main" val="2310186417"/>
              </p:ext>
            </p:extLst>
          </p:nvPr>
        </p:nvGraphicFramePr>
        <p:xfrm>
          <a:off x="971600" y="2492896"/>
          <a:ext cx="7221462" cy="4032448"/>
        </p:xfrm>
        <a:graphic>
          <a:graphicData uri="http://schemas.openxmlformats.org/drawingml/2006/chart">
            <c:chart xmlns:c="http://schemas.openxmlformats.org/drawingml/2006/chart" xmlns:r="http://schemas.openxmlformats.org/officeDocument/2006/relationships" r:id="rId2"/>
          </a:graphicData>
        </a:graphic>
      </p:graphicFrame>
      <p:sp>
        <p:nvSpPr>
          <p:cNvPr id="3" name="Tekstiruutu 2">
            <a:extLst>
              <a:ext uri="{FF2B5EF4-FFF2-40B4-BE49-F238E27FC236}">
                <a16:creationId xmlns:a16="http://schemas.microsoft.com/office/drawing/2014/main" id="{AA61D1EA-014C-4A67-B6EF-0E46B11A99F6}"/>
              </a:ext>
            </a:extLst>
          </p:cNvPr>
          <p:cNvSpPr txBox="1"/>
          <p:nvPr/>
        </p:nvSpPr>
        <p:spPr>
          <a:xfrm>
            <a:off x="1187624" y="2636912"/>
            <a:ext cx="1402115" cy="369332"/>
          </a:xfrm>
          <a:prstGeom prst="rect">
            <a:avLst/>
          </a:prstGeom>
          <a:noFill/>
        </p:spPr>
        <p:txBody>
          <a:bodyPr wrap="none" rtlCol="0">
            <a:spAutoFit/>
          </a:bodyPr>
          <a:lstStyle/>
          <a:p>
            <a:r>
              <a:rPr lang="fi-FI" b="1" dirty="0"/>
              <a:t>Prosentteina</a:t>
            </a:r>
          </a:p>
        </p:txBody>
      </p:sp>
      <p:grpSp>
        <p:nvGrpSpPr>
          <p:cNvPr id="9" name="Ryhmä 8">
            <a:extLst>
              <a:ext uri="{FF2B5EF4-FFF2-40B4-BE49-F238E27FC236}">
                <a16:creationId xmlns:a16="http://schemas.microsoft.com/office/drawing/2014/main" id="{49EA7A51-365E-4C17-B655-94AB380E34BC}"/>
              </a:ext>
            </a:extLst>
          </p:cNvPr>
          <p:cNvGrpSpPr/>
          <p:nvPr/>
        </p:nvGrpSpPr>
        <p:grpSpPr>
          <a:xfrm>
            <a:off x="8576447" y="6349128"/>
            <a:ext cx="553357" cy="546128"/>
            <a:chOff x="8576447" y="6349128"/>
            <a:chExt cx="553357" cy="546128"/>
          </a:xfrm>
        </p:grpSpPr>
        <p:sp>
          <p:nvSpPr>
            <p:cNvPr id="10" name="Tekstiruutu 9">
              <a:extLst>
                <a:ext uri="{FF2B5EF4-FFF2-40B4-BE49-F238E27FC236}">
                  <a16:creationId xmlns:a16="http://schemas.microsoft.com/office/drawing/2014/main" id="{03D377CF-159E-41F0-A2AF-29ABE9E42A75}"/>
                </a:ext>
              </a:extLst>
            </p:cNvPr>
            <p:cNvSpPr txBox="1"/>
            <p:nvPr/>
          </p:nvSpPr>
          <p:spPr>
            <a:xfrm>
              <a:off x="8576447" y="6587479"/>
              <a:ext cx="553357" cy="307777"/>
            </a:xfrm>
            <a:prstGeom prst="rect">
              <a:avLst/>
            </a:prstGeom>
            <a:noFill/>
          </p:spPr>
          <p:txBody>
            <a:bodyPr wrap="none" rtlCol="0">
              <a:spAutoFit/>
            </a:bodyPr>
            <a:lstStyle/>
            <a:p>
              <a:r>
                <a:rPr lang="fi-FI" sz="1400" b="1" dirty="0"/>
                <a:t>Lisää</a:t>
              </a:r>
            </a:p>
          </p:txBody>
        </p:sp>
        <p:sp>
          <p:nvSpPr>
            <p:cNvPr id="11" name="Toimintopainike: Eteenpäin tai seuraava 10">
              <a:hlinkClick r:id="" action="ppaction://hlinkshowjump?jump=nextslide" highlightClick="1"/>
              <a:extLst>
                <a:ext uri="{FF2B5EF4-FFF2-40B4-BE49-F238E27FC236}">
                  <a16:creationId xmlns:a16="http://schemas.microsoft.com/office/drawing/2014/main" id="{F32F4CA6-826D-43FE-BDCA-79DB65E1ADD6}"/>
                </a:ext>
              </a:extLst>
            </p:cNvPr>
            <p:cNvSpPr/>
            <p:nvPr/>
          </p:nvSpPr>
          <p:spPr>
            <a:xfrm>
              <a:off x="8673105" y="6349128"/>
              <a:ext cx="360040" cy="307777"/>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grpSp>
        <p:nvGrpSpPr>
          <p:cNvPr id="12" name="Ryhmä 11">
            <a:extLst>
              <a:ext uri="{FF2B5EF4-FFF2-40B4-BE49-F238E27FC236}">
                <a16:creationId xmlns:a16="http://schemas.microsoft.com/office/drawing/2014/main" id="{061A4B81-0095-48F3-AA06-05BD4B393577}"/>
              </a:ext>
            </a:extLst>
          </p:cNvPr>
          <p:cNvGrpSpPr/>
          <p:nvPr/>
        </p:nvGrpSpPr>
        <p:grpSpPr>
          <a:xfrm>
            <a:off x="7906888" y="2725079"/>
            <a:ext cx="1126257" cy="1135721"/>
            <a:chOff x="7902055" y="1472917"/>
            <a:chExt cx="1126257" cy="1135721"/>
          </a:xfrm>
        </p:grpSpPr>
        <p:pic>
          <p:nvPicPr>
            <p:cNvPr id="13" name="Kuva 12" descr="Kuva, joka sisältää kohteen peili, objekti&#10;&#10;Kuvaus luotu automaattisesti">
              <a:extLst>
                <a:ext uri="{FF2B5EF4-FFF2-40B4-BE49-F238E27FC236}">
                  <a16:creationId xmlns:a16="http://schemas.microsoft.com/office/drawing/2014/main" id="{A81D338F-F609-4672-B1A1-62E60C41EE1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3993095">
              <a:off x="7897323" y="1477649"/>
              <a:ext cx="1135721" cy="1126257"/>
            </a:xfrm>
            <a:prstGeom prst="rect">
              <a:avLst/>
            </a:prstGeom>
          </p:spPr>
        </p:pic>
        <p:sp>
          <p:nvSpPr>
            <p:cNvPr id="14" name="Tekstiruutu 13">
              <a:hlinkClick r:id="rId5" tooltip="Katso lisää"/>
              <a:extLst>
                <a:ext uri="{FF2B5EF4-FFF2-40B4-BE49-F238E27FC236}">
                  <a16:creationId xmlns:a16="http://schemas.microsoft.com/office/drawing/2014/main" id="{40E02B68-2CFB-4B90-A960-92CE8A6CD08F}"/>
                </a:ext>
              </a:extLst>
            </p:cNvPr>
            <p:cNvSpPr txBox="1"/>
            <p:nvPr/>
          </p:nvSpPr>
          <p:spPr>
            <a:xfrm>
              <a:off x="8172400" y="1484784"/>
              <a:ext cx="843388" cy="738664"/>
            </a:xfrm>
            <a:prstGeom prst="rect">
              <a:avLst/>
            </a:prstGeom>
            <a:noFill/>
          </p:spPr>
          <p:txBody>
            <a:bodyPr wrap="square" rtlCol="0">
              <a:spAutoFit/>
            </a:bodyPr>
            <a:lstStyle/>
            <a:p>
              <a:pPr algn="ctr">
                <a:buNone/>
              </a:pPr>
              <a:r>
                <a:rPr lang="fi-FI" sz="1400" b="1" dirty="0"/>
                <a:t>Katso YTL</a:t>
              </a:r>
            </a:p>
            <a:p>
              <a:pPr algn="ctr">
                <a:buNone/>
              </a:pPr>
              <a:endParaRPr lang="fi-FI" sz="1400" b="1" dirty="0"/>
            </a:p>
          </p:txBody>
        </p:sp>
      </p:grpSp>
    </p:spTree>
    <p:extLst>
      <p:ext uri="{BB962C8B-B14F-4D97-AF65-F5344CB8AC3E}">
        <p14:creationId xmlns:p14="http://schemas.microsoft.com/office/powerpoint/2010/main" val="3597633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p:bldAsOne/>
      </p:bldGraphic>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3160FA-33E2-44C4-8B83-B24DF8EDF038}"/>
              </a:ext>
            </a:extLst>
          </p:cNvPr>
          <p:cNvSpPr>
            <a:spLocks noGrp="1"/>
          </p:cNvSpPr>
          <p:nvPr>
            <p:ph type="ctrTitle" idx="4294967295"/>
          </p:nvPr>
        </p:nvSpPr>
        <p:spPr>
          <a:xfrm>
            <a:off x="2361541" y="63137"/>
            <a:ext cx="5234795" cy="620688"/>
          </a:xfrm>
          <a:prstGeom prst="rect">
            <a:avLst/>
          </a:prstGeom>
        </p:spPr>
        <p:txBody>
          <a:bodyPr>
            <a:normAutofit/>
          </a:bodyPr>
          <a:lstStyle/>
          <a:p>
            <a:r>
              <a:rPr lang="fi-FI" dirty="0"/>
              <a:t>Kompensaatio</a:t>
            </a:r>
          </a:p>
        </p:txBody>
      </p:sp>
      <p:sp>
        <p:nvSpPr>
          <p:cNvPr id="6" name="Tekstiruutu 5">
            <a:extLst>
              <a:ext uri="{FF2B5EF4-FFF2-40B4-BE49-F238E27FC236}">
                <a16:creationId xmlns:a16="http://schemas.microsoft.com/office/drawing/2014/main" id="{C0D9D601-7B00-4708-8216-D43A6AFFA49E}"/>
              </a:ext>
            </a:extLst>
          </p:cNvPr>
          <p:cNvSpPr txBox="1"/>
          <p:nvPr/>
        </p:nvSpPr>
        <p:spPr>
          <a:xfrm>
            <a:off x="251520" y="1196752"/>
            <a:ext cx="8679972" cy="1015663"/>
          </a:xfrm>
          <a:prstGeom prst="rect">
            <a:avLst/>
          </a:prstGeom>
          <a:noFill/>
          <a:ln w="38100">
            <a:solidFill>
              <a:srgbClr val="C00000"/>
            </a:solidFill>
          </a:ln>
        </p:spPr>
        <p:txBody>
          <a:bodyPr wrap="square" rtlCol="0">
            <a:spAutoFit/>
          </a:bodyPr>
          <a:lstStyle/>
          <a:p>
            <a:pPr marL="342900" indent="-342900">
              <a:buFont typeface="Arial" panose="020B0604020202020204" pitchFamily="34" charset="0"/>
              <a:buChar char="•"/>
            </a:pPr>
            <a:r>
              <a:rPr lang="fi-FI" sz="2000" dirty="0"/>
              <a:t>Jos kokelas on suorittanut tutkintoon vaadittavista viidestä kokeesta </a:t>
            </a:r>
            <a:r>
              <a:rPr lang="fi-FI" sz="2000" b="1" u="sng" dirty="0"/>
              <a:t>yhden</a:t>
            </a:r>
            <a:r>
              <a:rPr lang="fi-FI" sz="2000" dirty="0"/>
              <a:t> kokeen hylätyllä arvosanalla ja </a:t>
            </a:r>
            <a:r>
              <a:rPr lang="fi-FI" sz="2000" b="1" dirty="0"/>
              <a:t>neljä</a:t>
            </a:r>
            <a:r>
              <a:rPr lang="fi-FI" sz="2000" dirty="0"/>
              <a:t> hyväksytyllä arvosanalla, hän saa näistä neljästä kokeesta kompensaatiopisteitä arvosanojen perusteella.</a:t>
            </a:r>
            <a:endParaRPr lang="fi-FI" sz="2000" b="1" dirty="0"/>
          </a:p>
        </p:txBody>
      </p:sp>
      <p:sp>
        <p:nvSpPr>
          <p:cNvPr id="10" name="Vuokaaviosymboli: Rajoitin 9">
            <a:extLst>
              <a:ext uri="{FF2B5EF4-FFF2-40B4-BE49-F238E27FC236}">
                <a16:creationId xmlns:a16="http://schemas.microsoft.com/office/drawing/2014/main" id="{EF64243C-803F-4968-BC3C-3F00B361EEDE}"/>
              </a:ext>
            </a:extLst>
          </p:cNvPr>
          <p:cNvSpPr/>
          <p:nvPr/>
        </p:nvSpPr>
        <p:spPr>
          <a:xfrm>
            <a:off x="2140648" y="3237250"/>
            <a:ext cx="936104" cy="767814"/>
          </a:xfrm>
          <a:prstGeom prst="flowChartTerminator">
            <a:avLst/>
          </a:prstGeom>
          <a:solidFill>
            <a:srgbClr val="FF5050"/>
          </a:solidFill>
          <a:ln w="76200">
            <a:solidFill>
              <a:srgbClr val="C00000"/>
            </a:solidFill>
          </a:ln>
          <a:effectLst/>
          <a:scene3d>
            <a:camera prst="orthographicFront">
              <a:rot lat="0" lon="0" rev="0"/>
            </a:camera>
            <a:lightRig rig="glow" dir="t">
              <a:rot lat="0" lon="0" rev="14100000"/>
            </a:lightRig>
          </a:scene3d>
          <a:sp3d prstMaterial="softEdge">
            <a:bevelT w="127000" prst="artDeco"/>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sz="3200" b="1" dirty="0">
                <a:solidFill>
                  <a:schemeClr val="bg1"/>
                </a:solidFill>
              </a:rPr>
              <a:t>E=6</a:t>
            </a:r>
          </a:p>
        </p:txBody>
      </p:sp>
      <p:sp>
        <p:nvSpPr>
          <p:cNvPr id="11" name="Vuokaaviosymboli: Rajoitin 10">
            <a:extLst>
              <a:ext uri="{FF2B5EF4-FFF2-40B4-BE49-F238E27FC236}">
                <a16:creationId xmlns:a16="http://schemas.microsoft.com/office/drawing/2014/main" id="{237322BD-A0D9-4FDC-B4B7-102287247F06}"/>
              </a:ext>
            </a:extLst>
          </p:cNvPr>
          <p:cNvSpPr/>
          <p:nvPr/>
        </p:nvSpPr>
        <p:spPr>
          <a:xfrm>
            <a:off x="4986892" y="3237250"/>
            <a:ext cx="936104" cy="767814"/>
          </a:xfrm>
          <a:prstGeom prst="flowChartTerminator">
            <a:avLst/>
          </a:prstGeom>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3200" b="1" dirty="0">
                <a:solidFill>
                  <a:schemeClr val="bg1"/>
                </a:solidFill>
              </a:rPr>
              <a:t>C=4</a:t>
            </a:r>
          </a:p>
        </p:txBody>
      </p:sp>
      <p:sp>
        <p:nvSpPr>
          <p:cNvPr id="12" name="Vuokaaviosymboli: Rajoitin 11">
            <a:extLst>
              <a:ext uri="{FF2B5EF4-FFF2-40B4-BE49-F238E27FC236}">
                <a16:creationId xmlns:a16="http://schemas.microsoft.com/office/drawing/2014/main" id="{5202B7DE-E360-461E-8694-0B93F04E2D50}"/>
              </a:ext>
            </a:extLst>
          </p:cNvPr>
          <p:cNvSpPr/>
          <p:nvPr/>
        </p:nvSpPr>
        <p:spPr>
          <a:xfrm>
            <a:off x="3491644" y="3225113"/>
            <a:ext cx="1080356" cy="767814"/>
          </a:xfrm>
          <a:prstGeom prst="flowChartTerminator">
            <a:avLst/>
          </a:prstGeom>
          <a:solidFill>
            <a:srgbClr val="FF5050"/>
          </a:solidFill>
          <a:ln w="76200">
            <a:solidFill>
              <a:srgbClr val="C00000"/>
            </a:solidFill>
          </a:ln>
          <a:effectLst/>
          <a:scene3d>
            <a:camera prst="orthographicFront">
              <a:rot lat="0" lon="0" rev="0"/>
            </a:camera>
            <a:lightRig rig="glow" dir="t">
              <a:rot lat="0" lon="0" rev="14100000"/>
            </a:lightRig>
          </a:scene3d>
          <a:sp3d prstMaterial="softEdge">
            <a:bevelT w="127000" prst="artDeco"/>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sz="3200" b="1" dirty="0">
                <a:solidFill>
                  <a:schemeClr val="bg1"/>
                </a:solidFill>
              </a:rPr>
              <a:t>M=5</a:t>
            </a:r>
          </a:p>
        </p:txBody>
      </p:sp>
      <p:sp>
        <p:nvSpPr>
          <p:cNvPr id="13" name="Vuokaaviosymboli: Rajoitin 12">
            <a:extLst>
              <a:ext uri="{FF2B5EF4-FFF2-40B4-BE49-F238E27FC236}">
                <a16:creationId xmlns:a16="http://schemas.microsoft.com/office/drawing/2014/main" id="{96E37285-C909-4F66-9C75-7586F927E0A4}"/>
              </a:ext>
            </a:extLst>
          </p:cNvPr>
          <p:cNvSpPr/>
          <p:nvPr/>
        </p:nvSpPr>
        <p:spPr>
          <a:xfrm>
            <a:off x="651866" y="3225113"/>
            <a:ext cx="936104" cy="767814"/>
          </a:xfrm>
          <a:prstGeom prst="flowChartTerminator">
            <a:avLst/>
          </a:prstGeom>
          <a:solidFill>
            <a:srgbClr val="FF3300"/>
          </a:solidFill>
          <a:ln w="76200">
            <a:solidFill>
              <a:srgbClr val="C00000"/>
            </a:solidFill>
          </a:ln>
          <a:effectLst/>
          <a:scene3d>
            <a:camera prst="orthographicFront">
              <a:rot lat="0" lon="0" rev="0"/>
            </a:camera>
            <a:lightRig rig="glow" dir="t">
              <a:rot lat="0" lon="0" rev="14100000"/>
            </a:lightRig>
          </a:scene3d>
          <a:sp3d prstMaterial="softEdge">
            <a:bevelT w="127000" prst="artDeco"/>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sz="3200" b="1" dirty="0">
                <a:solidFill>
                  <a:schemeClr val="bg1"/>
                </a:solidFill>
              </a:rPr>
              <a:t>L=7 </a:t>
            </a:r>
          </a:p>
        </p:txBody>
      </p:sp>
      <p:sp>
        <p:nvSpPr>
          <p:cNvPr id="14" name="Tekstiruutu 13">
            <a:extLst>
              <a:ext uri="{FF2B5EF4-FFF2-40B4-BE49-F238E27FC236}">
                <a16:creationId xmlns:a16="http://schemas.microsoft.com/office/drawing/2014/main" id="{4ECB4F9A-DCF6-4FC7-8B98-79128D94ECD5}"/>
              </a:ext>
            </a:extLst>
          </p:cNvPr>
          <p:cNvSpPr txBox="1"/>
          <p:nvPr/>
        </p:nvSpPr>
        <p:spPr>
          <a:xfrm>
            <a:off x="107504" y="2422016"/>
            <a:ext cx="2448272" cy="369332"/>
          </a:xfrm>
          <a:prstGeom prst="rect">
            <a:avLst/>
          </a:prstGeom>
          <a:solidFill>
            <a:schemeClr val="accent2">
              <a:lumMod val="75000"/>
            </a:schemeClr>
          </a:solidFill>
          <a:ln w="38100">
            <a:solidFill>
              <a:srgbClr val="C00000"/>
            </a:solidFill>
          </a:ln>
          <a:effectLst/>
        </p:spPr>
        <p:style>
          <a:lnRef idx="2">
            <a:schemeClr val="accent6"/>
          </a:lnRef>
          <a:fillRef idx="1">
            <a:schemeClr val="lt1"/>
          </a:fillRef>
          <a:effectRef idx="0">
            <a:schemeClr val="accent6"/>
          </a:effectRef>
          <a:fontRef idx="minor">
            <a:schemeClr val="dk1"/>
          </a:fontRef>
        </p:style>
        <p:txBody>
          <a:bodyPr wrap="square" rtlCol="0">
            <a:spAutoFit/>
          </a:bodyPr>
          <a:lstStyle/>
          <a:p>
            <a:pPr>
              <a:buNone/>
            </a:pPr>
            <a:r>
              <a:rPr lang="fi-FI" b="1" dirty="0">
                <a:solidFill>
                  <a:schemeClr val="bg1"/>
                </a:solidFill>
              </a:rPr>
              <a:t>Kompensaatiopisteet:</a:t>
            </a:r>
          </a:p>
        </p:txBody>
      </p:sp>
      <p:sp>
        <p:nvSpPr>
          <p:cNvPr id="15" name="Tekstiruutu 14">
            <a:extLst>
              <a:ext uri="{FF2B5EF4-FFF2-40B4-BE49-F238E27FC236}">
                <a16:creationId xmlns:a16="http://schemas.microsoft.com/office/drawing/2014/main" id="{75011FB7-1B84-432E-8977-2C7CFDCF3996}"/>
              </a:ext>
            </a:extLst>
          </p:cNvPr>
          <p:cNvSpPr txBox="1"/>
          <p:nvPr/>
        </p:nvSpPr>
        <p:spPr>
          <a:xfrm>
            <a:off x="520046" y="4287043"/>
            <a:ext cx="8156410" cy="1938992"/>
          </a:xfrm>
          <a:prstGeom prst="rect">
            <a:avLst/>
          </a:prstGeom>
          <a:noFill/>
          <a:ln w="38100">
            <a:solidFill>
              <a:srgbClr val="C00000"/>
            </a:solidFill>
          </a:ln>
        </p:spPr>
        <p:txBody>
          <a:bodyPr wrap="square" rtlCol="0">
            <a:spAutoFit/>
          </a:bodyPr>
          <a:lstStyle/>
          <a:p>
            <a:pPr marL="342900" indent="-342900">
              <a:buFont typeface="Arial" panose="020B0604020202020204" pitchFamily="34" charset="0"/>
              <a:buChar char="•"/>
            </a:pPr>
            <a:r>
              <a:rPr lang="fi-FI" sz="2000" dirty="0"/>
              <a:t>Kokelaan saamat kompensaatiopisteet lasketaan yhteen, ja </a:t>
            </a:r>
            <a:r>
              <a:rPr lang="fi-FI" sz="2000" b="1" u="sng" dirty="0"/>
              <a:t>10 kompensaatiopistettä kompensoi hylätyn arvosanan.</a:t>
            </a:r>
          </a:p>
          <a:p>
            <a:pPr marL="342900" indent="-342900">
              <a:buFont typeface="Arial" panose="020B0604020202020204" pitchFamily="34" charset="0"/>
              <a:buChar char="•"/>
            </a:pPr>
            <a:r>
              <a:rPr lang="fi-FI" sz="2000" dirty="0"/>
              <a:t>Jos kokelas on suorittanut enemmän kuin viisi koetta, hänelle otetaan kompensaatiopisteiden laskemisessa huomioon tutkintoon vaadittavista kokeista ne neljä koetta, jotka tuottavat korkeimman kompensaatiopistesumman</a:t>
            </a:r>
            <a:endParaRPr lang="fi-FI" sz="2000" b="1" dirty="0"/>
          </a:p>
        </p:txBody>
      </p:sp>
      <p:grpSp>
        <p:nvGrpSpPr>
          <p:cNvPr id="18" name="Ryhmä 17">
            <a:extLst>
              <a:ext uri="{FF2B5EF4-FFF2-40B4-BE49-F238E27FC236}">
                <a16:creationId xmlns:a16="http://schemas.microsoft.com/office/drawing/2014/main" id="{1EAA9880-1DFB-4270-9741-015B9078E6FA}"/>
              </a:ext>
            </a:extLst>
          </p:cNvPr>
          <p:cNvGrpSpPr/>
          <p:nvPr/>
        </p:nvGrpSpPr>
        <p:grpSpPr>
          <a:xfrm>
            <a:off x="8576447" y="6349128"/>
            <a:ext cx="553357" cy="546128"/>
            <a:chOff x="8576447" y="6349128"/>
            <a:chExt cx="553357" cy="546128"/>
          </a:xfrm>
        </p:grpSpPr>
        <p:sp>
          <p:nvSpPr>
            <p:cNvPr id="19" name="Tekstiruutu 18">
              <a:extLst>
                <a:ext uri="{FF2B5EF4-FFF2-40B4-BE49-F238E27FC236}">
                  <a16:creationId xmlns:a16="http://schemas.microsoft.com/office/drawing/2014/main" id="{DEB30D4C-CDDB-41B7-A03F-B24BC255A3BF}"/>
                </a:ext>
              </a:extLst>
            </p:cNvPr>
            <p:cNvSpPr txBox="1"/>
            <p:nvPr/>
          </p:nvSpPr>
          <p:spPr>
            <a:xfrm>
              <a:off x="8576447" y="6587479"/>
              <a:ext cx="553357" cy="307777"/>
            </a:xfrm>
            <a:prstGeom prst="rect">
              <a:avLst/>
            </a:prstGeom>
            <a:noFill/>
          </p:spPr>
          <p:txBody>
            <a:bodyPr wrap="none" rtlCol="0">
              <a:spAutoFit/>
            </a:bodyPr>
            <a:lstStyle/>
            <a:p>
              <a:r>
                <a:rPr lang="fi-FI" sz="1400" b="1" dirty="0"/>
                <a:t>Lisää</a:t>
              </a:r>
            </a:p>
          </p:txBody>
        </p:sp>
        <p:sp>
          <p:nvSpPr>
            <p:cNvPr id="20" name="Toimintopainike: Eteenpäin tai seuraava 19">
              <a:hlinkClick r:id="" action="ppaction://hlinkshowjump?jump=nextslide" highlightClick="1"/>
              <a:extLst>
                <a:ext uri="{FF2B5EF4-FFF2-40B4-BE49-F238E27FC236}">
                  <a16:creationId xmlns:a16="http://schemas.microsoft.com/office/drawing/2014/main" id="{2C9A85C2-6279-4D1D-9D7E-9FD20CE46E0A}"/>
                </a:ext>
              </a:extLst>
            </p:cNvPr>
            <p:cNvSpPr/>
            <p:nvPr/>
          </p:nvSpPr>
          <p:spPr>
            <a:xfrm>
              <a:off x="8673105" y="6349128"/>
              <a:ext cx="360040" cy="307777"/>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3" name="Suorakulmio: Pyöristetyt kulmat 2">
            <a:extLst>
              <a:ext uri="{FF2B5EF4-FFF2-40B4-BE49-F238E27FC236}">
                <a16:creationId xmlns:a16="http://schemas.microsoft.com/office/drawing/2014/main" id="{5E707717-AA99-4EA1-B757-2EEA4C026604}"/>
              </a:ext>
            </a:extLst>
          </p:cNvPr>
          <p:cNvSpPr/>
          <p:nvPr/>
        </p:nvSpPr>
        <p:spPr>
          <a:xfrm>
            <a:off x="6156176" y="3249386"/>
            <a:ext cx="1000479" cy="743541"/>
          </a:xfrm>
          <a:prstGeom prst="roundRect">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3200" dirty="0"/>
              <a:t>B=3</a:t>
            </a:r>
          </a:p>
        </p:txBody>
      </p:sp>
      <p:sp>
        <p:nvSpPr>
          <p:cNvPr id="4" name="Suorakulmio: Pyöristetyt kulmat 3">
            <a:extLst>
              <a:ext uri="{FF2B5EF4-FFF2-40B4-BE49-F238E27FC236}">
                <a16:creationId xmlns:a16="http://schemas.microsoft.com/office/drawing/2014/main" id="{3661D729-812F-49EA-A19A-870A841A1F73}"/>
              </a:ext>
            </a:extLst>
          </p:cNvPr>
          <p:cNvSpPr/>
          <p:nvPr/>
        </p:nvSpPr>
        <p:spPr>
          <a:xfrm>
            <a:off x="7389836" y="3249387"/>
            <a:ext cx="1102298" cy="724052"/>
          </a:xfrm>
          <a:prstGeom prst="roundRect">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3200" dirty="0"/>
              <a:t>A=2</a:t>
            </a:r>
          </a:p>
        </p:txBody>
      </p:sp>
    </p:spTree>
    <p:extLst>
      <p:ext uri="{BB962C8B-B14F-4D97-AF65-F5344CB8AC3E}">
        <p14:creationId xmlns:p14="http://schemas.microsoft.com/office/powerpoint/2010/main" val="22096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3600" dirty="0">
                <a:solidFill>
                  <a:schemeClr val="bg1"/>
                </a:solidFill>
                <a:latin typeface="Arial Rounded MT Bold" pitchFamily="34" charset="0"/>
              </a:rPr>
              <a:t>Kompensaatio</a:t>
            </a:r>
          </a:p>
        </p:txBody>
      </p:sp>
      <p:sp>
        <p:nvSpPr>
          <p:cNvPr id="4" name="Text Box 5"/>
          <p:cNvSpPr txBox="1">
            <a:spLocks noChangeArrowheads="1"/>
          </p:cNvSpPr>
          <p:nvPr/>
        </p:nvSpPr>
        <p:spPr bwMode="auto">
          <a:xfrm>
            <a:off x="179512" y="1228110"/>
            <a:ext cx="8784976" cy="584775"/>
          </a:xfrm>
          <a:prstGeom prst="rect">
            <a:avLst/>
          </a:prstGeom>
          <a:solidFill>
            <a:schemeClr val="bg2">
              <a:lumMod val="20000"/>
              <a:lumOff val="80000"/>
            </a:schemeClr>
          </a:solidFill>
          <a:ln w="9525">
            <a:solidFill>
              <a:srgbClr val="92D050"/>
            </a:solidFill>
            <a:miter lim="800000"/>
            <a:headEnd/>
            <a:tailEnd/>
          </a:ln>
          <a:effectLst>
            <a:glow rad="101600">
              <a:srgbClr val="00B050">
                <a:alpha val="40000"/>
              </a:srgbClr>
            </a:glow>
          </a:effectLst>
        </p:spPr>
        <p:txBody>
          <a:bodyPr wrap="square">
            <a:spAutoFit/>
          </a:bodyPr>
          <a:lstStyle/>
          <a:p>
            <a:pPr>
              <a:spcBef>
                <a:spcPct val="0"/>
              </a:spcBef>
              <a:buClr>
                <a:srgbClr val="009999"/>
              </a:buClr>
              <a:buFont typeface="Wingdings" pitchFamily="2" charset="2"/>
              <a:buNone/>
            </a:pPr>
            <a:r>
              <a:rPr lang="fi-FI" sz="3200" dirty="0"/>
              <a:t>KOMPENSAATIO</a:t>
            </a:r>
          </a:p>
        </p:txBody>
      </p:sp>
      <p:sp>
        <p:nvSpPr>
          <p:cNvPr id="8" name="Tekstikehys 7"/>
          <p:cNvSpPr txBox="1"/>
          <p:nvPr/>
        </p:nvSpPr>
        <p:spPr>
          <a:xfrm>
            <a:off x="1259632" y="2159421"/>
            <a:ext cx="5832648" cy="1400383"/>
          </a:xfrm>
          <a:prstGeom prst="rect">
            <a:avLst/>
          </a:prstGeom>
          <a:noFill/>
        </p:spPr>
        <p:txBody>
          <a:bodyPr wrap="square" rtlCol="0">
            <a:spAutoFit/>
          </a:bodyPr>
          <a:lstStyle/>
          <a:p>
            <a:pPr>
              <a:spcBef>
                <a:spcPts val="600"/>
              </a:spcBef>
              <a:buFont typeface="Arial" pitchFamily="34" charset="0"/>
              <a:buChar char="•"/>
            </a:pPr>
            <a:r>
              <a:rPr lang="fi-FI" sz="2000" dirty="0"/>
              <a:t>Esimerkkejä kompensaatiosta tutkinnoissa, jotka on aloitettu keväällä 2022 tai sen jälkeen. </a:t>
            </a:r>
          </a:p>
          <a:p>
            <a:pPr>
              <a:spcBef>
                <a:spcPts val="600"/>
              </a:spcBef>
              <a:buFont typeface="Arial" pitchFamily="34" charset="0"/>
              <a:buChar char="•"/>
            </a:pPr>
            <a:r>
              <a:rPr lang="fi-FI" sz="2000" b="1" dirty="0"/>
              <a:t>HUOM! </a:t>
            </a:r>
            <a:r>
              <a:rPr lang="fi-FI" sz="2000" dirty="0"/>
              <a:t>Ylimääräisistä kokeista ei anneta kompensaatiopisteitä</a:t>
            </a:r>
            <a:r>
              <a:rPr lang="fi-FI" sz="1600" dirty="0"/>
              <a:t>. </a:t>
            </a:r>
          </a:p>
        </p:txBody>
      </p:sp>
      <p:graphicFrame>
        <p:nvGraphicFramePr>
          <p:cNvPr id="3" name="Taulukko 4">
            <a:extLst>
              <a:ext uri="{FF2B5EF4-FFF2-40B4-BE49-F238E27FC236}">
                <a16:creationId xmlns:a16="http://schemas.microsoft.com/office/drawing/2014/main" id="{A9A241E0-80C2-428A-A74A-BEA7A636CAAD}"/>
              </a:ext>
            </a:extLst>
          </p:cNvPr>
          <p:cNvGraphicFramePr>
            <a:graphicFrameLocks noGrp="1"/>
          </p:cNvGraphicFramePr>
          <p:nvPr>
            <p:extLst>
              <p:ext uri="{D42A27DB-BD31-4B8C-83A1-F6EECF244321}">
                <p14:modId xmlns:p14="http://schemas.microsoft.com/office/powerpoint/2010/main" val="305011553"/>
              </p:ext>
            </p:extLst>
          </p:nvPr>
        </p:nvGraphicFramePr>
        <p:xfrm>
          <a:off x="611560" y="3759876"/>
          <a:ext cx="7511967" cy="1859280"/>
        </p:xfrm>
        <a:graphic>
          <a:graphicData uri="http://schemas.openxmlformats.org/drawingml/2006/table">
            <a:tbl>
              <a:tblPr firstRow="1" bandRow="1">
                <a:tableStyleId>{5C22544A-7EE6-4342-B048-85BDC9FD1C3A}</a:tableStyleId>
              </a:tblPr>
              <a:tblGrid>
                <a:gridCol w="1802196">
                  <a:extLst>
                    <a:ext uri="{9D8B030D-6E8A-4147-A177-3AD203B41FA5}">
                      <a16:colId xmlns:a16="http://schemas.microsoft.com/office/drawing/2014/main" val="873224490"/>
                    </a:ext>
                  </a:extLst>
                </a:gridCol>
                <a:gridCol w="2584518">
                  <a:extLst>
                    <a:ext uri="{9D8B030D-6E8A-4147-A177-3AD203B41FA5}">
                      <a16:colId xmlns:a16="http://schemas.microsoft.com/office/drawing/2014/main" val="2224328864"/>
                    </a:ext>
                  </a:extLst>
                </a:gridCol>
                <a:gridCol w="3125253">
                  <a:extLst>
                    <a:ext uri="{9D8B030D-6E8A-4147-A177-3AD203B41FA5}">
                      <a16:colId xmlns:a16="http://schemas.microsoft.com/office/drawing/2014/main" val="3791634460"/>
                    </a:ext>
                  </a:extLst>
                </a:gridCol>
              </a:tblGrid>
              <a:tr h="714716">
                <a:tc>
                  <a:txBody>
                    <a:bodyPr/>
                    <a:lstStyle/>
                    <a:p>
                      <a:r>
                        <a:rPr lang="fi-FI" dirty="0"/>
                        <a:t>Arvosana</a:t>
                      </a:r>
                    </a:p>
                  </a:txBody>
                  <a:tcPr/>
                </a:tc>
                <a:tc>
                  <a:txBody>
                    <a:bodyPr/>
                    <a:lstStyle/>
                    <a:p>
                      <a:r>
                        <a:rPr lang="fi-FI" dirty="0"/>
                        <a:t>Tarvittavat</a:t>
                      </a:r>
                    </a:p>
                    <a:p>
                      <a:r>
                        <a:rPr lang="fi-FI" dirty="0"/>
                        <a:t>kompensaatiopisteet</a:t>
                      </a:r>
                    </a:p>
                  </a:txBody>
                  <a:tcPr/>
                </a:tc>
                <a:tc>
                  <a:txBody>
                    <a:bodyPr/>
                    <a:lstStyle/>
                    <a:p>
                      <a:r>
                        <a:rPr lang="fi-FI" dirty="0"/>
                        <a:t>Suorittanut neljä muuta tutkintoon kuuluvaa koetta esim.</a:t>
                      </a:r>
                    </a:p>
                  </a:txBody>
                  <a:tcPr/>
                </a:tc>
                <a:extLst>
                  <a:ext uri="{0D108BD9-81ED-4DB2-BD59-A6C34878D82A}">
                    <a16:rowId xmlns:a16="http://schemas.microsoft.com/office/drawing/2014/main" val="1033922202"/>
                  </a:ext>
                </a:extLst>
              </a:tr>
              <a:tr h="370840">
                <a:tc>
                  <a:txBody>
                    <a:bodyPr/>
                    <a:lstStyle/>
                    <a:p>
                      <a:r>
                        <a:rPr lang="fi-FI" sz="2800" dirty="0"/>
                        <a:t>i</a:t>
                      </a:r>
                    </a:p>
                  </a:txBody>
                  <a:tcPr/>
                </a:tc>
                <a:tc>
                  <a:txBody>
                    <a:bodyPr/>
                    <a:lstStyle/>
                    <a:p>
                      <a:r>
                        <a:rPr lang="fi-FI" sz="2800" dirty="0"/>
                        <a:t>10</a:t>
                      </a:r>
                    </a:p>
                  </a:txBody>
                  <a:tcPr/>
                </a:tc>
                <a:tc>
                  <a:txBody>
                    <a:bodyPr/>
                    <a:lstStyle/>
                    <a:p>
                      <a:r>
                        <a:rPr lang="fi-FI" sz="2800" dirty="0"/>
                        <a:t>i ja AABB</a:t>
                      </a:r>
                    </a:p>
                    <a:p>
                      <a:r>
                        <a:rPr lang="fi-FI" sz="2800" dirty="0"/>
                        <a:t>i ja AAAC</a:t>
                      </a:r>
                    </a:p>
                  </a:txBody>
                  <a:tcPr/>
                </a:tc>
                <a:extLst>
                  <a:ext uri="{0D108BD9-81ED-4DB2-BD59-A6C34878D82A}">
                    <a16:rowId xmlns:a16="http://schemas.microsoft.com/office/drawing/2014/main" val="2804848889"/>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3160FA-33E2-44C4-8B83-B24DF8EDF038}"/>
              </a:ext>
            </a:extLst>
          </p:cNvPr>
          <p:cNvSpPr>
            <a:spLocks noGrp="1"/>
          </p:cNvSpPr>
          <p:nvPr>
            <p:ph type="ctrTitle" idx="4294967295"/>
          </p:nvPr>
        </p:nvSpPr>
        <p:spPr>
          <a:xfrm>
            <a:off x="2195736" y="94256"/>
            <a:ext cx="6192688" cy="620688"/>
          </a:xfrm>
          <a:prstGeom prst="rect">
            <a:avLst/>
          </a:prstGeom>
        </p:spPr>
        <p:txBody>
          <a:bodyPr>
            <a:normAutofit/>
          </a:bodyPr>
          <a:lstStyle/>
          <a:p>
            <a:r>
              <a:rPr lang="fi-FI" dirty="0"/>
              <a:t>Kokeiden uusiminen</a:t>
            </a:r>
          </a:p>
        </p:txBody>
      </p:sp>
      <p:grpSp>
        <p:nvGrpSpPr>
          <p:cNvPr id="8" name="Ryhmä 7">
            <a:extLst>
              <a:ext uri="{FF2B5EF4-FFF2-40B4-BE49-F238E27FC236}">
                <a16:creationId xmlns:a16="http://schemas.microsoft.com/office/drawing/2014/main" id="{8CD8C4DF-3366-48D1-8ABF-14B477F22ADA}"/>
              </a:ext>
            </a:extLst>
          </p:cNvPr>
          <p:cNvGrpSpPr/>
          <p:nvPr/>
        </p:nvGrpSpPr>
        <p:grpSpPr>
          <a:xfrm>
            <a:off x="8320717" y="6309320"/>
            <a:ext cx="839132" cy="621824"/>
            <a:chOff x="8320717" y="6309320"/>
            <a:chExt cx="839132" cy="621824"/>
          </a:xfrm>
        </p:grpSpPr>
        <p:pic>
          <p:nvPicPr>
            <p:cNvPr id="4" name="Kuva 3" descr="Paluu">
              <a:hlinkClick r:id="rId2" action="ppaction://hlinksldjump"/>
              <a:extLst>
                <a:ext uri="{FF2B5EF4-FFF2-40B4-BE49-F238E27FC236}">
                  <a16:creationId xmlns:a16="http://schemas.microsoft.com/office/drawing/2014/main" id="{003CA5AE-891E-487C-A4C0-B83D2B93A76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8025" y="6309320"/>
              <a:ext cx="621824" cy="621824"/>
            </a:xfrm>
            <a:prstGeom prst="rect">
              <a:avLst/>
            </a:prstGeom>
          </p:spPr>
        </p:pic>
        <p:sp>
          <p:nvSpPr>
            <p:cNvPr id="7" name="Tekstiruutu 6">
              <a:hlinkClick r:id="rId2" action="ppaction://hlinksldjump"/>
              <a:extLst>
                <a:ext uri="{FF2B5EF4-FFF2-40B4-BE49-F238E27FC236}">
                  <a16:creationId xmlns:a16="http://schemas.microsoft.com/office/drawing/2014/main" id="{EB93F284-8105-4FBC-AA03-50E9E1773223}"/>
                </a:ext>
              </a:extLst>
            </p:cNvPr>
            <p:cNvSpPr txBox="1"/>
            <p:nvPr/>
          </p:nvSpPr>
          <p:spPr>
            <a:xfrm>
              <a:off x="8320717" y="6411846"/>
              <a:ext cx="711477" cy="307777"/>
            </a:xfrm>
            <a:prstGeom prst="rect">
              <a:avLst/>
            </a:prstGeom>
            <a:noFill/>
          </p:spPr>
          <p:txBody>
            <a:bodyPr wrap="none" rtlCol="0">
              <a:spAutoFit/>
            </a:bodyPr>
            <a:lstStyle/>
            <a:p>
              <a:r>
                <a:rPr lang="fi-FI" sz="1400" b="1" dirty="0"/>
                <a:t>Alkuun</a:t>
              </a:r>
            </a:p>
          </p:txBody>
        </p:sp>
      </p:grpSp>
      <p:sp>
        <p:nvSpPr>
          <p:cNvPr id="3" name="Suorakulmio: Vastakkaiset kulmat pyöristetty 2">
            <a:extLst>
              <a:ext uri="{FF2B5EF4-FFF2-40B4-BE49-F238E27FC236}">
                <a16:creationId xmlns:a16="http://schemas.microsoft.com/office/drawing/2014/main" id="{D38D04A1-308D-4EF9-B2B4-C436703A5051}"/>
              </a:ext>
            </a:extLst>
          </p:cNvPr>
          <p:cNvSpPr/>
          <p:nvPr/>
        </p:nvSpPr>
        <p:spPr>
          <a:xfrm>
            <a:off x="323528" y="1268760"/>
            <a:ext cx="2160240" cy="1440160"/>
          </a:xfrm>
          <a:prstGeom prst="round2Diag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i-FI" sz="2800" b="1" dirty="0"/>
              <a:t>Hyväksytty koe</a:t>
            </a:r>
          </a:p>
        </p:txBody>
      </p:sp>
      <p:sp>
        <p:nvSpPr>
          <p:cNvPr id="9" name="Tekstiruutu 8">
            <a:extLst>
              <a:ext uri="{FF2B5EF4-FFF2-40B4-BE49-F238E27FC236}">
                <a16:creationId xmlns:a16="http://schemas.microsoft.com/office/drawing/2014/main" id="{50B90732-8EC7-4CEF-B2EA-2EF2056DB13D}"/>
              </a:ext>
            </a:extLst>
          </p:cNvPr>
          <p:cNvSpPr txBox="1"/>
          <p:nvPr/>
        </p:nvSpPr>
        <p:spPr>
          <a:xfrm>
            <a:off x="2771800" y="1196752"/>
            <a:ext cx="6120680" cy="1631216"/>
          </a:xfrm>
          <a:prstGeom prst="rect">
            <a:avLst/>
          </a:prstGeom>
          <a:noFill/>
          <a:ln>
            <a:noFill/>
          </a:ln>
        </p:spPr>
        <p:txBody>
          <a:bodyPr wrap="square" rtlCol="0">
            <a:spAutoFit/>
          </a:bodyPr>
          <a:lstStyle/>
          <a:p>
            <a:pPr marL="342900" indent="-342900">
              <a:buFont typeface="Arial" panose="020B0604020202020204" pitchFamily="34" charset="0"/>
              <a:buChar char="•"/>
            </a:pPr>
            <a:r>
              <a:rPr lang="fi-FI" sz="2000" b="1" dirty="0"/>
              <a:t>saat uusia </a:t>
            </a:r>
            <a:r>
              <a:rPr lang="fi-FI" sz="2000" b="1" u="sng" dirty="0">
                <a:highlight>
                  <a:srgbClr val="FFFF00"/>
                </a:highlight>
              </a:rPr>
              <a:t>niin monta kertaa kuin haluat</a:t>
            </a:r>
          </a:p>
          <a:p>
            <a:pPr marL="342900" indent="-342900">
              <a:buFont typeface="Arial" panose="020B0604020202020204" pitchFamily="34" charset="0"/>
              <a:buChar char="•"/>
            </a:pPr>
            <a:r>
              <a:rPr lang="fi-FI" sz="2000" b="1" dirty="0"/>
              <a:t>todistukseen merkitään parempi arvosana, jos uusit kokeen tutkinnon suorittamisen aikana</a:t>
            </a:r>
          </a:p>
          <a:p>
            <a:pPr marL="342900" indent="-342900">
              <a:buFont typeface="Arial" panose="020B0604020202020204" pitchFamily="34" charset="0"/>
              <a:buChar char="•"/>
            </a:pPr>
            <a:r>
              <a:rPr lang="fi-FI" sz="2000" b="1" dirty="0"/>
              <a:t>ylioppilaana uusitusta kokeesta saat erillisen todistuksen</a:t>
            </a:r>
          </a:p>
        </p:txBody>
      </p:sp>
      <p:sp>
        <p:nvSpPr>
          <p:cNvPr id="10" name="Suorakulmio: Vastakkaiset kulmat pyöristetty 9">
            <a:extLst>
              <a:ext uri="{FF2B5EF4-FFF2-40B4-BE49-F238E27FC236}">
                <a16:creationId xmlns:a16="http://schemas.microsoft.com/office/drawing/2014/main" id="{43108206-5D5B-4968-8889-B9B0F67FE499}"/>
              </a:ext>
            </a:extLst>
          </p:cNvPr>
          <p:cNvSpPr/>
          <p:nvPr/>
        </p:nvSpPr>
        <p:spPr>
          <a:xfrm>
            <a:off x="323528" y="4005064"/>
            <a:ext cx="2160240" cy="1440160"/>
          </a:xfrm>
          <a:prstGeom prst="round2DiagRect">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i-FI" sz="2800" b="1" dirty="0"/>
              <a:t>Hylätty koe</a:t>
            </a:r>
          </a:p>
        </p:txBody>
      </p:sp>
      <p:sp>
        <p:nvSpPr>
          <p:cNvPr id="11" name="Tekstiruutu 10">
            <a:extLst>
              <a:ext uri="{FF2B5EF4-FFF2-40B4-BE49-F238E27FC236}">
                <a16:creationId xmlns:a16="http://schemas.microsoft.com/office/drawing/2014/main" id="{170DE69E-DF3A-41F4-89D2-1634D5655BDF}"/>
              </a:ext>
            </a:extLst>
          </p:cNvPr>
          <p:cNvSpPr txBox="1"/>
          <p:nvPr/>
        </p:nvSpPr>
        <p:spPr>
          <a:xfrm>
            <a:off x="2771800" y="3814008"/>
            <a:ext cx="6120680" cy="2246769"/>
          </a:xfrm>
          <a:prstGeom prst="rect">
            <a:avLst/>
          </a:prstGeom>
          <a:noFill/>
          <a:ln>
            <a:noFill/>
          </a:ln>
        </p:spPr>
        <p:txBody>
          <a:bodyPr wrap="square" rtlCol="0">
            <a:spAutoFit/>
          </a:bodyPr>
          <a:lstStyle/>
          <a:p>
            <a:pPr marL="342900" indent="-342900">
              <a:buFont typeface="Arial" panose="020B0604020202020204" pitchFamily="34" charset="0"/>
              <a:buChar char="•"/>
            </a:pPr>
            <a:r>
              <a:rPr lang="fi-FI" sz="2000" b="1" dirty="0"/>
              <a:t>saat uusia </a:t>
            </a:r>
            <a:r>
              <a:rPr lang="fi-FI" sz="2000" b="1" u="sng" dirty="0">
                <a:highlight>
                  <a:srgbClr val="FFFF00"/>
                </a:highlight>
              </a:rPr>
              <a:t>kolme kertaa </a:t>
            </a:r>
            <a:r>
              <a:rPr lang="fi-FI" sz="2000" b="1" dirty="0"/>
              <a:t>välittömästi seuraavien kolmen tutkintokerran aikana</a:t>
            </a:r>
          </a:p>
          <a:p>
            <a:pPr marL="342900" indent="-342900">
              <a:buFont typeface="Arial" panose="020B0604020202020204" pitchFamily="34" charset="0"/>
              <a:buChar char="•"/>
            </a:pPr>
            <a:r>
              <a:rPr lang="fi-FI" sz="2000" b="1" dirty="0"/>
              <a:t>voit vaihtaa pakollisen vaativamman kokeen lyhyemmän oppimäärän kokeeseen edellyttäen, että tutkintoosi  sisältyy yksi pitkän oppimäärän koe</a:t>
            </a:r>
          </a:p>
          <a:p>
            <a:pPr marL="342900" indent="-342900">
              <a:buFont typeface="Arial" panose="020B0604020202020204" pitchFamily="34" charset="0"/>
              <a:buChar char="•"/>
            </a:pPr>
            <a:r>
              <a:rPr lang="fi-FI" sz="2000" b="1" dirty="0"/>
              <a:t>ylioppilaana saat uusia hylätyn kokeen niin monta kertaa kuin haluat</a:t>
            </a:r>
          </a:p>
        </p:txBody>
      </p:sp>
    </p:spTree>
    <p:extLst>
      <p:ext uri="{BB962C8B-B14F-4D97-AF65-F5344CB8AC3E}">
        <p14:creationId xmlns:p14="http://schemas.microsoft.com/office/powerpoint/2010/main" val="2647117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3160FA-33E2-44C4-8B83-B24DF8EDF038}"/>
              </a:ext>
            </a:extLst>
          </p:cNvPr>
          <p:cNvSpPr>
            <a:spLocks noGrp="1"/>
          </p:cNvSpPr>
          <p:nvPr>
            <p:ph type="ctrTitle" idx="4294967295"/>
          </p:nvPr>
        </p:nvSpPr>
        <p:spPr>
          <a:xfrm>
            <a:off x="2128029" y="118814"/>
            <a:ext cx="6192688" cy="620688"/>
          </a:xfrm>
          <a:prstGeom prst="rect">
            <a:avLst/>
          </a:prstGeom>
        </p:spPr>
        <p:txBody>
          <a:bodyPr>
            <a:normAutofit/>
          </a:bodyPr>
          <a:lstStyle/>
          <a:p>
            <a:r>
              <a:rPr lang="fi-FI" dirty="0"/>
              <a:t>Digitaaliset kokeet</a:t>
            </a:r>
          </a:p>
        </p:txBody>
      </p:sp>
      <p:grpSp>
        <p:nvGrpSpPr>
          <p:cNvPr id="8" name="Ryhmä 7">
            <a:extLst>
              <a:ext uri="{FF2B5EF4-FFF2-40B4-BE49-F238E27FC236}">
                <a16:creationId xmlns:a16="http://schemas.microsoft.com/office/drawing/2014/main" id="{8CD8C4DF-3366-48D1-8ABF-14B477F22ADA}"/>
              </a:ext>
            </a:extLst>
          </p:cNvPr>
          <p:cNvGrpSpPr/>
          <p:nvPr/>
        </p:nvGrpSpPr>
        <p:grpSpPr>
          <a:xfrm>
            <a:off x="8320717" y="6309320"/>
            <a:ext cx="839132" cy="621824"/>
            <a:chOff x="8320717" y="6309320"/>
            <a:chExt cx="839132" cy="621824"/>
          </a:xfrm>
        </p:grpSpPr>
        <p:pic>
          <p:nvPicPr>
            <p:cNvPr id="4" name="Kuva 3" descr="Paluu">
              <a:hlinkClick r:id="rId2" action="ppaction://hlinksldjump"/>
              <a:extLst>
                <a:ext uri="{FF2B5EF4-FFF2-40B4-BE49-F238E27FC236}">
                  <a16:creationId xmlns:a16="http://schemas.microsoft.com/office/drawing/2014/main" id="{003CA5AE-891E-487C-A4C0-B83D2B93A76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8025" y="6309320"/>
              <a:ext cx="621824" cy="621824"/>
            </a:xfrm>
            <a:prstGeom prst="rect">
              <a:avLst/>
            </a:prstGeom>
          </p:spPr>
        </p:pic>
        <p:sp>
          <p:nvSpPr>
            <p:cNvPr id="7" name="Tekstiruutu 6">
              <a:hlinkClick r:id="rId2" action="ppaction://hlinksldjump"/>
              <a:extLst>
                <a:ext uri="{FF2B5EF4-FFF2-40B4-BE49-F238E27FC236}">
                  <a16:creationId xmlns:a16="http://schemas.microsoft.com/office/drawing/2014/main" id="{EB93F284-8105-4FBC-AA03-50E9E1773223}"/>
                </a:ext>
              </a:extLst>
            </p:cNvPr>
            <p:cNvSpPr txBox="1"/>
            <p:nvPr/>
          </p:nvSpPr>
          <p:spPr>
            <a:xfrm>
              <a:off x="8320717" y="6411846"/>
              <a:ext cx="711477" cy="307777"/>
            </a:xfrm>
            <a:prstGeom prst="rect">
              <a:avLst/>
            </a:prstGeom>
            <a:noFill/>
          </p:spPr>
          <p:txBody>
            <a:bodyPr wrap="none" rtlCol="0">
              <a:spAutoFit/>
            </a:bodyPr>
            <a:lstStyle/>
            <a:p>
              <a:r>
                <a:rPr lang="fi-FI" sz="1400" b="1" dirty="0"/>
                <a:t>Alkuun</a:t>
              </a:r>
            </a:p>
          </p:txBody>
        </p:sp>
      </p:grpSp>
      <p:sp>
        <p:nvSpPr>
          <p:cNvPr id="3" name="Vuokaaviosymboli: Viive 2">
            <a:hlinkClick r:id="rId5" action="ppaction://hlinksldjump"/>
            <a:extLst>
              <a:ext uri="{FF2B5EF4-FFF2-40B4-BE49-F238E27FC236}">
                <a16:creationId xmlns:a16="http://schemas.microsoft.com/office/drawing/2014/main" id="{E3DB8E52-52CF-4203-943A-E75355FEA45F}"/>
              </a:ext>
            </a:extLst>
          </p:cNvPr>
          <p:cNvSpPr/>
          <p:nvPr/>
        </p:nvSpPr>
        <p:spPr>
          <a:xfrm>
            <a:off x="7080705" y="2050109"/>
            <a:ext cx="1970841" cy="730819"/>
          </a:xfrm>
          <a:prstGeom prst="flowChartDelay">
            <a:avLst/>
          </a:prstGeom>
          <a:solidFill>
            <a:srgbClr val="C00000"/>
          </a:solidFill>
          <a:ln>
            <a:noFill/>
          </a:ln>
          <a:effectLst>
            <a:outerShdw blurRad="50800" dist="76200" dir="2700000" algn="tl" rotWithShape="0">
              <a:prstClr val="black">
                <a:alpha val="40000"/>
              </a:prstClr>
            </a:outerShdw>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b="1" dirty="0"/>
              <a:t>Äidinkieli ja kirjallisuus</a:t>
            </a:r>
          </a:p>
        </p:txBody>
      </p:sp>
      <p:sp>
        <p:nvSpPr>
          <p:cNvPr id="35" name="Vuokaaviosymboli: Viive 34">
            <a:hlinkClick r:id="rId6" action="ppaction://hlinksldjump"/>
            <a:extLst>
              <a:ext uri="{FF2B5EF4-FFF2-40B4-BE49-F238E27FC236}">
                <a16:creationId xmlns:a16="http://schemas.microsoft.com/office/drawing/2014/main" id="{7BB2668D-3B57-4E99-B767-B39BFDEC4AAB}"/>
              </a:ext>
            </a:extLst>
          </p:cNvPr>
          <p:cNvSpPr/>
          <p:nvPr/>
        </p:nvSpPr>
        <p:spPr>
          <a:xfrm>
            <a:off x="7092280" y="3645024"/>
            <a:ext cx="1970841" cy="730819"/>
          </a:xfrm>
          <a:prstGeom prst="flowChartDelay">
            <a:avLst/>
          </a:prstGeom>
          <a:solidFill>
            <a:srgbClr val="7030A0"/>
          </a:solidFill>
          <a:ln>
            <a:noFill/>
          </a:ln>
          <a:effectLst>
            <a:outerShdw blurRad="50800" dist="76200" dir="2700000" algn="tl" rotWithShape="0">
              <a:prstClr val="black">
                <a:alpha val="40000"/>
              </a:prstClr>
            </a:outerShdw>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b="1" dirty="0"/>
              <a:t>Kielten kokeet</a:t>
            </a:r>
          </a:p>
        </p:txBody>
      </p:sp>
      <p:sp>
        <p:nvSpPr>
          <p:cNvPr id="36" name="Vuokaaviosymboli: Viive 35">
            <a:hlinkClick r:id="rId7" action="ppaction://hlinksldjump"/>
            <a:extLst>
              <a:ext uri="{FF2B5EF4-FFF2-40B4-BE49-F238E27FC236}">
                <a16:creationId xmlns:a16="http://schemas.microsoft.com/office/drawing/2014/main" id="{E6DB5150-8C11-4DCB-A647-399C117DB7D1}"/>
              </a:ext>
            </a:extLst>
          </p:cNvPr>
          <p:cNvSpPr/>
          <p:nvPr/>
        </p:nvSpPr>
        <p:spPr>
          <a:xfrm>
            <a:off x="7092280" y="2831458"/>
            <a:ext cx="1970841" cy="730819"/>
          </a:xfrm>
          <a:prstGeom prst="flowChartDelay">
            <a:avLst/>
          </a:prstGeom>
          <a:solidFill>
            <a:schemeClr val="accent2">
              <a:lumMod val="75000"/>
            </a:schemeClr>
          </a:solidFill>
          <a:ln>
            <a:noFill/>
          </a:ln>
          <a:effectLst>
            <a:outerShdw blurRad="50800" dist="76200" dir="2700000" algn="tl" rotWithShape="0">
              <a:prstClr val="black">
                <a:alpha val="40000"/>
              </a:prstClr>
            </a:outerShdw>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b="1" dirty="0"/>
              <a:t>Matematiikka</a:t>
            </a:r>
          </a:p>
        </p:txBody>
      </p:sp>
      <p:sp>
        <p:nvSpPr>
          <p:cNvPr id="38" name="Vuokaaviosymboli: Viive 37">
            <a:hlinkClick r:id="rId8" action="ppaction://hlinksldjump"/>
            <a:extLst>
              <a:ext uri="{FF2B5EF4-FFF2-40B4-BE49-F238E27FC236}">
                <a16:creationId xmlns:a16="http://schemas.microsoft.com/office/drawing/2014/main" id="{3D3D38B2-D1FF-4CC6-BAAC-8D9AB5B737A0}"/>
              </a:ext>
            </a:extLst>
          </p:cNvPr>
          <p:cNvSpPr/>
          <p:nvPr/>
        </p:nvSpPr>
        <p:spPr>
          <a:xfrm>
            <a:off x="7092280" y="4437112"/>
            <a:ext cx="1970841" cy="730819"/>
          </a:xfrm>
          <a:prstGeom prst="flowChartDelay">
            <a:avLst/>
          </a:prstGeom>
          <a:solidFill>
            <a:schemeClr val="accent6">
              <a:lumMod val="50000"/>
            </a:schemeClr>
          </a:solidFill>
          <a:ln>
            <a:noFill/>
          </a:ln>
          <a:effectLst>
            <a:outerShdw blurRad="50800" dist="76200" dir="2700000" algn="tl" rotWithShape="0">
              <a:prstClr val="black">
                <a:alpha val="40000"/>
              </a:prstClr>
            </a:outerShdw>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b="1" dirty="0"/>
              <a:t>Reaaliaineen koe</a:t>
            </a:r>
          </a:p>
        </p:txBody>
      </p:sp>
      <p:sp>
        <p:nvSpPr>
          <p:cNvPr id="5" name="Tekstiruutu 4">
            <a:extLst>
              <a:ext uri="{FF2B5EF4-FFF2-40B4-BE49-F238E27FC236}">
                <a16:creationId xmlns:a16="http://schemas.microsoft.com/office/drawing/2014/main" id="{8B79164E-FE85-4941-8B80-E509A4D59900}"/>
              </a:ext>
            </a:extLst>
          </p:cNvPr>
          <p:cNvSpPr txBox="1"/>
          <p:nvPr/>
        </p:nvSpPr>
        <p:spPr>
          <a:xfrm>
            <a:off x="7080705" y="1279944"/>
            <a:ext cx="1883783" cy="584775"/>
          </a:xfrm>
          <a:prstGeom prst="rect">
            <a:avLst/>
          </a:prstGeom>
          <a:solidFill>
            <a:schemeClr val="accent6">
              <a:lumMod val="75000"/>
            </a:schemeClr>
          </a:solidFill>
          <a:ln w="28575">
            <a:noFill/>
          </a:ln>
          <a:effectLst/>
          <a:scene3d>
            <a:camera prst="orthographicFront">
              <a:rot lat="0" lon="0" rev="0"/>
            </a:camera>
            <a:lightRig rig="glow" dir="t">
              <a:rot lat="0" lon="0" rev="14100000"/>
            </a:lightRig>
          </a:scene3d>
          <a:sp3d prstMaterial="softEdge">
            <a:bevelT w="127000" prst="artDeco"/>
          </a:sp3d>
        </p:spPr>
        <p:txBody>
          <a:bodyPr wrap="square" rtlCol="0">
            <a:spAutoFit/>
          </a:bodyPr>
          <a:lstStyle/>
          <a:p>
            <a:r>
              <a:rPr lang="fi-FI" sz="1600" b="1" dirty="0">
                <a:solidFill>
                  <a:schemeClr val="bg1"/>
                </a:solidFill>
              </a:rPr>
              <a:t>Katso koekohtaisia ohjeita:</a:t>
            </a:r>
          </a:p>
        </p:txBody>
      </p:sp>
      <p:sp>
        <p:nvSpPr>
          <p:cNvPr id="39" name="Tekstiruutu 38">
            <a:extLst>
              <a:ext uri="{FF2B5EF4-FFF2-40B4-BE49-F238E27FC236}">
                <a16:creationId xmlns:a16="http://schemas.microsoft.com/office/drawing/2014/main" id="{FEF49892-47EB-43BB-9245-3720A12C16CE}"/>
              </a:ext>
            </a:extLst>
          </p:cNvPr>
          <p:cNvSpPr txBox="1"/>
          <p:nvPr/>
        </p:nvSpPr>
        <p:spPr>
          <a:xfrm>
            <a:off x="92454" y="1464319"/>
            <a:ext cx="6783802" cy="1902398"/>
          </a:xfrm>
          <a:prstGeom prst="rect">
            <a:avLst/>
          </a:prstGeom>
          <a:noFill/>
          <a:ln w="38100">
            <a:solidFill>
              <a:schemeClr val="accent5"/>
            </a:solidFill>
          </a:ln>
          <a:effectLst/>
        </p:spPr>
        <p:txBody>
          <a:bodyPr wrap="square" lIns="360000" tIns="180000" bIns="180000" rtlCol="0">
            <a:spAutoFit/>
          </a:bodyPr>
          <a:lstStyle/>
          <a:p>
            <a:pPr marL="342900" indent="-342900">
              <a:buFont typeface="Arial" panose="020B0604020202020204" pitchFamily="34" charset="0"/>
              <a:buChar char="•"/>
            </a:pPr>
            <a:r>
              <a:rPr lang="fi-FI" sz="2000" b="1" dirty="0"/>
              <a:t>kaikki kokeet järjestetään digitaalisina</a:t>
            </a:r>
          </a:p>
          <a:p>
            <a:pPr marL="342900" indent="-342900">
              <a:buFont typeface="Arial" panose="020B0604020202020204" pitchFamily="34" charset="0"/>
              <a:buChar char="•"/>
            </a:pPr>
            <a:r>
              <a:rPr lang="fi-FI" sz="2000" b="1" u="sng" dirty="0">
                <a:highlight>
                  <a:srgbClr val="FFFF00"/>
                </a:highlight>
              </a:rPr>
              <a:t>perehdy tarkasti koulusi antamiin ohjeisiin </a:t>
            </a:r>
            <a:r>
              <a:rPr lang="fi-FI" sz="2000" b="1" dirty="0"/>
              <a:t>tietokoneista, kuulokkeista, henkilöllisyystodistuksista, eväistä, koetilasta ja aikatauluista</a:t>
            </a:r>
          </a:p>
          <a:p>
            <a:pPr marL="342900" indent="-342900">
              <a:buFont typeface="Arial" panose="020B0604020202020204" pitchFamily="34" charset="0"/>
              <a:buChar char="•"/>
            </a:pPr>
            <a:r>
              <a:rPr lang="fi-FI" sz="2000" b="1" dirty="0"/>
              <a:t>lautakunnan antamat tarkat ohjeet: </a:t>
            </a:r>
          </a:p>
        </p:txBody>
      </p:sp>
      <p:sp>
        <p:nvSpPr>
          <p:cNvPr id="41" name="Tekstiruutu 40">
            <a:extLst>
              <a:ext uri="{FF2B5EF4-FFF2-40B4-BE49-F238E27FC236}">
                <a16:creationId xmlns:a16="http://schemas.microsoft.com/office/drawing/2014/main" id="{8FDCFA11-00D8-458D-BD4A-DBCDED8C2DB4}"/>
              </a:ext>
            </a:extLst>
          </p:cNvPr>
          <p:cNvSpPr txBox="1"/>
          <p:nvPr/>
        </p:nvSpPr>
        <p:spPr>
          <a:xfrm>
            <a:off x="232014" y="4287043"/>
            <a:ext cx="6500226" cy="1603104"/>
          </a:xfrm>
          <a:prstGeom prst="rect">
            <a:avLst/>
          </a:prstGeom>
          <a:noFill/>
          <a:ln w="50800">
            <a:solidFill>
              <a:srgbClr val="C00000"/>
            </a:solidFill>
          </a:ln>
        </p:spPr>
        <p:txBody>
          <a:bodyPr wrap="square" lIns="324000" tIns="108000" bIns="108000" rtlCol="0">
            <a:spAutoFit/>
          </a:bodyPr>
          <a:lstStyle/>
          <a:p>
            <a:pPr marL="342900" indent="-342900">
              <a:buFont typeface="Arial" panose="020B0604020202020204" pitchFamily="34" charset="0"/>
              <a:buChar char="•"/>
            </a:pPr>
            <a:r>
              <a:rPr lang="fi-FI" b="1" dirty="0"/>
              <a:t>kokeen jälkeen lautakunta julkaisee sivuillaan </a:t>
            </a:r>
            <a:r>
              <a:rPr lang="fi-FI" b="1" u="sng" dirty="0">
                <a:highlight>
                  <a:srgbClr val="FFFF00"/>
                </a:highlight>
              </a:rPr>
              <a:t>hyvän vastauksen piirteet</a:t>
            </a:r>
          </a:p>
          <a:p>
            <a:pPr marL="342900" indent="-342900">
              <a:buFont typeface="Arial" panose="020B0604020202020204" pitchFamily="34" charset="0"/>
              <a:buChar char="•"/>
            </a:pPr>
            <a:r>
              <a:rPr lang="fi-FI" b="1" dirty="0"/>
              <a:t>sivuilta voit tarkastella myös edellisten koekertojen hyvän vastauksen piirteitä ja pisteitä</a:t>
            </a:r>
          </a:p>
          <a:p>
            <a:pPr marL="342900" indent="-342900">
              <a:buFont typeface="Arial" panose="020B0604020202020204" pitchFamily="34" charset="0"/>
              <a:buChar char="•"/>
            </a:pPr>
            <a:endParaRPr lang="fi-FI" b="1" dirty="0"/>
          </a:p>
        </p:txBody>
      </p:sp>
      <p:grpSp>
        <p:nvGrpSpPr>
          <p:cNvPr id="14" name="Ryhmä 13">
            <a:extLst>
              <a:ext uri="{FF2B5EF4-FFF2-40B4-BE49-F238E27FC236}">
                <a16:creationId xmlns:a16="http://schemas.microsoft.com/office/drawing/2014/main" id="{DB52FBDF-EF19-4E29-991D-23B2FEC8AC6B}"/>
              </a:ext>
            </a:extLst>
          </p:cNvPr>
          <p:cNvGrpSpPr/>
          <p:nvPr/>
        </p:nvGrpSpPr>
        <p:grpSpPr>
          <a:xfrm>
            <a:off x="4283968" y="2716842"/>
            <a:ext cx="1126257" cy="1135721"/>
            <a:chOff x="7902055" y="1472917"/>
            <a:chExt cx="1126257" cy="1135721"/>
          </a:xfrm>
        </p:grpSpPr>
        <p:pic>
          <p:nvPicPr>
            <p:cNvPr id="15" name="Kuva 14" descr="Kuva, joka sisältää kohteen peili, objekti&#10;&#10;Kuvaus luotu automaattisesti">
              <a:extLst>
                <a:ext uri="{FF2B5EF4-FFF2-40B4-BE49-F238E27FC236}">
                  <a16:creationId xmlns:a16="http://schemas.microsoft.com/office/drawing/2014/main" id="{682A6ED7-1613-4604-8EF0-5A1312441323}"/>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rot="3993095">
              <a:off x="7897323" y="1477649"/>
              <a:ext cx="1135721" cy="1126257"/>
            </a:xfrm>
            <a:prstGeom prst="rect">
              <a:avLst/>
            </a:prstGeom>
          </p:spPr>
        </p:pic>
        <p:sp>
          <p:nvSpPr>
            <p:cNvPr id="16" name="Tekstiruutu 15">
              <a:hlinkClick r:id="rId11" tooltip="Katso lisää"/>
              <a:extLst>
                <a:ext uri="{FF2B5EF4-FFF2-40B4-BE49-F238E27FC236}">
                  <a16:creationId xmlns:a16="http://schemas.microsoft.com/office/drawing/2014/main" id="{E54870BE-0A53-40E8-8DF8-8854E6EE1B04}"/>
                </a:ext>
              </a:extLst>
            </p:cNvPr>
            <p:cNvSpPr txBox="1"/>
            <p:nvPr/>
          </p:nvSpPr>
          <p:spPr>
            <a:xfrm>
              <a:off x="8172400" y="1484784"/>
              <a:ext cx="843388" cy="738664"/>
            </a:xfrm>
            <a:prstGeom prst="rect">
              <a:avLst/>
            </a:prstGeom>
            <a:noFill/>
          </p:spPr>
          <p:txBody>
            <a:bodyPr wrap="square" rtlCol="0">
              <a:spAutoFit/>
            </a:bodyPr>
            <a:lstStyle/>
            <a:p>
              <a:pPr algn="ctr">
                <a:buNone/>
              </a:pPr>
              <a:r>
                <a:rPr lang="fi-FI" sz="1400" b="1" dirty="0"/>
                <a:t>Katso YTL</a:t>
              </a:r>
            </a:p>
            <a:p>
              <a:pPr algn="ctr">
                <a:buNone/>
              </a:pPr>
              <a:endParaRPr lang="fi-FI" sz="1400" b="1" dirty="0"/>
            </a:p>
          </p:txBody>
        </p:sp>
      </p:grpSp>
      <p:grpSp>
        <p:nvGrpSpPr>
          <p:cNvPr id="17" name="Ryhmä 16">
            <a:extLst>
              <a:ext uri="{FF2B5EF4-FFF2-40B4-BE49-F238E27FC236}">
                <a16:creationId xmlns:a16="http://schemas.microsoft.com/office/drawing/2014/main" id="{358CBABC-FB86-42A5-9E29-0CF93A43D2F5}"/>
              </a:ext>
            </a:extLst>
          </p:cNvPr>
          <p:cNvGrpSpPr/>
          <p:nvPr/>
        </p:nvGrpSpPr>
        <p:grpSpPr>
          <a:xfrm>
            <a:off x="3541377" y="5293178"/>
            <a:ext cx="1126257" cy="1135721"/>
            <a:chOff x="7902055" y="1472917"/>
            <a:chExt cx="1126257" cy="1135721"/>
          </a:xfrm>
        </p:grpSpPr>
        <p:pic>
          <p:nvPicPr>
            <p:cNvPr id="18" name="Kuva 17" descr="Kuva, joka sisältää kohteen peili, objekti&#10;&#10;Kuvaus luotu automaattisesti">
              <a:extLst>
                <a:ext uri="{FF2B5EF4-FFF2-40B4-BE49-F238E27FC236}">
                  <a16:creationId xmlns:a16="http://schemas.microsoft.com/office/drawing/2014/main" id="{243B3559-4BF4-4682-9DF7-97910A62A39C}"/>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rot="3993095">
              <a:off x="7897323" y="1477649"/>
              <a:ext cx="1135721" cy="1126257"/>
            </a:xfrm>
            <a:prstGeom prst="rect">
              <a:avLst/>
            </a:prstGeom>
          </p:spPr>
        </p:pic>
        <p:sp>
          <p:nvSpPr>
            <p:cNvPr id="19" name="Tekstiruutu 18">
              <a:hlinkClick r:id="rId12" tooltip="Katso lisää"/>
              <a:extLst>
                <a:ext uri="{FF2B5EF4-FFF2-40B4-BE49-F238E27FC236}">
                  <a16:creationId xmlns:a16="http://schemas.microsoft.com/office/drawing/2014/main" id="{53690A9A-E117-45CE-B598-C92E2888A8A4}"/>
                </a:ext>
              </a:extLst>
            </p:cNvPr>
            <p:cNvSpPr txBox="1"/>
            <p:nvPr/>
          </p:nvSpPr>
          <p:spPr>
            <a:xfrm>
              <a:off x="8172400" y="1484784"/>
              <a:ext cx="843388" cy="738664"/>
            </a:xfrm>
            <a:prstGeom prst="rect">
              <a:avLst/>
            </a:prstGeom>
            <a:noFill/>
          </p:spPr>
          <p:txBody>
            <a:bodyPr wrap="square" rtlCol="0">
              <a:spAutoFit/>
            </a:bodyPr>
            <a:lstStyle/>
            <a:p>
              <a:pPr algn="ctr">
                <a:buNone/>
              </a:pPr>
              <a:r>
                <a:rPr lang="fi-FI" sz="1400" b="1" dirty="0"/>
                <a:t>Katso YTL</a:t>
              </a:r>
            </a:p>
            <a:p>
              <a:pPr algn="ctr">
                <a:buNone/>
              </a:pPr>
              <a:endParaRPr lang="fi-FI" sz="1400" b="1" dirty="0"/>
            </a:p>
          </p:txBody>
        </p:sp>
      </p:grpSp>
    </p:spTree>
    <p:extLst>
      <p:ext uri="{BB962C8B-B14F-4D97-AF65-F5344CB8AC3E}">
        <p14:creationId xmlns:p14="http://schemas.microsoft.com/office/powerpoint/2010/main" val="36893361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3160FA-33E2-44C4-8B83-B24DF8EDF038}"/>
              </a:ext>
            </a:extLst>
          </p:cNvPr>
          <p:cNvSpPr>
            <a:spLocks noGrp="1"/>
          </p:cNvSpPr>
          <p:nvPr>
            <p:ph type="ctrTitle" idx="4294967295"/>
          </p:nvPr>
        </p:nvSpPr>
        <p:spPr>
          <a:xfrm>
            <a:off x="1475656" y="188640"/>
            <a:ext cx="6192688" cy="620688"/>
          </a:xfrm>
          <a:prstGeom prst="rect">
            <a:avLst/>
          </a:prstGeom>
        </p:spPr>
        <p:txBody>
          <a:bodyPr>
            <a:normAutofit fontScale="90000"/>
          </a:bodyPr>
          <a:lstStyle/>
          <a:p>
            <a:r>
              <a:rPr lang="fi-FI" dirty="0"/>
              <a:t>Äidinkielen ja kirjallisuuden koe</a:t>
            </a:r>
          </a:p>
        </p:txBody>
      </p:sp>
      <p:sp>
        <p:nvSpPr>
          <p:cNvPr id="9" name="Tekstikehys 3">
            <a:extLst>
              <a:ext uri="{FF2B5EF4-FFF2-40B4-BE49-F238E27FC236}">
                <a16:creationId xmlns:a16="http://schemas.microsoft.com/office/drawing/2014/main" id="{82367442-CBAC-4AFA-B690-365545C8D4DB}"/>
              </a:ext>
            </a:extLst>
          </p:cNvPr>
          <p:cNvSpPr txBox="1"/>
          <p:nvPr/>
        </p:nvSpPr>
        <p:spPr>
          <a:xfrm>
            <a:off x="1295413" y="951072"/>
            <a:ext cx="6553174" cy="1754326"/>
          </a:xfrm>
          <a:prstGeom prst="rect">
            <a:avLst/>
          </a:prstGeom>
          <a:noFill/>
          <a:ln w="38100">
            <a:solidFill>
              <a:srgbClr val="C00000"/>
            </a:solidFill>
          </a:ln>
        </p:spPr>
        <p:txBody>
          <a:bodyPr wrap="square" rtlCol="0">
            <a:spAutoFit/>
          </a:bodyPr>
          <a:lstStyle/>
          <a:p>
            <a:pPr marL="285750" indent="-285750">
              <a:buFont typeface="Arial" panose="020B0604020202020204" pitchFamily="34" charset="0"/>
              <a:buChar char="•"/>
            </a:pPr>
            <a:r>
              <a:rPr lang="fi-FI" sz="1800" b="1" dirty="0"/>
              <a:t> koe on kaksiosainen: </a:t>
            </a:r>
            <a:r>
              <a:rPr lang="fi-FI" sz="1800" b="1" u="sng" dirty="0">
                <a:highlight>
                  <a:srgbClr val="FFFF00"/>
                </a:highlight>
              </a:rPr>
              <a:t>lukutaidon koe</a:t>
            </a:r>
            <a:r>
              <a:rPr lang="fi-FI" sz="1800" b="1" dirty="0">
                <a:highlight>
                  <a:srgbClr val="FFFF00"/>
                </a:highlight>
              </a:rPr>
              <a:t> </a:t>
            </a:r>
            <a:r>
              <a:rPr lang="fi-FI" sz="1800" b="1" dirty="0"/>
              <a:t>ja </a:t>
            </a:r>
            <a:r>
              <a:rPr lang="fi-FI" sz="1800" b="1" u="sng" dirty="0">
                <a:highlight>
                  <a:srgbClr val="FFFF00"/>
                </a:highlight>
              </a:rPr>
              <a:t>kirjoitustaidon koe</a:t>
            </a:r>
          </a:p>
          <a:p>
            <a:pPr marL="285750" indent="-285750">
              <a:buFont typeface="Arial" panose="020B0604020202020204" pitchFamily="34" charset="0"/>
              <a:buChar char="•"/>
            </a:pPr>
            <a:r>
              <a:rPr lang="fi-FI" sz="1800" b="1" dirty="0"/>
              <a:t> kokeet järjestetään eri koepäivinä</a:t>
            </a:r>
          </a:p>
          <a:p>
            <a:pPr marL="285750" indent="-285750">
              <a:buFont typeface="Arial" panose="020B0604020202020204" pitchFamily="34" charset="0"/>
              <a:buChar char="•"/>
            </a:pPr>
            <a:r>
              <a:rPr lang="fi-FI" b="1" dirty="0"/>
              <a:t>molemmat kokeet tulee tehdä samalla tutkintokerralla</a:t>
            </a:r>
            <a:endParaRPr lang="fi-FI" sz="1800" b="1" dirty="0"/>
          </a:p>
          <a:p>
            <a:pPr marL="285750" indent="-285750">
              <a:buFont typeface="Arial" panose="020B0604020202020204" pitchFamily="34" charset="0"/>
              <a:buChar char="•"/>
            </a:pPr>
            <a:r>
              <a:rPr lang="fi-FI" sz="1800" b="1" dirty="0"/>
              <a:t> molempien kokeiden kesto on 6 tuntia</a:t>
            </a:r>
          </a:p>
          <a:p>
            <a:pPr marL="285750" indent="-285750">
              <a:buFont typeface="Arial" panose="020B0604020202020204" pitchFamily="34" charset="0"/>
              <a:buChar char="•"/>
            </a:pPr>
            <a:r>
              <a:rPr lang="fi-FI" sz="1800" b="1" dirty="0"/>
              <a:t> arvosana määräytyy näissä kokeissa saadun pistesumman perusteella</a:t>
            </a:r>
          </a:p>
        </p:txBody>
      </p:sp>
      <p:sp>
        <p:nvSpPr>
          <p:cNvPr id="12" name="Tekstiruutu 11">
            <a:extLst>
              <a:ext uri="{FF2B5EF4-FFF2-40B4-BE49-F238E27FC236}">
                <a16:creationId xmlns:a16="http://schemas.microsoft.com/office/drawing/2014/main" id="{40D95894-BA59-4CDC-B90A-7B96B0F4135D}"/>
              </a:ext>
            </a:extLst>
          </p:cNvPr>
          <p:cNvSpPr txBox="1"/>
          <p:nvPr/>
        </p:nvSpPr>
        <p:spPr>
          <a:xfrm>
            <a:off x="0" y="2760204"/>
            <a:ext cx="7957107" cy="400110"/>
          </a:xfrm>
          <a:prstGeom prst="rect">
            <a:avLst/>
          </a:prstGeom>
          <a:noFill/>
        </p:spPr>
        <p:txBody>
          <a:bodyPr wrap="square" rtlCol="0">
            <a:spAutoFit/>
          </a:bodyPr>
          <a:lstStyle/>
          <a:p>
            <a:pPr algn="ctr">
              <a:buNone/>
            </a:pPr>
            <a:r>
              <a:rPr lang="fi-FI" sz="2000" b="1" dirty="0"/>
              <a:t>Kokeen aineistona hyödynnetään monimuotoisia autenttisia aineistoja:</a:t>
            </a:r>
          </a:p>
        </p:txBody>
      </p:sp>
      <p:grpSp>
        <p:nvGrpSpPr>
          <p:cNvPr id="43" name="Ryhmä 42">
            <a:extLst>
              <a:ext uri="{FF2B5EF4-FFF2-40B4-BE49-F238E27FC236}">
                <a16:creationId xmlns:a16="http://schemas.microsoft.com/office/drawing/2014/main" id="{B7E2BD5D-CCD2-4B2E-89D6-57EB5EA24196}"/>
              </a:ext>
            </a:extLst>
          </p:cNvPr>
          <p:cNvGrpSpPr/>
          <p:nvPr/>
        </p:nvGrpSpPr>
        <p:grpSpPr>
          <a:xfrm>
            <a:off x="107504" y="3236065"/>
            <a:ext cx="4248472" cy="1432345"/>
            <a:chOff x="35496" y="3236065"/>
            <a:chExt cx="4248472" cy="1432345"/>
          </a:xfrm>
        </p:grpSpPr>
        <p:sp>
          <p:nvSpPr>
            <p:cNvPr id="24" name="Suorakulmio: Pyöristetyt kulmat 23">
              <a:extLst>
                <a:ext uri="{FF2B5EF4-FFF2-40B4-BE49-F238E27FC236}">
                  <a16:creationId xmlns:a16="http://schemas.microsoft.com/office/drawing/2014/main" id="{7C16C3B7-5565-4332-A0ED-78D991D41BDC}"/>
                </a:ext>
              </a:extLst>
            </p:cNvPr>
            <p:cNvSpPr/>
            <p:nvPr/>
          </p:nvSpPr>
          <p:spPr bwMode="auto">
            <a:xfrm rot="10800000">
              <a:off x="1231929" y="3236065"/>
              <a:ext cx="3052039" cy="1432345"/>
            </a:xfrm>
            <a:prstGeom prst="flowChartOnlineStorage">
              <a:avLst/>
            </a:prstGeom>
            <a:solidFill>
              <a:srgbClr val="C00000"/>
            </a:solidFill>
            <a:ln w="38100" cap="flat" cmpd="sng" algn="ctr">
              <a:noFill/>
              <a:prstDash val="solid"/>
              <a:roun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ctr" anchorCtr="0" compatLnSpc="1">
              <a:prstTxWarp prst="textNoShape">
                <a:avLst/>
              </a:prstTxWarp>
              <a:spAutoFit/>
            </a:bodyPr>
            <a:lstStyle/>
            <a:p>
              <a:pPr marL="269875" marR="0" indent="-269875" algn="l" defTabSz="914400" rtl="0" eaLnBrk="1" fontAlgn="base" latinLnBrk="0" hangingPunct="1">
                <a:lnSpc>
                  <a:spcPct val="100000"/>
                </a:lnSpc>
                <a:spcBef>
                  <a:spcPct val="50000"/>
                </a:spcBef>
                <a:spcAft>
                  <a:spcPct val="0"/>
                </a:spcAft>
                <a:buClrTx/>
                <a:buSzPct val="150000"/>
                <a:buFontTx/>
                <a:buChar char="•"/>
                <a:tabLst/>
              </a:pPr>
              <a:endParaRPr kumimoji="0" lang="fi-FI" sz="2400" b="1" i="0" u="none" strike="noStrike" cap="none" normalizeH="0" baseline="0">
                <a:ln>
                  <a:noFill/>
                </a:ln>
                <a:solidFill>
                  <a:schemeClr val="tx1"/>
                </a:solidFill>
                <a:effectLst/>
                <a:latin typeface="Arial" charset="0"/>
              </a:endParaRPr>
            </a:p>
          </p:txBody>
        </p:sp>
        <p:sp>
          <p:nvSpPr>
            <p:cNvPr id="25" name="Tekstiruutu 24">
              <a:extLst>
                <a:ext uri="{FF2B5EF4-FFF2-40B4-BE49-F238E27FC236}">
                  <a16:creationId xmlns:a16="http://schemas.microsoft.com/office/drawing/2014/main" id="{A4996EA4-7CD4-4155-9DCE-15F8F64A389B}"/>
                </a:ext>
              </a:extLst>
            </p:cNvPr>
            <p:cNvSpPr txBox="1"/>
            <p:nvPr/>
          </p:nvSpPr>
          <p:spPr>
            <a:xfrm>
              <a:off x="1469526" y="3277657"/>
              <a:ext cx="2814442" cy="1323439"/>
            </a:xfrm>
            <a:prstGeom prst="flowChartOnlineStorage">
              <a:avLst/>
            </a:prstGeom>
            <a:noFill/>
            <a:ln>
              <a:noFill/>
            </a:ln>
          </p:spPr>
          <p:txBody>
            <a:bodyPr wrap="square" rtlCol="0">
              <a:spAutoFit/>
            </a:bodyPr>
            <a:lstStyle/>
            <a:p>
              <a:pPr marL="171450" indent="-171450">
                <a:buFont typeface="Arial" panose="020B0604020202020204" pitchFamily="34" charset="0"/>
                <a:buChar char="•"/>
              </a:pPr>
              <a:r>
                <a:rPr lang="fi-FI" sz="1600" b="1" dirty="0">
                  <a:solidFill>
                    <a:schemeClr val="bg1"/>
                  </a:solidFill>
                </a:rPr>
                <a:t>tieto- ja kaunokirjallisuus</a:t>
              </a:r>
            </a:p>
            <a:p>
              <a:pPr marL="171450" indent="-171450">
                <a:buFont typeface="Arial" panose="020B0604020202020204" pitchFamily="34" charset="0"/>
                <a:buChar char="•"/>
              </a:pPr>
              <a:r>
                <a:rPr lang="fi-FI" sz="1600" b="1" dirty="0">
                  <a:solidFill>
                    <a:schemeClr val="bg1"/>
                  </a:solidFill>
                </a:rPr>
                <a:t>mediatekstit</a:t>
              </a:r>
            </a:p>
            <a:p>
              <a:pPr marL="171450" indent="-171450">
                <a:buFont typeface="Arial" panose="020B0604020202020204" pitchFamily="34" charset="0"/>
                <a:buChar char="•"/>
              </a:pPr>
              <a:r>
                <a:rPr lang="fi-FI" sz="1600" b="1" dirty="0">
                  <a:solidFill>
                    <a:schemeClr val="bg1"/>
                  </a:solidFill>
                </a:rPr>
                <a:t>verkkosivustot</a:t>
              </a:r>
            </a:p>
            <a:p>
              <a:pPr marL="171450" indent="-171450">
                <a:buFont typeface="Arial" panose="020B0604020202020204" pitchFamily="34" charset="0"/>
                <a:buChar char="•"/>
              </a:pPr>
              <a:r>
                <a:rPr lang="fi-FI" sz="1600" b="1" dirty="0">
                  <a:solidFill>
                    <a:schemeClr val="bg1"/>
                  </a:solidFill>
                </a:rPr>
                <a:t>…</a:t>
              </a:r>
            </a:p>
          </p:txBody>
        </p:sp>
        <p:sp>
          <p:nvSpPr>
            <p:cNvPr id="5" name="Ellipsi 4">
              <a:extLst>
                <a:ext uri="{FF2B5EF4-FFF2-40B4-BE49-F238E27FC236}">
                  <a16:creationId xmlns:a16="http://schemas.microsoft.com/office/drawing/2014/main" id="{7A546167-4538-4AFB-81E4-AA7F9EFADAD2}"/>
                </a:ext>
              </a:extLst>
            </p:cNvPr>
            <p:cNvSpPr/>
            <p:nvPr/>
          </p:nvSpPr>
          <p:spPr>
            <a:xfrm>
              <a:off x="35496" y="3248921"/>
              <a:ext cx="1590688" cy="1383750"/>
            </a:xfrm>
            <a:prstGeom prst="ellipse">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Tekstiruutu 21">
              <a:extLst>
                <a:ext uri="{FF2B5EF4-FFF2-40B4-BE49-F238E27FC236}">
                  <a16:creationId xmlns:a16="http://schemas.microsoft.com/office/drawing/2014/main" id="{4D2BD30D-5FAE-4E87-A31C-8328C581489F}"/>
                </a:ext>
              </a:extLst>
            </p:cNvPr>
            <p:cNvSpPr txBox="1"/>
            <p:nvPr/>
          </p:nvSpPr>
          <p:spPr>
            <a:xfrm>
              <a:off x="190407" y="3383512"/>
              <a:ext cx="1404378" cy="1200329"/>
            </a:xfrm>
            <a:prstGeom prst="rect">
              <a:avLst/>
            </a:prstGeom>
            <a:noFill/>
            <a:ln>
              <a:noFill/>
            </a:ln>
            <a:effectLst/>
          </p:spPr>
          <p:txBody>
            <a:bodyPr wrap="square" rtlCol="0">
              <a:spAutoFit/>
            </a:bodyPr>
            <a:lstStyle/>
            <a:p>
              <a:pPr algn="ctr"/>
              <a:r>
                <a:rPr lang="fi-FI" b="1" dirty="0">
                  <a:solidFill>
                    <a:schemeClr val="bg1"/>
                  </a:solidFill>
                </a:rPr>
                <a:t>Kirjoitetut, kuvalliset ja graafiset tekstit</a:t>
              </a:r>
            </a:p>
          </p:txBody>
        </p:sp>
      </p:grpSp>
      <p:grpSp>
        <p:nvGrpSpPr>
          <p:cNvPr id="42" name="Ryhmä 41">
            <a:extLst>
              <a:ext uri="{FF2B5EF4-FFF2-40B4-BE49-F238E27FC236}">
                <a16:creationId xmlns:a16="http://schemas.microsoft.com/office/drawing/2014/main" id="{699A17EB-C513-485A-B1F5-0C8153E50002}"/>
              </a:ext>
            </a:extLst>
          </p:cNvPr>
          <p:cNvGrpSpPr/>
          <p:nvPr/>
        </p:nvGrpSpPr>
        <p:grpSpPr>
          <a:xfrm>
            <a:off x="1899497" y="5064317"/>
            <a:ext cx="5120775" cy="1569661"/>
            <a:chOff x="1899497" y="5064317"/>
            <a:chExt cx="5120775" cy="1569661"/>
          </a:xfrm>
        </p:grpSpPr>
        <p:sp>
          <p:nvSpPr>
            <p:cNvPr id="40" name="Suorakulmio: Pyöristetyt kulmat 23">
              <a:extLst>
                <a:ext uri="{FF2B5EF4-FFF2-40B4-BE49-F238E27FC236}">
                  <a16:creationId xmlns:a16="http://schemas.microsoft.com/office/drawing/2014/main" id="{2ABDA15A-80A2-4078-9B2F-BB2D28511F54}"/>
                </a:ext>
              </a:extLst>
            </p:cNvPr>
            <p:cNvSpPr/>
            <p:nvPr/>
          </p:nvSpPr>
          <p:spPr bwMode="auto">
            <a:xfrm rot="10800000">
              <a:off x="2774242" y="5064317"/>
              <a:ext cx="4102014" cy="1432345"/>
            </a:xfrm>
            <a:prstGeom prst="flowChartOnlineStorage">
              <a:avLst/>
            </a:prstGeom>
            <a:solidFill>
              <a:srgbClr val="C00000"/>
            </a:solidFill>
            <a:ln w="38100" cap="flat" cmpd="sng" algn="ctr">
              <a:noFill/>
              <a:prstDash val="solid"/>
              <a:roun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ctr" anchorCtr="0" compatLnSpc="1">
              <a:prstTxWarp prst="textNoShape">
                <a:avLst/>
              </a:prstTxWarp>
              <a:spAutoFit/>
            </a:bodyPr>
            <a:lstStyle/>
            <a:p>
              <a:pPr marL="269875" marR="0" indent="-269875" algn="l" defTabSz="914400" rtl="0" eaLnBrk="1" fontAlgn="base" latinLnBrk="0" hangingPunct="1">
                <a:lnSpc>
                  <a:spcPct val="100000"/>
                </a:lnSpc>
                <a:spcBef>
                  <a:spcPct val="50000"/>
                </a:spcBef>
                <a:spcAft>
                  <a:spcPct val="0"/>
                </a:spcAft>
                <a:buClrTx/>
                <a:buSzPct val="150000"/>
                <a:buFontTx/>
                <a:buChar char="•"/>
                <a:tabLst/>
              </a:pPr>
              <a:endParaRPr kumimoji="0" lang="fi-FI" sz="2400" b="1" i="0" u="none" strike="noStrike" cap="none" normalizeH="0" baseline="0">
                <a:ln>
                  <a:noFill/>
                </a:ln>
                <a:solidFill>
                  <a:schemeClr val="tx1"/>
                </a:solidFill>
                <a:effectLst/>
                <a:latin typeface="Arial" charset="0"/>
              </a:endParaRPr>
            </a:p>
          </p:txBody>
        </p:sp>
        <p:sp>
          <p:nvSpPr>
            <p:cNvPr id="30" name="Tekstiruutu 29">
              <a:extLst>
                <a:ext uri="{FF2B5EF4-FFF2-40B4-BE49-F238E27FC236}">
                  <a16:creationId xmlns:a16="http://schemas.microsoft.com/office/drawing/2014/main" id="{07FDD20B-192E-4565-9FA9-A6E03F147710}"/>
                </a:ext>
              </a:extLst>
            </p:cNvPr>
            <p:cNvSpPr txBox="1"/>
            <p:nvPr/>
          </p:nvSpPr>
          <p:spPr>
            <a:xfrm>
              <a:off x="3476172" y="5064318"/>
              <a:ext cx="3544100" cy="1569660"/>
            </a:xfrm>
            <a:prstGeom prst="homePlate">
              <a:avLst/>
            </a:prstGeom>
            <a:noFill/>
            <a:ln>
              <a:noFill/>
            </a:ln>
          </p:spPr>
          <p:txBody>
            <a:bodyPr wrap="square" rtlCol="0">
              <a:spAutoFit/>
            </a:bodyPr>
            <a:lstStyle/>
            <a:p>
              <a:pPr marL="171450" indent="-171450">
                <a:buFont typeface="Arial" panose="020B0604020202020204" pitchFamily="34" charset="0"/>
                <a:buChar char="•"/>
              </a:pPr>
              <a:r>
                <a:rPr lang="fi-FI" sz="1600" b="1" dirty="0">
                  <a:solidFill>
                    <a:schemeClr val="bg1"/>
                  </a:solidFill>
                </a:rPr>
                <a:t>mainoksia</a:t>
              </a:r>
            </a:p>
            <a:p>
              <a:pPr marL="171450" indent="-171450">
                <a:buFont typeface="Arial" panose="020B0604020202020204" pitchFamily="34" charset="0"/>
                <a:buChar char="•"/>
              </a:pPr>
              <a:r>
                <a:rPr lang="fi-FI" sz="1600" b="1" dirty="0">
                  <a:solidFill>
                    <a:schemeClr val="bg1"/>
                  </a:solidFill>
                </a:rPr>
                <a:t>katkelmia tv-ohjelmista, elokuvista tai näytelmistä</a:t>
              </a:r>
            </a:p>
            <a:p>
              <a:pPr marL="171450" indent="-171450">
                <a:buFont typeface="Arial" panose="020B0604020202020204" pitchFamily="34" charset="0"/>
                <a:buChar char="•"/>
              </a:pPr>
              <a:r>
                <a:rPr lang="fi-FI" sz="1600" b="1" dirty="0">
                  <a:solidFill>
                    <a:schemeClr val="bg1"/>
                  </a:solidFill>
                </a:rPr>
                <a:t>videoita</a:t>
              </a:r>
            </a:p>
            <a:p>
              <a:pPr marL="171450" indent="-171450">
                <a:buFont typeface="Arial" panose="020B0604020202020204" pitchFamily="34" charset="0"/>
                <a:buChar char="•"/>
              </a:pPr>
              <a:r>
                <a:rPr lang="fi-FI" sz="1600" b="1" dirty="0">
                  <a:solidFill>
                    <a:schemeClr val="bg1"/>
                  </a:solidFill>
                </a:rPr>
                <a:t>animaatioita</a:t>
              </a:r>
            </a:p>
            <a:p>
              <a:pPr marL="171450" indent="-171450">
                <a:buFont typeface="Arial" panose="020B0604020202020204" pitchFamily="34" charset="0"/>
                <a:buChar char="•"/>
              </a:pPr>
              <a:endParaRPr lang="fi-FI" sz="1600" b="1" dirty="0">
                <a:solidFill>
                  <a:schemeClr val="bg1"/>
                </a:solidFill>
              </a:endParaRPr>
            </a:p>
          </p:txBody>
        </p:sp>
        <p:grpSp>
          <p:nvGrpSpPr>
            <p:cNvPr id="31" name="Ryhmä 30">
              <a:extLst>
                <a:ext uri="{FF2B5EF4-FFF2-40B4-BE49-F238E27FC236}">
                  <a16:creationId xmlns:a16="http://schemas.microsoft.com/office/drawing/2014/main" id="{1E9F873A-C425-417F-B075-A909F55AAB64}"/>
                </a:ext>
              </a:extLst>
            </p:cNvPr>
            <p:cNvGrpSpPr/>
            <p:nvPr/>
          </p:nvGrpSpPr>
          <p:grpSpPr>
            <a:xfrm>
              <a:off x="1899497" y="5064318"/>
              <a:ext cx="1448259" cy="1432345"/>
              <a:chOff x="107505" y="3804008"/>
              <a:chExt cx="1512168" cy="1584353"/>
            </a:xfrm>
            <a:solidFill>
              <a:schemeClr val="accent2">
                <a:lumMod val="60000"/>
                <a:lumOff val="40000"/>
              </a:schemeClr>
            </a:solidFill>
            <a:scene3d>
              <a:camera prst="orthographicFront">
                <a:rot lat="0" lon="0" rev="0"/>
              </a:camera>
              <a:lightRig rig="soft" dir="t">
                <a:rot lat="0" lon="0" rev="0"/>
              </a:lightRig>
            </a:scene3d>
          </p:grpSpPr>
          <p:sp>
            <p:nvSpPr>
              <p:cNvPr id="32" name="Ellipsi 31">
                <a:extLst>
                  <a:ext uri="{FF2B5EF4-FFF2-40B4-BE49-F238E27FC236}">
                    <a16:creationId xmlns:a16="http://schemas.microsoft.com/office/drawing/2014/main" id="{BFC33963-86C9-4BD0-A20B-20A3B0362A07}"/>
                  </a:ext>
                </a:extLst>
              </p:cNvPr>
              <p:cNvSpPr/>
              <p:nvPr/>
            </p:nvSpPr>
            <p:spPr>
              <a:xfrm>
                <a:off x="107505" y="3804008"/>
                <a:ext cx="1512168" cy="1584353"/>
              </a:xfrm>
              <a:prstGeom prst="ellipse">
                <a:avLst/>
              </a:prstGeom>
              <a:solidFill>
                <a:srgbClr val="C00000"/>
              </a:solid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3" name="Tekstiruutu 32">
                <a:extLst>
                  <a:ext uri="{FF2B5EF4-FFF2-40B4-BE49-F238E27FC236}">
                    <a16:creationId xmlns:a16="http://schemas.microsoft.com/office/drawing/2014/main" id="{D2C4B98D-9129-4A14-8D4A-9DEE9F03E7C1}"/>
                  </a:ext>
                </a:extLst>
              </p:cNvPr>
              <p:cNvSpPr txBox="1"/>
              <p:nvPr/>
            </p:nvSpPr>
            <p:spPr>
              <a:xfrm>
                <a:off x="164638" y="4135619"/>
                <a:ext cx="1404378" cy="845443"/>
              </a:xfrm>
              <a:prstGeom prst="rect">
                <a:avLst/>
              </a:prstGeom>
              <a:noFill/>
              <a:ln>
                <a:noFill/>
              </a:ln>
              <a:effectLst/>
              <a:sp3d prstMaterial="softEdge">
                <a:bevelT w="127000" prst="artDeco"/>
              </a:sp3d>
            </p:spPr>
            <p:txBody>
              <a:bodyPr wrap="square" rtlCol="0">
                <a:spAutoFit/>
              </a:bodyPr>
              <a:lstStyle/>
              <a:p>
                <a:pPr algn="ctr"/>
                <a:r>
                  <a:rPr lang="fi-FI" b="1" dirty="0">
                    <a:solidFill>
                      <a:schemeClr val="bg1"/>
                    </a:solidFill>
                  </a:rPr>
                  <a:t>Audio-visuaaliset tekstit</a:t>
                </a:r>
              </a:p>
            </p:txBody>
          </p:sp>
        </p:grpSp>
      </p:grpSp>
      <p:grpSp>
        <p:nvGrpSpPr>
          <p:cNvPr id="44" name="Ryhmä 43">
            <a:extLst>
              <a:ext uri="{FF2B5EF4-FFF2-40B4-BE49-F238E27FC236}">
                <a16:creationId xmlns:a16="http://schemas.microsoft.com/office/drawing/2014/main" id="{C0F90D2E-1797-4D9D-8B8A-62A95662D617}"/>
              </a:ext>
            </a:extLst>
          </p:cNvPr>
          <p:cNvGrpSpPr/>
          <p:nvPr/>
        </p:nvGrpSpPr>
        <p:grpSpPr>
          <a:xfrm>
            <a:off x="4551308" y="3236065"/>
            <a:ext cx="4464480" cy="1442660"/>
            <a:chOff x="4551308" y="3236065"/>
            <a:chExt cx="4464480" cy="1442660"/>
          </a:xfrm>
        </p:grpSpPr>
        <p:sp>
          <p:nvSpPr>
            <p:cNvPr id="41" name="Suorakulmio: Pyöristetyt kulmat 23">
              <a:extLst>
                <a:ext uri="{FF2B5EF4-FFF2-40B4-BE49-F238E27FC236}">
                  <a16:creationId xmlns:a16="http://schemas.microsoft.com/office/drawing/2014/main" id="{D8E14274-29F2-4317-8004-F18661A9EBA5}"/>
                </a:ext>
              </a:extLst>
            </p:cNvPr>
            <p:cNvSpPr/>
            <p:nvPr/>
          </p:nvSpPr>
          <p:spPr bwMode="auto">
            <a:xfrm rot="10800000">
              <a:off x="5832124" y="3246380"/>
              <a:ext cx="2844332" cy="1432345"/>
            </a:xfrm>
            <a:prstGeom prst="flowChartOnlineStorage">
              <a:avLst/>
            </a:prstGeom>
            <a:solidFill>
              <a:srgbClr val="C00000"/>
            </a:solidFill>
            <a:ln w="38100" cap="flat" cmpd="sng" algn="ctr">
              <a:noFill/>
              <a:prstDash val="solid"/>
              <a:roun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ctr" anchorCtr="0" compatLnSpc="1">
              <a:prstTxWarp prst="textNoShape">
                <a:avLst/>
              </a:prstTxWarp>
              <a:spAutoFit/>
            </a:bodyPr>
            <a:lstStyle/>
            <a:p>
              <a:pPr marL="269875" marR="0" indent="-269875" algn="l" defTabSz="914400" rtl="0" eaLnBrk="1" fontAlgn="base" latinLnBrk="0" hangingPunct="1">
                <a:lnSpc>
                  <a:spcPct val="100000"/>
                </a:lnSpc>
                <a:spcBef>
                  <a:spcPct val="50000"/>
                </a:spcBef>
                <a:spcAft>
                  <a:spcPct val="0"/>
                </a:spcAft>
                <a:buClrTx/>
                <a:buSzPct val="150000"/>
                <a:buFontTx/>
                <a:buChar char="•"/>
                <a:tabLst/>
              </a:pPr>
              <a:endParaRPr kumimoji="0" lang="fi-FI" sz="2400" b="1" i="0" u="none" strike="noStrike" cap="none" normalizeH="0" baseline="0">
                <a:ln>
                  <a:noFill/>
                </a:ln>
                <a:solidFill>
                  <a:schemeClr val="tx1"/>
                </a:solidFill>
                <a:effectLst/>
                <a:latin typeface="Arial" charset="0"/>
              </a:endParaRPr>
            </a:p>
          </p:txBody>
        </p:sp>
        <p:sp>
          <p:nvSpPr>
            <p:cNvPr id="36" name="Tekstiruutu 35">
              <a:extLst>
                <a:ext uri="{FF2B5EF4-FFF2-40B4-BE49-F238E27FC236}">
                  <a16:creationId xmlns:a16="http://schemas.microsoft.com/office/drawing/2014/main" id="{BDA2DBAB-5204-480A-95BD-4C55615D5A4F}"/>
                </a:ext>
              </a:extLst>
            </p:cNvPr>
            <p:cNvSpPr txBox="1"/>
            <p:nvPr/>
          </p:nvSpPr>
          <p:spPr>
            <a:xfrm>
              <a:off x="6441352" y="3306753"/>
              <a:ext cx="2574436" cy="1323439"/>
            </a:xfrm>
            <a:prstGeom prst="homePlate">
              <a:avLst/>
            </a:prstGeom>
            <a:noFill/>
            <a:ln>
              <a:noFill/>
            </a:ln>
          </p:spPr>
          <p:txBody>
            <a:bodyPr wrap="square" rtlCol="0">
              <a:spAutoFit/>
            </a:bodyPr>
            <a:lstStyle/>
            <a:p>
              <a:pPr marL="171450" indent="-171450">
                <a:buFont typeface="Arial" panose="020B0604020202020204" pitchFamily="34" charset="0"/>
                <a:buChar char="•"/>
              </a:pPr>
              <a:r>
                <a:rPr lang="fi-FI" sz="1600" b="1" dirty="0">
                  <a:solidFill>
                    <a:schemeClr val="bg1"/>
                  </a:solidFill>
                </a:rPr>
                <a:t>katkelma radio-haastattelusta, uutislähetyksestä tai kuunnelmasta</a:t>
              </a:r>
            </a:p>
            <a:p>
              <a:pPr marL="171450" indent="-171450">
                <a:buFont typeface="Arial" panose="020B0604020202020204" pitchFamily="34" charset="0"/>
                <a:buChar char="•"/>
              </a:pPr>
              <a:r>
                <a:rPr lang="fi-FI" sz="1600" b="1" dirty="0">
                  <a:solidFill>
                    <a:schemeClr val="bg1"/>
                  </a:solidFill>
                </a:rPr>
                <a:t>…</a:t>
              </a:r>
            </a:p>
          </p:txBody>
        </p:sp>
        <p:grpSp>
          <p:nvGrpSpPr>
            <p:cNvPr id="37" name="Ryhmä 36">
              <a:extLst>
                <a:ext uri="{FF2B5EF4-FFF2-40B4-BE49-F238E27FC236}">
                  <a16:creationId xmlns:a16="http://schemas.microsoft.com/office/drawing/2014/main" id="{8767211F-ED7A-4E88-B4B0-913A5C09B0B3}"/>
                </a:ext>
              </a:extLst>
            </p:cNvPr>
            <p:cNvGrpSpPr/>
            <p:nvPr/>
          </p:nvGrpSpPr>
          <p:grpSpPr>
            <a:xfrm>
              <a:off x="4551308" y="3236065"/>
              <a:ext cx="1676876" cy="1407711"/>
              <a:chOff x="104774" y="3789040"/>
              <a:chExt cx="1514899" cy="1449304"/>
            </a:xfrm>
            <a:solidFill>
              <a:schemeClr val="accent2">
                <a:lumMod val="60000"/>
                <a:lumOff val="40000"/>
              </a:schemeClr>
            </a:solidFill>
            <a:scene3d>
              <a:camera prst="orthographicFront">
                <a:rot lat="0" lon="0" rev="0"/>
              </a:camera>
              <a:lightRig rig="soft" dir="t">
                <a:rot lat="0" lon="0" rev="0"/>
              </a:lightRig>
            </a:scene3d>
          </p:grpSpPr>
          <p:sp>
            <p:nvSpPr>
              <p:cNvPr id="38" name="Ellipsi 37">
                <a:extLst>
                  <a:ext uri="{FF2B5EF4-FFF2-40B4-BE49-F238E27FC236}">
                    <a16:creationId xmlns:a16="http://schemas.microsoft.com/office/drawing/2014/main" id="{A07DBFC0-1B0C-4ADC-8B8E-7ABCFC80622D}"/>
                  </a:ext>
                </a:extLst>
              </p:cNvPr>
              <p:cNvSpPr/>
              <p:nvPr/>
            </p:nvSpPr>
            <p:spPr>
              <a:xfrm>
                <a:off x="107505" y="3789040"/>
                <a:ext cx="1512168" cy="1449304"/>
              </a:xfrm>
              <a:prstGeom prst="ellipse">
                <a:avLst/>
              </a:prstGeom>
              <a:solidFill>
                <a:srgbClr val="C00000"/>
              </a:solid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9" name="Tekstiruutu 38">
                <a:extLst>
                  <a:ext uri="{FF2B5EF4-FFF2-40B4-BE49-F238E27FC236}">
                    <a16:creationId xmlns:a16="http://schemas.microsoft.com/office/drawing/2014/main" id="{00265AEA-FC18-4284-A34C-8BC530BD54E5}"/>
                  </a:ext>
                </a:extLst>
              </p:cNvPr>
              <p:cNvSpPr txBox="1"/>
              <p:nvPr/>
            </p:nvSpPr>
            <p:spPr>
              <a:xfrm>
                <a:off x="104774" y="4268153"/>
                <a:ext cx="1512168" cy="353261"/>
              </a:xfrm>
              <a:prstGeom prst="rect">
                <a:avLst/>
              </a:prstGeom>
              <a:noFill/>
              <a:ln>
                <a:noFill/>
              </a:ln>
              <a:effectLst/>
              <a:sp3d prstMaterial="softEdge">
                <a:bevelT w="127000" prst="artDeco"/>
              </a:sp3d>
            </p:spPr>
            <p:txBody>
              <a:bodyPr wrap="square" rtlCol="0">
                <a:spAutoFit/>
              </a:bodyPr>
              <a:lstStyle/>
              <a:p>
                <a:pPr algn="ctr"/>
                <a:r>
                  <a:rPr lang="fi-FI" b="1" dirty="0">
                    <a:solidFill>
                      <a:schemeClr val="bg1"/>
                    </a:solidFill>
                  </a:rPr>
                  <a:t>Äänitiedostot</a:t>
                </a:r>
              </a:p>
            </p:txBody>
          </p:sp>
        </p:grpSp>
      </p:grpSp>
      <p:grpSp>
        <p:nvGrpSpPr>
          <p:cNvPr id="47" name="Ryhmä 46">
            <a:extLst>
              <a:ext uri="{FF2B5EF4-FFF2-40B4-BE49-F238E27FC236}">
                <a16:creationId xmlns:a16="http://schemas.microsoft.com/office/drawing/2014/main" id="{2CF0F226-91A0-4C4E-A86E-BF88BD699F48}"/>
              </a:ext>
            </a:extLst>
          </p:cNvPr>
          <p:cNvGrpSpPr/>
          <p:nvPr/>
        </p:nvGrpSpPr>
        <p:grpSpPr>
          <a:xfrm>
            <a:off x="7902055" y="1472917"/>
            <a:ext cx="1126257" cy="1135721"/>
            <a:chOff x="7902055" y="1472917"/>
            <a:chExt cx="1126257" cy="1135721"/>
          </a:xfrm>
        </p:grpSpPr>
        <p:pic>
          <p:nvPicPr>
            <p:cNvPr id="45" name="Kuva 44" descr="Kuva, joka sisältää kohteen peili, objekti&#10;&#10;Kuvaus luotu automaattisesti">
              <a:extLst>
                <a:ext uri="{FF2B5EF4-FFF2-40B4-BE49-F238E27FC236}">
                  <a16:creationId xmlns:a16="http://schemas.microsoft.com/office/drawing/2014/main" id="{B6B8C24B-A285-436C-A03D-B79889393A6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3993095">
              <a:off x="7897323" y="1477649"/>
              <a:ext cx="1135721" cy="1126257"/>
            </a:xfrm>
            <a:prstGeom prst="rect">
              <a:avLst/>
            </a:prstGeom>
          </p:spPr>
        </p:pic>
        <p:sp>
          <p:nvSpPr>
            <p:cNvPr id="46" name="Tekstiruutu 45">
              <a:hlinkClick r:id="rId4" tooltip="Katso lisää"/>
              <a:extLst>
                <a:ext uri="{FF2B5EF4-FFF2-40B4-BE49-F238E27FC236}">
                  <a16:creationId xmlns:a16="http://schemas.microsoft.com/office/drawing/2014/main" id="{BCCBCC4D-DFB8-40EF-99FB-C4933C6BE3E2}"/>
                </a:ext>
              </a:extLst>
            </p:cNvPr>
            <p:cNvSpPr txBox="1"/>
            <p:nvPr/>
          </p:nvSpPr>
          <p:spPr>
            <a:xfrm>
              <a:off x="8172400" y="1484784"/>
              <a:ext cx="843388" cy="738664"/>
            </a:xfrm>
            <a:prstGeom prst="rect">
              <a:avLst/>
            </a:prstGeom>
            <a:noFill/>
          </p:spPr>
          <p:txBody>
            <a:bodyPr wrap="square" rtlCol="0">
              <a:spAutoFit/>
            </a:bodyPr>
            <a:lstStyle/>
            <a:p>
              <a:pPr algn="ctr">
                <a:buNone/>
              </a:pPr>
              <a:r>
                <a:rPr lang="fi-FI" sz="1400" b="1" dirty="0"/>
                <a:t>Katso YTL</a:t>
              </a:r>
            </a:p>
            <a:p>
              <a:pPr algn="ctr">
                <a:buNone/>
              </a:pPr>
              <a:endParaRPr lang="fi-FI" sz="1400" b="1" dirty="0"/>
            </a:p>
          </p:txBody>
        </p:sp>
      </p:grpSp>
      <p:grpSp>
        <p:nvGrpSpPr>
          <p:cNvPr id="28" name="Ryhmä 27">
            <a:extLst>
              <a:ext uri="{FF2B5EF4-FFF2-40B4-BE49-F238E27FC236}">
                <a16:creationId xmlns:a16="http://schemas.microsoft.com/office/drawing/2014/main" id="{227F2713-7104-4C59-8242-436F77AC0995}"/>
              </a:ext>
            </a:extLst>
          </p:cNvPr>
          <p:cNvGrpSpPr/>
          <p:nvPr/>
        </p:nvGrpSpPr>
        <p:grpSpPr>
          <a:xfrm>
            <a:off x="8576447" y="6349128"/>
            <a:ext cx="553357" cy="546128"/>
            <a:chOff x="8576447" y="6349128"/>
            <a:chExt cx="553357" cy="546128"/>
          </a:xfrm>
        </p:grpSpPr>
        <p:sp>
          <p:nvSpPr>
            <p:cNvPr id="29" name="Tekstiruutu 28">
              <a:extLst>
                <a:ext uri="{FF2B5EF4-FFF2-40B4-BE49-F238E27FC236}">
                  <a16:creationId xmlns:a16="http://schemas.microsoft.com/office/drawing/2014/main" id="{8D5E289C-0B93-4ACE-85FD-C0640AC3F970}"/>
                </a:ext>
              </a:extLst>
            </p:cNvPr>
            <p:cNvSpPr txBox="1"/>
            <p:nvPr/>
          </p:nvSpPr>
          <p:spPr>
            <a:xfrm>
              <a:off x="8576447" y="6587479"/>
              <a:ext cx="553357" cy="307777"/>
            </a:xfrm>
            <a:prstGeom prst="rect">
              <a:avLst/>
            </a:prstGeom>
            <a:noFill/>
          </p:spPr>
          <p:txBody>
            <a:bodyPr wrap="none" rtlCol="0">
              <a:spAutoFit/>
            </a:bodyPr>
            <a:lstStyle/>
            <a:p>
              <a:r>
                <a:rPr lang="fi-FI" sz="1400" b="1" dirty="0"/>
                <a:t>Lisää</a:t>
              </a:r>
            </a:p>
          </p:txBody>
        </p:sp>
        <p:sp>
          <p:nvSpPr>
            <p:cNvPr id="34" name="Toimintopainike: Eteenpäin tai seuraava 33">
              <a:hlinkClick r:id="" action="ppaction://hlinkshowjump?jump=nextslide" highlightClick="1"/>
              <a:extLst>
                <a:ext uri="{FF2B5EF4-FFF2-40B4-BE49-F238E27FC236}">
                  <a16:creationId xmlns:a16="http://schemas.microsoft.com/office/drawing/2014/main" id="{2F915BFB-C94D-48A0-ADFC-3B0DB340B886}"/>
                </a:ext>
              </a:extLst>
            </p:cNvPr>
            <p:cNvSpPr/>
            <p:nvPr/>
          </p:nvSpPr>
          <p:spPr>
            <a:xfrm>
              <a:off x="8673105" y="6349128"/>
              <a:ext cx="360040" cy="307777"/>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Tree>
    <p:extLst>
      <p:ext uri="{BB962C8B-B14F-4D97-AF65-F5344CB8AC3E}">
        <p14:creationId xmlns:p14="http://schemas.microsoft.com/office/powerpoint/2010/main" val="897878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4"/>
                                        </p:tgtEl>
                                        <p:attrNameLst>
                                          <p:attrName>style.visibility</p:attrName>
                                        </p:attrNameLst>
                                      </p:cBhvr>
                                      <p:to>
                                        <p:strVal val="visible"/>
                                      </p:to>
                                    </p:set>
                                    <p:anim calcmode="lin" valueType="num">
                                      <p:cBhvr additive="base">
                                        <p:cTn id="13" dur="500" fill="hold"/>
                                        <p:tgtEl>
                                          <p:spTgt spid="44"/>
                                        </p:tgtEl>
                                        <p:attrNameLst>
                                          <p:attrName>ppt_x</p:attrName>
                                        </p:attrNameLst>
                                      </p:cBhvr>
                                      <p:tavLst>
                                        <p:tav tm="0">
                                          <p:val>
                                            <p:strVal val="#ppt_x"/>
                                          </p:val>
                                        </p:tav>
                                        <p:tav tm="100000">
                                          <p:val>
                                            <p:strVal val="#ppt_x"/>
                                          </p:val>
                                        </p:tav>
                                      </p:tavLst>
                                    </p:anim>
                                    <p:anim calcmode="lin" valueType="num">
                                      <p:cBhvr additive="base">
                                        <p:cTn id="14" dur="500" fill="hold"/>
                                        <p:tgtEl>
                                          <p:spTgt spid="44"/>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2"/>
                                        </p:tgtEl>
                                        <p:attrNameLst>
                                          <p:attrName>style.visibility</p:attrName>
                                        </p:attrNameLst>
                                      </p:cBhvr>
                                      <p:to>
                                        <p:strVal val="visible"/>
                                      </p:to>
                                    </p:set>
                                    <p:anim calcmode="lin" valueType="num">
                                      <p:cBhvr additive="base">
                                        <p:cTn id="17" dur="500" fill="hold"/>
                                        <p:tgtEl>
                                          <p:spTgt spid="42"/>
                                        </p:tgtEl>
                                        <p:attrNameLst>
                                          <p:attrName>ppt_x</p:attrName>
                                        </p:attrNameLst>
                                      </p:cBhvr>
                                      <p:tavLst>
                                        <p:tav tm="0">
                                          <p:val>
                                            <p:strVal val="#ppt_x"/>
                                          </p:val>
                                        </p:tav>
                                        <p:tav tm="100000">
                                          <p:val>
                                            <p:strVal val="#ppt_x"/>
                                          </p:val>
                                        </p:tav>
                                      </p:tavLst>
                                    </p:anim>
                                    <p:anim calcmode="lin" valueType="num">
                                      <p:cBhvr additive="base">
                                        <p:cTn id="18" dur="500" fill="hold"/>
                                        <p:tgtEl>
                                          <p:spTgt spid="4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ppt_x"/>
                                          </p:val>
                                        </p:tav>
                                        <p:tav tm="100000">
                                          <p:val>
                                            <p:strVal val="#ppt_x"/>
                                          </p:val>
                                        </p:tav>
                                      </p:tavLst>
                                    </p:anim>
                                    <p:anim calcmode="lin" valueType="num">
                                      <p:cBhvr additive="base">
                                        <p:cTn id="22" dur="500" fill="hold"/>
                                        <p:tgtEl>
                                          <p:spTgt spid="28"/>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7"/>
                                        </p:tgtEl>
                                        <p:attrNameLst>
                                          <p:attrName>style.visibility</p:attrName>
                                        </p:attrNameLst>
                                      </p:cBhvr>
                                      <p:to>
                                        <p:strVal val="visible"/>
                                      </p:to>
                                    </p:set>
                                    <p:anim calcmode="lin" valueType="num">
                                      <p:cBhvr additive="base">
                                        <p:cTn id="25" dur="500" fill="hold"/>
                                        <p:tgtEl>
                                          <p:spTgt spid="47"/>
                                        </p:tgtEl>
                                        <p:attrNameLst>
                                          <p:attrName>ppt_x</p:attrName>
                                        </p:attrNameLst>
                                      </p:cBhvr>
                                      <p:tavLst>
                                        <p:tav tm="0">
                                          <p:val>
                                            <p:strVal val="#ppt_x"/>
                                          </p:val>
                                        </p:tav>
                                        <p:tav tm="100000">
                                          <p:val>
                                            <p:strVal val="#ppt_x"/>
                                          </p:val>
                                        </p:tav>
                                      </p:tavLst>
                                    </p:anim>
                                    <p:anim calcmode="lin" valueType="num">
                                      <p:cBhvr additive="base">
                                        <p:cTn id="26"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3160FA-33E2-44C4-8B83-B24DF8EDF038}"/>
              </a:ext>
            </a:extLst>
          </p:cNvPr>
          <p:cNvSpPr>
            <a:spLocks noGrp="1"/>
          </p:cNvSpPr>
          <p:nvPr>
            <p:ph type="ctrTitle" idx="4294967295"/>
          </p:nvPr>
        </p:nvSpPr>
        <p:spPr>
          <a:xfrm>
            <a:off x="2521773" y="107581"/>
            <a:ext cx="6192688" cy="620688"/>
          </a:xfrm>
          <a:prstGeom prst="rect">
            <a:avLst/>
          </a:prstGeom>
        </p:spPr>
        <p:txBody>
          <a:bodyPr>
            <a:normAutofit/>
          </a:bodyPr>
          <a:lstStyle/>
          <a:p>
            <a:r>
              <a:rPr lang="fi-FI" dirty="0"/>
              <a:t>Lukutaidon koe</a:t>
            </a:r>
          </a:p>
        </p:txBody>
      </p:sp>
      <p:sp>
        <p:nvSpPr>
          <p:cNvPr id="6" name="Tekstikehys 3">
            <a:extLst>
              <a:ext uri="{FF2B5EF4-FFF2-40B4-BE49-F238E27FC236}">
                <a16:creationId xmlns:a16="http://schemas.microsoft.com/office/drawing/2014/main" id="{FB22C21E-534E-413F-A529-0C850195122A}"/>
              </a:ext>
            </a:extLst>
          </p:cNvPr>
          <p:cNvSpPr txBox="1"/>
          <p:nvPr/>
        </p:nvSpPr>
        <p:spPr>
          <a:xfrm>
            <a:off x="539551" y="1250304"/>
            <a:ext cx="7998473" cy="2025509"/>
          </a:xfrm>
          <a:prstGeom prst="rect">
            <a:avLst/>
          </a:prstGeom>
          <a:noFill/>
          <a:ln w="57150">
            <a:solidFill>
              <a:srgbClr val="990000"/>
            </a:solidFill>
          </a:ln>
        </p:spPr>
        <p:txBody>
          <a:bodyPr wrap="square" tIns="180000" bIns="180000" rtlCol="0">
            <a:spAutoFit/>
          </a:bodyPr>
          <a:lstStyle/>
          <a:p>
            <a:pPr marL="285750" indent="-285750">
              <a:buFont typeface="Arial" panose="020B0604020202020204" pitchFamily="34" charset="0"/>
              <a:buChar char="•"/>
            </a:pPr>
            <a:r>
              <a:rPr lang="fi-FI" sz="1800" b="1" dirty="0"/>
              <a:t>kokeessa arvioidaan taitoasi eritellä, tulkita, arvioida ja hyödyntää monimuotoisia tekstejä</a:t>
            </a:r>
          </a:p>
          <a:p>
            <a:pPr marL="285750" indent="-285750">
              <a:buFont typeface="Arial" panose="020B0604020202020204" pitchFamily="34" charset="0"/>
              <a:buChar char="•"/>
            </a:pPr>
            <a:r>
              <a:rPr lang="fi-FI" b="1" dirty="0"/>
              <a:t>tehtävät liittyvät tekstien merkityksiin, rakenteisiin, ilmaisuun, tematiikkaan, vastaanottoon ja kontekstiin sekä niiden suhteisiin</a:t>
            </a:r>
          </a:p>
          <a:p>
            <a:pPr marL="285750" indent="-285750">
              <a:buFont typeface="Arial" panose="020B0604020202020204" pitchFamily="34" charset="0"/>
              <a:buChar char="•"/>
            </a:pPr>
            <a:r>
              <a:rPr lang="fi-FI" sz="1800" b="1" dirty="0"/>
              <a:t>kokeessa on kaksi osaa ja sinun on valittava yksi tehtävä kummastakin osasta</a:t>
            </a:r>
          </a:p>
          <a:p>
            <a:pPr marL="285750" indent="-285750">
              <a:buFont typeface="Arial" panose="020B0604020202020204" pitchFamily="34" charset="0"/>
              <a:buChar char="•"/>
            </a:pPr>
            <a:r>
              <a:rPr lang="fi-FI" sz="1800" b="1" dirty="0"/>
              <a:t>lukutaidon kokeen </a:t>
            </a:r>
            <a:r>
              <a:rPr lang="fi-FI" sz="1800" b="1" u="sng" dirty="0">
                <a:highlight>
                  <a:srgbClr val="FFFF00"/>
                </a:highlight>
              </a:rPr>
              <a:t>maksimipistemäärä on 60 pistettä</a:t>
            </a:r>
          </a:p>
        </p:txBody>
      </p:sp>
      <p:grpSp>
        <p:nvGrpSpPr>
          <p:cNvPr id="5" name="Ryhmä 4">
            <a:extLst>
              <a:ext uri="{FF2B5EF4-FFF2-40B4-BE49-F238E27FC236}">
                <a16:creationId xmlns:a16="http://schemas.microsoft.com/office/drawing/2014/main" id="{D16210C8-C3C4-43E9-A5A0-EA58F8C64CB8}"/>
              </a:ext>
            </a:extLst>
          </p:cNvPr>
          <p:cNvGrpSpPr/>
          <p:nvPr/>
        </p:nvGrpSpPr>
        <p:grpSpPr>
          <a:xfrm>
            <a:off x="611560" y="3733000"/>
            <a:ext cx="7565404" cy="2447480"/>
            <a:chOff x="611560" y="3733000"/>
            <a:chExt cx="7565404" cy="2447480"/>
          </a:xfrm>
        </p:grpSpPr>
        <p:sp>
          <p:nvSpPr>
            <p:cNvPr id="9" name="Suorakulmio: Pyöristetyt kulmat 8">
              <a:extLst>
                <a:ext uri="{FF2B5EF4-FFF2-40B4-BE49-F238E27FC236}">
                  <a16:creationId xmlns:a16="http://schemas.microsoft.com/office/drawing/2014/main" id="{F3964C8F-3BA7-40B3-B27B-3A7A8D5BBF61}"/>
                </a:ext>
              </a:extLst>
            </p:cNvPr>
            <p:cNvSpPr/>
            <p:nvPr/>
          </p:nvSpPr>
          <p:spPr bwMode="auto">
            <a:xfrm>
              <a:off x="611560" y="3920575"/>
              <a:ext cx="3384376" cy="2247424"/>
            </a:xfrm>
            <a:prstGeom prst="roundRect">
              <a:avLst/>
            </a:prstGeom>
            <a:solidFill>
              <a:schemeClr val="accent4">
                <a:lumMod val="60000"/>
                <a:lumOff val="40000"/>
              </a:schemeClr>
            </a:solidFill>
            <a:ln w="57150" cap="flat" cmpd="sng" algn="ctr">
              <a:solidFill>
                <a:srgbClr val="990000"/>
              </a:solidFill>
              <a:prstDash val="solid"/>
              <a:round/>
              <a:headEnd type="none" w="med" len="med"/>
              <a:tailEnd type="none" w="med" len="med"/>
            </a:ln>
            <a:effectLst/>
            <a:scene3d>
              <a:camera prst="orthographicFront"/>
              <a:lightRig rig="threePt" dir="t"/>
            </a:scene3d>
            <a:sp3d>
              <a:bevelT w="114300" prst="hardEdge"/>
            </a:sp3d>
          </p:spPr>
          <p:txBody>
            <a:bodyPr vert="horz" wrap="square" lIns="91440" tIns="45720" rIns="91440" bIns="45720" numCol="1" rtlCol="0" anchor="ctr" anchorCtr="0" compatLnSpc="1">
              <a:prstTxWarp prst="textNoShape">
                <a:avLst/>
              </a:prstTxWarp>
              <a:spAutoFit/>
            </a:bodyPr>
            <a:lstStyle/>
            <a:p>
              <a:pPr marR="0" algn="l" defTabSz="914400" rtl="0" eaLnBrk="1" fontAlgn="base" latinLnBrk="0" hangingPunct="1">
                <a:lnSpc>
                  <a:spcPct val="100000"/>
                </a:lnSpc>
                <a:spcBef>
                  <a:spcPct val="50000"/>
                </a:spcBef>
                <a:spcAft>
                  <a:spcPct val="0"/>
                </a:spcAft>
                <a:buClrTx/>
                <a:buSzPct val="150000"/>
                <a:buNone/>
                <a:tabLst/>
              </a:pPr>
              <a:endParaRPr kumimoji="0" lang="fi-FI" sz="1800" b="1" i="0" u="none" strike="noStrike" cap="none" normalizeH="0" baseline="0" dirty="0">
                <a:ln>
                  <a:noFill/>
                </a:ln>
                <a:solidFill>
                  <a:schemeClr val="tx1"/>
                </a:solidFill>
                <a:effectLst/>
                <a:latin typeface="Arial" charset="0"/>
              </a:endParaRPr>
            </a:p>
            <a:p>
              <a:pPr marR="0" algn="l" defTabSz="914400" rtl="0" eaLnBrk="1" fontAlgn="base" latinLnBrk="0" hangingPunct="1">
                <a:lnSpc>
                  <a:spcPct val="100000"/>
                </a:lnSpc>
                <a:spcBef>
                  <a:spcPct val="50000"/>
                </a:spcBef>
                <a:spcAft>
                  <a:spcPct val="0"/>
                </a:spcAft>
                <a:buClrTx/>
                <a:buSzPct val="150000"/>
                <a:buNone/>
                <a:tabLst/>
              </a:pPr>
              <a:r>
                <a:rPr kumimoji="0" lang="fi-FI" sz="1800" b="1" i="0" u="none" strike="noStrike" cap="none" normalizeH="0" baseline="0" dirty="0">
                  <a:ln>
                    <a:noFill/>
                  </a:ln>
                  <a:solidFill>
                    <a:schemeClr val="tx1"/>
                  </a:solidFill>
                  <a:effectLst/>
                  <a:latin typeface="Arial" charset="0"/>
                </a:rPr>
                <a:t>keskittyy asia- ja mediatekstien analysointiin ja tulkintaan</a:t>
              </a:r>
            </a:p>
            <a:p>
              <a:pPr marL="285750" marR="0" indent="-285750" algn="l" defTabSz="914400" rtl="0" eaLnBrk="1" fontAlgn="base" latinLnBrk="0" hangingPunct="1">
                <a:lnSpc>
                  <a:spcPct val="100000"/>
                </a:lnSpc>
                <a:spcBef>
                  <a:spcPct val="50000"/>
                </a:spcBef>
                <a:spcAft>
                  <a:spcPct val="0"/>
                </a:spcAft>
                <a:buClrTx/>
                <a:buSzPct val="150000"/>
                <a:buFont typeface="Courier New" panose="02070309020205020404" pitchFamily="49" charset="0"/>
                <a:buChar char="o"/>
                <a:tabLst/>
              </a:pPr>
              <a:r>
                <a:rPr lang="fi-FI" sz="1800" b="1" u="sng" dirty="0"/>
                <a:t>valitaan kahdesta tehtävänannosta toinen</a:t>
              </a:r>
              <a:endParaRPr kumimoji="0" lang="fi-FI" sz="1800" b="1" i="0" u="sng" strike="noStrike" cap="none" normalizeH="0" baseline="0" dirty="0">
                <a:ln>
                  <a:noFill/>
                </a:ln>
                <a:effectLst/>
              </a:endParaRPr>
            </a:p>
          </p:txBody>
        </p:sp>
        <p:sp>
          <p:nvSpPr>
            <p:cNvPr id="10" name="Suorakulmio: Pyöristetyt kulmat 9">
              <a:extLst>
                <a:ext uri="{FF2B5EF4-FFF2-40B4-BE49-F238E27FC236}">
                  <a16:creationId xmlns:a16="http://schemas.microsoft.com/office/drawing/2014/main" id="{7F81AEDB-2519-43DF-8AB1-07D71548BEE5}"/>
                </a:ext>
              </a:extLst>
            </p:cNvPr>
            <p:cNvSpPr/>
            <p:nvPr/>
          </p:nvSpPr>
          <p:spPr bwMode="auto">
            <a:xfrm>
              <a:off x="4463988" y="3933056"/>
              <a:ext cx="3712976" cy="2247424"/>
            </a:xfrm>
            <a:prstGeom prst="roundRect">
              <a:avLst/>
            </a:prstGeom>
            <a:solidFill>
              <a:schemeClr val="accent4">
                <a:lumMod val="60000"/>
                <a:lumOff val="40000"/>
              </a:schemeClr>
            </a:solidFill>
            <a:ln w="57150" cap="flat" cmpd="sng" algn="ctr">
              <a:solidFill>
                <a:srgbClr val="990000"/>
              </a:solidFill>
              <a:prstDash val="solid"/>
              <a:round/>
              <a:headEnd type="none" w="med" len="med"/>
              <a:tailEnd type="none" w="med" len="med"/>
            </a:ln>
            <a:effectLst/>
            <a:scene3d>
              <a:camera prst="orthographicFront"/>
              <a:lightRig rig="threePt" dir="t"/>
            </a:scene3d>
            <a:sp3d>
              <a:bevelT w="114300" prst="hardEdge"/>
            </a:sp3d>
          </p:spPr>
          <p:txBody>
            <a:bodyPr vert="horz" wrap="square" lIns="91440" tIns="45720" rIns="91440" bIns="45720" numCol="1" rtlCol="0" anchor="ctr" anchorCtr="0" compatLnSpc="1">
              <a:prstTxWarp prst="textNoShape">
                <a:avLst/>
              </a:prstTxWarp>
              <a:spAutoFit/>
            </a:bodyPr>
            <a:lstStyle/>
            <a:p>
              <a:pPr marR="0" algn="l" defTabSz="914400" rtl="0" eaLnBrk="1" fontAlgn="base" latinLnBrk="0" hangingPunct="1">
                <a:lnSpc>
                  <a:spcPct val="100000"/>
                </a:lnSpc>
                <a:spcBef>
                  <a:spcPct val="50000"/>
                </a:spcBef>
                <a:spcAft>
                  <a:spcPct val="0"/>
                </a:spcAft>
                <a:buClrTx/>
                <a:buSzPct val="150000"/>
                <a:buNone/>
                <a:tabLst/>
              </a:pPr>
              <a:r>
                <a:rPr kumimoji="0" lang="fi-FI" sz="1800" b="1" i="0" u="none" strike="noStrike" cap="none" normalizeH="0" baseline="0" dirty="0">
                  <a:ln>
                    <a:noFill/>
                  </a:ln>
                  <a:solidFill>
                    <a:schemeClr val="tx1"/>
                  </a:solidFill>
                  <a:effectLst/>
                  <a:latin typeface="Arial" charset="0"/>
                </a:rPr>
                <a:t> </a:t>
              </a:r>
            </a:p>
            <a:p>
              <a:pPr marR="0" algn="l" defTabSz="914400" rtl="0" eaLnBrk="1" fontAlgn="base" latinLnBrk="0" hangingPunct="1">
                <a:lnSpc>
                  <a:spcPct val="100000"/>
                </a:lnSpc>
                <a:spcBef>
                  <a:spcPct val="50000"/>
                </a:spcBef>
                <a:spcAft>
                  <a:spcPct val="0"/>
                </a:spcAft>
                <a:buClrTx/>
                <a:buSzPct val="150000"/>
                <a:buNone/>
                <a:tabLst/>
              </a:pPr>
              <a:r>
                <a:rPr kumimoji="0" lang="fi-FI" sz="1800" b="1" i="0" u="none" strike="noStrike" cap="none" normalizeH="0" baseline="0" dirty="0">
                  <a:ln>
                    <a:noFill/>
                  </a:ln>
                  <a:solidFill>
                    <a:schemeClr val="tx1"/>
                  </a:solidFill>
                  <a:effectLst/>
                  <a:latin typeface="Arial" charset="0"/>
                </a:rPr>
                <a:t>keskittyy kaunokirjallisten ja muiden fiktiivisten tekstien analysointiin ja tulkintaan</a:t>
              </a:r>
            </a:p>
            <a:p>
              <a:pPr marL="285750" marR="0" indent="-285750" algn="l" defTabSz="914400" rtl="0" eaLnBrk="1" fontAlgn="base" latinLnBrk="0" hangingPunct="1">
                <a:lnSpc>
                  <a:spcPct val="100000"/>
                </a:lnSpc>
                <a:spcBef>
                  <a:spcPct val="50000"/>
                </a:spcBef>
                <a:spcAft>
                  <a:spcPct val="0"/>
                </a:spcAft>
                <a:buClrTx/>
                <a:buSzPct val="150000"/>
                <a:buFont typeface="Courier New" panose="02070309020205020404" pitchFamily="49" charset="0"/>
                <a:buChar char="o"/>
                <a:tabLst/>
              </a:pPr>
              <a:r>
                <a:rPr lang="fi-FI" sz="1800" b="1" u="sng" dirty="0"/>
                <a:t>valitaan kahdesta tehtävänannosta toinen</a:t>
              </a:r>
              <a:endParaRPr kumimoji="0" lang="fi-FI" sz="1800" b="1" i="0" u="sng" strike="noStrike" cap="none" normalizeH="0" baseline="0" dirty="0">
                <a:ln>
                  <a:noFill/>
                </a:ln>
                <a:effectLst/>
              </a:endParaRPr>
            </a:p>
          </p:txBody>
        </p:sp>
        <p:sp>
          <p:nvSpPr>
            <p:cNvPr id="3" name="Tekstiruutu 2">
              <a:extLst>
                <a:ext uri="{FF2B5EF4-FFF2-40B4-BE49-F238E27FC236}">
                  <a16:creationId xmlns:a16="http://schemas.microsoft.com/office/drawing/2014/main" id="{36B154D0-C10B-4EB4-AF21-DD1266F2463D}"/>
                </a:ext>
              </a:extLst>
            </p:cNvPr>
            <p:cNvSpPr txBox="1"/>
            <p:nvPr/>
          </p:nvSpPr>
          <p:spPr>
            <a:xfrm rot="20499484">
              <a:off x="615859" y="3833421"/>
              <a:ext cx="713657" cy="400110"/>
            </a:xfrm>
            <a:prstGeom prst="rect">
              <a:avLst/>
            </a:prstGeom>
            <a:solidFill>
              <a:srgbClr val="FF3300"/>
            </a:solidFill>
            <a:ln w="381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r>
                <a:rPr lang="fi-FI" sz="2000" b="1" dirty="0">
                  <a:solidFill>
                    <a:schemeClr val="bg1"/>
                  </a:solidFill>
                </a:rPr>
                <a:t>Osa I</a:t>
              </a:r>
            </a:p>
          </p:txBody>
        </p:sp>
        <p:sp>
          <p:nvSpPr>
            <p:cNvPr id="11" name="Tekstiruutu 10">
              <a:extLst>
                <a:ext uri="{FF2B5EF4-FFF2-40B4-BE49-F238E27FC236}">
                  <a16:creationId xmlns:a16="http://schemas.microsoft.com/office/drawing/2014/main" id="{99426887-8A32-4525-89ED-636E0A1CB7BF}"/>
                </a:ext>
              </a:extLst>
            </p:cNvPr>
            <p:cNvSpPr txBox="1"/>
            <p:nvPr/>
          </p:nvSpPr>
          <p:spPr>
            <a:xfrm rot="20499484">
              <a:off x="4355117" y="3733000"/>
              <a:ext cx="782587" cy="400110"/>
            </a:xfrm>
            <a:prstGeom prst="rect">
              <a:avLst/>
            </a:prstGeom>
            <a:solidFill>
              <a:srgbClr val="FF3300"/>
            </a:solidFill>
            <a:ln w="381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r>
                <a:rPr lang="fi-FI" sz="2000" b="1" dirty="0">
                  <a:solidFill>
                    <a:schemeClr val="bg1"/>
                  </a:solidFill>
                </a:rPr>
                <a:t>Osa II</a:t>
              </a:r>
            </a:p>
          </p:txBody>
        </p:sp>
      </p:grpSp>
      <p:grpSp>
        <p:nvGrpSpPr>
          <p:cNvPr id="12" name="Ryhmä 11">
            <a:extLst>
              <a:ext uri="{FF2B5EF4-FFF2-40B4-BE49-F238E27FC236}">
                <a16:creationId xmlns:a16="http://schemas.microsoft.com/office/drawing/2014/main" id="{4AD5A645-5B46-4AC7-B462-736D4CFB3B5E}"/>
              </a:ext>
            </a:extLst>
          </p:cNvPr>
          <p:cNvGrpSpPr/>
          <p:nvPr/>
        </p:nvGrpSpPr>
        <p:grpSpPr>
          <a:xfrm>
            <a:off x="8001097" y="1789223"/>
            <a:ext cx="1126257" cy="1135721"/>
            <a:chOff x="7902055" y="1472917"/>
            <a:chExt cx="1126257" cy="1135721"/>
          </a:xfrm>
        </p:grpSpPr>
        <p:pic>
          <p:nvPicPr>
            <p:cNvPr id="13" name="Kuva 12" descr="Kuva, joka sisältää kohteen peili, objekti&#10;&#10;Kuvaus luotu automaattisesti">
              <a:extLst>
                <a:ext uri="{FF2B5EF4-FFF2-40B4-BE49-F238E27FC236}">
                  <a16:creationId xmlns:a16="http://schemas.microsoft.com/office/drawing/2014/main" id="{1DF43CCF-15D9-4176-95DC-1EBD52953E6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3993095">
              <a:off x="7897323" y="1477649"/>
              <a:ext cx="1135721" cy="1126257"/>
            </a:xfrm>
            <a:prstGeom prst="rect">
              <a:avLst/>
            </a:prstGeom>
          </p:spPr>
        </p:pic>
        <p:sp>
          <p:nvSpPr>
            <p:cNvPr id="14" name="Tekstiruutu 13">
              <a:hlinkClick r:id="rId4" tooltip="Katso lisää"/>
              <a:extLst>
                <a:ext uri="{FF2B5EF4-FFF2-40B4-BE49-F238E27FC236}">
                  <a16:creationId xmlns:a16="http://schemas.microsoft.com/office/drawing/2014/main" id="{99B0F64C-5431-4E39-9607-7FBA30D69652}"/>
                </a:ext>
              </a:extLst>
            </p:cNvPr>
            <p:cNvSpPr txBox="1"/>
            <p:nvPr/>
          </p:nvSpPr>
          <p:spPr>
            <a:xfrm>
              <a:off x="8172400" y="1484784"/>
              <a:ext cx="843388" cy="738664"/>
            </a:xfrm>
            <a:prstGeom prst="rect">
              <a:avLst/>
            </a:prstGeom>
            <a:noFill/>
          </p:spPr>
          <p:txBody>
            <a:bodyPr wrap="square" rtlCol="0">
              <a:spAutoFit/>
            </a:bodyPr>
            <a:lstStyle/>
            <a:p>
              <a:pPr algn="ctr">
                <a:buNone/>
              </a:pPr>
              <a:r>
                <a:rPr lang="fi-FI" sz="1400" b="1" dirty="0"/>
                <a:t>Katso YTL</a:t>
              </a:r>
            </a:p>
            <a:p>
              <a:pPr algn="ctr">
                <a:buNone/>
              </a:pPr>
              <a:endParaRPr lang="fi-FI" sz="1400" b="1" dirty="0"/>
            </a:p>
          </p:txBody>
        </p:sp>
      </p:grpSp>
      <p:grpSp>
        <p:nvGrpSpPr>
          <p:cNvPr id="15" name="Ryhmä 14">
            <a:extLst>
              <a:ext uri="{FF2B5EF4-FFF2-40B4-BE49-F238E27FC236}">
                <a16:creationId xmlns:a16="http://schemas.microsoft.com/office/drawing/2014/main" id="{40222515-F69B-4CEF-B38E-3A8B6F269881}"/>
              </a:ext>
            </a:extLst>
          </p:cNvPr>
          <p:cNvGrpSpPr/>
          <p:nvPr/>
        </p:nvGrpSpPr>
        <p:grpSpPr>
          <a:xfrm>
            <a:off x="8576447" y="6349128"/>
            <a:ext cx="553357" cy="546128"/>
            <a:chOff x="8576447" y="6349128"/>
            <a:chExt cx="553357" cy="546128"/>
          </a:xfrm>
        </p:grpSpPr>
        <p:sp>
          <p:nvSpPr>
            <p:cNvPr id="16" name="Tekstiruutu 15">
              <a:extLst>
                <a:ext uri="{FF2B5EF4-FFF2-40B4-BE49-F238E27FC236}">
                  <a16:creationId xmlns:a16="http://schemas.microsoft.com/office/drawing/2014/main" id="{0C9600C6-DFBD-4159-A88D-58E77EBD8ED2}"/>
                </a:ext>
              </a:extLst>
            </p:cNvPr>
            <p:cNvSpPr txBox="1"/>
            <p:nvPr/>
          </p:nvSpPr>
          <p:spPr>
            <a:xfrm>
              <a:off x="8576447" y="6587479"/>
              <a:ext cx="553357" cy="307777"/>
            </a:xfrm>
            <a:prstGeom prst="rect">
              <a:avLst/>
            </a:prstGeom>
            <a:noFill/>
          </p:spPr>
          <p:txBody>
            <a:bodyPr wrap="none" rtlCol="0">
              <a:spAutoFit/>
            </a:bodyPr>
            <a:lstStyle/>
            <a:p>
              <a:r>
                <a:rPr lang="fi-FI" sz="1400" b="1" dirty="0"/>
                <a:t>Lisää</a:t>
              </a:r>
            </a:p>
          </p:txBody>
        </p:sp>
        <p:sp>
          <p:nvSpPr>
            <p:cNvPr id="17" name="Toimintopainike: Eteenpäin tai seuraava 16">
              <a:hlinkClick r:id="" action="ppaction://hlinkshowjump?jump=nextslide" highlightClick="1"/>
              <a:extLst>
                <a:ext uri="{FF2B5EF4-FFF2-40B4-BE49-F238E27FC236}">
                  <a16:creationId xmlns:a16="http://schemas.microsoft.com/office/drawing/2014/main" id="{456AA6E9-5973-42F9-9D94-56403CC4E0A9}"/>
                </a:ext>
              </a:extLst>
            </p:cNvPr>
            <p:cNvSpPr/>
            <p:nvPr/>
          </p:nvSpPr>
          <p:spPr>
            <a:xfrm>
              <a:off x="8673105" y="6349128"/>
              <a:ext cx="360040" cy="307777"/>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Tree>
    <p:extLst>
      <p:ext uri="{BB962C8B-B14F-4D97-AF65-F5344CB8AC3E}">
        <p14:creationId xmlns:p14="http://schemas.microsoft.com/office/powerpoint/2010/main" val="194335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3160FA-33E2-44C4-8B83-B24DF8EDF038}"/>
              </a:ext>
            </a:extLst>
          </p:cNvPr>
          <p:cNvSpPr>
            <a:spLocks noGrp="1"/>
          </p:cNvSpPr>
          <p:nvPr>
            <p:ph type="ctrTitle" idx="4294967295"/>
          </p:nvPr>
        </p:nvSpPr>
        <p:spPr>
          <a:xfrm>
            <a:off x="2504639" y="127242"/>
            <a:ext cx="5328592" cy="620688"/>
          </a:xfrm>
          <a:prstGeom prst="rect">
            <a:avLst/>
          </a:prstGeom>
        </p:spPr>
        <p:txBody>
          <a:bodyPr>
            <a:normAutofit/>
          </a:bodyPr>
          <a:lstStyle/>
          <a:p>
            <a:r>
              <a:rPr lang="fi-FI" dirty="0"/>
              <a:t>Kirjoitustaidon koe</a:t>
            </a:r>
          </a:p>
        </p:txBody>
      </p:sp>
      <p:grpSp>
        <p:nvGrpSpPr>
          <p:cNvPr id="8" name="Ryhmä 7">
            <a:extLst>
              <a:ext uri="{FF2B5EF4-FFF2-40B4-BE49-F238E27FC236}">
                <a16:creationId xmlns:a16="http://schemas.microsoft.com/office/drawing/2014/main" id="{8CD8C4DF-3366-48D1-8ABF-14B477F22ADA}"/>
              </a:ext>
            </a:extLst>
          </p:cNvPr>
          <p:cNvGrpSpPr/>
          <p:nvPr/>
        </p:nvGrpSpPr>
        <p:grpSpPr>
          <a:xfrm>
            <a:off x="8424398" y="6256538"/>
            <a:ext cx="735451" cy="674606"/>
            <a:chOff x="8424398" y="6256538"/>
            <a:chExt cx="735451" cy="674606"/>
          </a:xfrm>
        </p:grpSpPr>
        <p:pic>
          <p:nvPicPr>
            <p:cNvPr id="4" name="Kuva 3" descr="Paluu">
              <a:hlinkClick r:id="rId2" action="ppaction://hlinksldjump" tooltip="Palaa digitaalisiin kokeisiin"/>
              <a:extLst>
                <a:ext uri="{FF2B5EF4-FFF2-40B4-BE49-F238E27FC236}">
                  <a16:creationId xmlns:a16="http://schemas.microsoft.com/office/drawing/2014/main" id="{003CA5AE-891E-487C-A4C0-B83D2B93A76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8025" y="6309320"/>
              <a:ext cx="621824" cy="621824"/>
            </a:xfrm>
            <a:prstGeom prst="rect">
              <a:avLst/>
            </a:prstGeom>
          </p:spPr>
        </p:pic>
        <p:sp>
          <p:nvSpPr>
            <p:cNvPr id="7" name="Tekstiruutu 6">
              <a:hlinkClick r:id="rId2" action="ppaction://hlinksldjump" tooltip="Palaa digitaalisiin kokeisiin"/>
              <a:extLst>
                <a:ext uri="{FF2B5EF4-FFF2-40B4-BE49-F238E27FC236}">
                  <a16:creationId xmlns:a16="http://schemas.microsoft.com/office/drawing/2014/main" id="{EB93F284-8105-4FBC-AA03-50E9E1773223}"/>
                </a:ext>
              </a:extLst>
            </p:cNvPr>
            <p:cNvSpPr txBox="1"/>
            <p:nvPr/>
          </p:nvSpPr>
          <p:spPr>
            <a:xfrm>
              <a:off x="8424398" y="6256538"/>
              <a:ext cx="612668" cy="461665"/>
            </a:xfrm>
            <a:prstGeom prst="rect">
              <a:avLst/>
            </a:prstGeom>
            <a:noFill/>
          </p:spPr>
          <p:txBody>
            <a:bodyPr wrap="none" rtlCol="0">
              <a:spAutoFit/>
            </a:bodyPr>
            <a:lstStyle/>
            <a:p>
              <a:r>
                <a:rPr lang="fi-FI" sz="1200" b="1" dirty="0"/>
                <a:t>Digit.</a:t>
              </a:r>
            </a:p>
            <a:p>
              <a:r>
                <a:rPr lang="fi-FI" sz="1200" b="1" dirty="0"/>
                <a:t>kokeet</a:t>
              </a:r>
            </a:p>
          </p:txBody>
        </p:sp>
      </p:grpSp>
      <p:sp>
        <p:nvSpPr>
          <p:cNvPr id="6" name="Tekstikehys 3">
            <a:extLst>
              <a:ext uri="{FF2B5EF4-FFF2-40B4-BE49-F238E27FC236}">
                <a16:creationId xmlns:a16="http://schemas.microsoft.com/office/drawing/2014/main" id="{8FADB041-399E-4CAB-93B7-3206D2A09E7B}"/>
              </a:ext>
            </a:extLst>
          </p:cNvPr>
          <p:cNvSpPr txBox="1"/>
          <p:nvPr/>
        </p:nvSpPr>
        <p:spPr>
          <a:xfrm>
            <a:off x="6012161" y="3068960"/>
            <a:ext cx="3042592" cy="3133505"/>
          </a:xfrm>
          <a:prstGeom prst="flowChartDisplay">
            <a:avLst/>
          </a:prstGeom>
          <a:solidFill>
            <a:schemeClr val="accent4">
              <a:lumMod val="40000"/>
              <a:lumOff val="60000"/>
            </a:schemeClr>
          </a:solidFill>
          <a:ln w="57150">
            <a:solidFill>
              <a:srgbClr val="990000"/>
            </a:solidFill>
          </a:ln>
          <a:effectLst>
            <a:outerShdw blurRad="50800" dist="38100" dir="5400000" algn="t" rotWithShape="0">
              <a:prstClr val="black">
                <a:alpha val="40000"/>
              </a:prstClr>
            </a:outerShdw>
          </a:effectLst>
        </p:spPr>
        <p:txBody>
          <a:bodyPr wrap="square" tIns="180000" bIns="180000" rtlCol="0">
            <a:spAutoFit/>
          </a:bodyPr>
          <a:lstStyle/>
          <a:p>
            <a:endParaRPr lang="fi-FI" sz="2000" b="1" dirty="0"/>
          </a:p>
          <a:p>
            <a:r>
              <a:rPr lang="fi-FI" sz="2000" b="1" dirty="0"/>
              <a:t>tarjolla on </a:t>
            </a:r>
            <a:r>
              <a:rPr lang="fi-FI" sz="2000" b="1" u="sng" dirty="0">
                <a:solidFill>
                  <a:srgbClr val="C00000"/>
                </a:solidFill>
              </a:rPr>
              <a:t>6-8 teemaan liittyvää aineistoa</a:t>
            </a:r>
          </a:p>
          <a:p>
            <a:pPr marL="342900" indent="-342900">
              <a:buFont typeface="Arial" panose="020B0604020202020204" pitchFamily="34" charset="0"/>
              <a:buChar char="•"/>
            </a:pPr>
            <a:r>
              <a:rPr lang="fi-FI" sz="2000" b="1" dirty="0"/>
              <a:t>asiatekstejä</a:t>
            </a:r>
          </a:p>
          <a:p>
            <a:pPr marL="342900" indent="-342900">
              <a:buFont typeface="Arial" panose="020B0604020202020204" pitchFamily="34" charset="0"/>
              <a:buChar char="•"/>
            </a:pPr>
            <a:r>
              <a:rPr lang="fi-FI" sz="2000" b="1" dirty="0"/>
              <a:t>mediatekstejä</a:t>
            </a:r>
          </a:p>
          <a:p>
            <a:pPr marL="342900" indent="-342900">
              <a:buFont typeface="Arial" panose="020B0604020202020204" pitchFamily="34" charset="0"/>
              <a:buChar char="•"/>
            </a:pPr>
            <a:r>
              <a:rPr lang="fi-FI" sz="2000" b="1" dirty="0"/>
              <a:t>fiktiivisiä tekstejä..</a:t>
            </a:r>
          </a:p>
          <a:p>
            <a:pPr marL="342900" indent="-342900">
              <a:buFont typeface="Arial" panose="020B0604020202020204" pitchFamily="34" charset="0"/>
              <a:buChar char="•"/>
            </a:pPr>
            <a:endParaRPr lang="fi-FI" sz="2000" b="1" dirty="0"/>
          </a:p>
        </p:txBody>
      </p:sp>
      <p:sp>
        <p:nvSpPr>
          <p:cNvPr id="9" name="Suorakulmio: Pyöristetyt kulmat 8">
            <a:extLst>
              <a:ext uri="{FF2B5EF4-FFF2-40B4-BE49-F238E27FC236}">
                <a16:creationId xmlns:a16="http://schemas.microsoft.com/office/drawing/2014/main" id="{0972E20F-F839-4994-95A7-0DBF021C67D7}"/>
              </a:ext>
            </a:extLst>
          </p:cNvPr>
          <p:cNvSpPr/>
          <p:nvPr/>
        </p:nvSpPr>
        <p:spPr bwMode="auto">
          <a:xfrm>
            <a:off x="395537" y="1124744"/>
            <a:ext cx="8409478" cy="1634490"/>
          </a:xfrm>
          <a:prstGeom prst="roundRect">
            <a:avLst/>
          </a:prstGeom>
          <a:solidFill>
            <a:schemeClr val="bg1"/>
          </a:solidFill>
          <a:ln w="57150" cap="flat" cmpd="sng" algn="ctr">
            <a:solidFill>
              <a:srgbClr val="990000"/>
            </a:solidFill>
            <a:prstDash val="solid"/>
            <a:round/>
            <a:headEnd type="none" w="med" len="med"/>
            <a:tailEnd type="none" w="med" len="med"/>
          </a:ln>
          <a:effectLst/>
          <a:scene3d>
            <a:camera prst="orthographicFront"/>
            <a:lightRig rig="threePt" dir="t"/>
          </a:scene3d>
          <a:sp3d>
            <a:bevelT w="114300" prst="hardEdge"/>
          </a:sp3d>
        </p:spPr>
        <p:txBody>
          <a:bodyPr vert="horz" wrap="square" lIns="91440" tIns="45720" rIns="91440" bIns="45720" numCol="1" rtlCol="0" anchor="ctr" anchorCtr="0" compatLnSpc="1">
            <a:prstTxWarp prst="textNoShape">
              <a:avLst/>
            </a:prstTxWarp>
            <a:spAutoFit/>
          </a:bodyPr>
          <a:lstStyle/>
          <a:p>
            <a:pPr marL="285750" marR="0" indent="-285750" defTabSz="914400" rtl="0" eaLnBrk="1" fontAlgn="base" latinLnBrk="0" hangingPunct="1">
              <a:lnSpc>
                <a:spcPct val="100000"/>
              </a:lnSpc>
              <a:spcBef>
                <a:spcPct val="50000"/>
              </a:spcBef>
              <a:spcAft>
                <a:spcPct val="0"/>
              </a:spcAft>
              <a:buClrTx/>
              <a:buSzPct val="150000"/>
              <a:buFont typeface="Arial" panose="020B0604020202020204" pitchFamily="34" charset="0"/>
              <a:buChar char="•"/>
              <a:tabLst/>
            </a:pPr>
            <a:r>
              <a:rPr kumimoji="0" lang="fi-FI" b="1" i="0" strike="noStrike" cap="none" normalizeH="0" baseline="0" dirty="0">
                <a:ln>
                  <a:noFill/>
                </a:ln>
                <a:solidFill>
                  <a:schemeClr val="tx1"/>
                </a:solidFill>
                <a:effectLst/>
                <a:latin typeface="Arial" charset="0"/>
              </a:rPr>
              <a:t>tehtävänä on tuottaa pohtiva</a:t>
            </a:r>
            <a:r>
              <a:rPr lang="fi-FI" b="1" dirty="0">
                <a:latin typeface="Arial" charset="0"/>
              </a:rPr>
              <a:t> </a:t>
            </a:r>
            <a:r>
              <a:rPr kumimoji="0" lang="fi-FI" b="1" i="0" strike="noStrike" cap="none" normalizeH="0" baseline="0" dirty="0">
                <a:ln>
                  <a:noFill/>
                </a:ln>
                <a:solidFill>
                  <a:schemeClr val="tx1"/>
                </a:solidFill>
                <a:effectLst/>
                <a:latin typeface="Arial" charset="0"/>
              </a:rPr>
              <a:t>tai kantaa ottava teksti aineistojen avulla</a:t>
            </a:r>
          </a:p>
          <a:p>
            <a:pPr marL="285750" marR="0" indent="-285750" defTabSz="914400" rtl="0" eaLnBrk="1" fontAlgn="base" latinLnBrk="0" hangingPunct="1">
              <a:lnSpc>
                <a:spcPct val="100000"/>
              </a:lnSpc>
              <a:spcBef>
                <a:spcPct val="50000"/>
              </a:spcBef>
              <a:spcAft>
                <a:spcPct val="0"/>
              </a:spcAft>
              <a:buClrTx/>
              <a:buSzPct val="150000"/>
              <a:buFont typeface="Arial" panose="020B0604020202020204" pitchFamily="34" charset="0"/>
              <a:buChar char="•"/>
              <a:tabLst/>
            </a:pPr>
            <a:r>
              <a:rPr lang="fi-FI" b="1" dirty="0">
                <a:latin typeface="Arial" charset="0"/>
              </a:rPr>
              <a:t>kokeessa arvioidaan kirjallista ilmaisukykyäsi sekä taitoasi kielentää ajatuksia ja hallita asiakokonaisuuksia</a:t>
            </a:r>
          </a:p>
          <a:p>
            <a:pPr marL="285750" marR="0" indent="-285750" defTabSz="914400" rtl="0" eaLnBrk="1" fontAlgn="base" latinLnBrk="0" hangingPunct="1">
              <a:lnSpc>
                <a:spcPct val="100000"/>
              </a:lnSpc>
              <a:spcBef>
                <a:spcPct val="50000"/>
              </a:spcBef>
              <a:spcAft>
                <a:spcPct val="0"/>
              </a:spcAft>
              <a:buClrTx/>
              <a:buSzPct val="150000"/>
              <a:buFont typeface="Arial" panose="020B0604020202020204" pitchFamily="34" charset="0"/>
              <a:buChar char="•"/>
              <a:tabLst/>
            </a:pPr>
            <a:r>
              <a:rPr kumimoji="0" lang="fi-FI" b="1" i="0" strike="noStrike" cap="none" normalizeH="0" baseline="0" dirty="0">
                <a:ln>
                  <a:noFill/>
                </a:ln>
                <a:effectLst/>
                <a:latin typeface="Arial" charset="0"/>
              </a:rPr>
              <a:t>kirjoitustaidon kokeen </a:t>
            </a:r>
            <a:r>
              <a:rPr kumimoji="0" lang="fi-FI" b="1" i="0" u="sng" strike="noStrike" cap="none" normalizeH="0" baseline="0" dirty="0">
                <a:ln>
                  <a:noFill/>
                </a:ln>
                <a:effectLst/>
                <a:highlight>
                  <a:srgbClr val="FFFF00"/>
                </a:highlight>
                <a:latin typeface="Arial" charset="0"/>
              </a:rPr>
              <a:t>maksimi</a:t>
            </a:r>
            <a:r>
              <a:rPr lang="fi-FI" b="1" u="sng" dirty="0">
                <a:highlight>
                  <a:srgbClr val="FFFF00"/>
                </a:highlight>
                <a:latin typeface="Arial" charset="0"/>
              </a:rPr>
              <a:t>pistemäärä on 60 pistettä</a:t>
            </a:r>
            <a:endParaRPr kumimoji="0" lang="fi-FI" b="1" i="0" u="sng" strike="noStrike" cap="none" normalizeH="0" baseline="0" dirty="0">
              <a:ln>
                <a:noFill/>
              </a:ln>
              <a:effectLst/>
              <a:highlight>
                <a:srgbClr val="FFFF00"/>
              </a:highlight>
            </a:endParaRPr>
          </a:p>
        </p:txBody>
      </p:sp>
      <p:grpSp>
        <p:nvGrpSpPr>
          <p:cNvPr id="10" name="Ryhmä 9">
            <a:extLst>
              <a:ext uri="{FF2B5EF4-FFF2-40B4-BE49-F238E27FC236}">
                <a16:creationId xmlns:a16="http://schemas.microsoft.com/office/drawing/2014/main" id="{C3A44707-0A67-4527-B28A-9C729C4E9C3D}"/>
              </a:ext>
            </a:extLst>
          </p:cNvPr>
          <p:cNvGrpSpPr/>
          <p:nvPr/>
        </p:nvGrpSpPr>
        <p:grpSpPr>
          <a:xfrm>
            <a:off x="7683168" y="2055561"/>
            <a:ext cx="1126257" cy="1135721"/>
            <a:chOff x="7902055" y="1472917"/>
            <a:chExt cx="1126257" cy="1135721"/>
          </a:xfrm>
        </p:grpSpPr>
        <p:pic>
          <p:nvPicPr>
            <p:cNvPr id="11" name="Kuva 10" descr="Kuva, joka sisältää kohteen peili, objekti&#10;&#10;Kuvaus luotu automaattisesti">
              <a:extLst>
                <a:ext uri="{FF2B5EF4-FFF2-40B4-BE49-F238E27FC236}">
                  <a16:creationId xmlns:a16="http://schemas.microsoft.com/office/drawing/2014/main" id="{7EFA4E89-8A88-465B-87B7-9CC37FAB554A}"/>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rot="3993095">
              <a:off x="7897323" y="1477649"/>
              <a:ext cx="1135721" cy="1126257"/>
            </a:xfrm>
            <a:prstGeom prst="rect">
              <a:avLst/>
            </a:prstGeom>
          </p:spPr>
        </p:pic>
        <p:sp>
          <p:nvSpPr>
            <p:cNvPr id="12" name="Tekstiruutu 11">
              <a:hlinkClick r:id="rId7" tooltip="Katso lisää"/>
              <a:extLst>
                <a:ext uri="{FF2B5EF4-FFF2-40B4-BE49-F238E27FC236}">
                  <a16:creationId xmlns:a16="http://schemas.microsoft.com/office/drawing/2014/main" id="{859163FF-0C5F-4E5E-A958-C1DDFF6C2959}"/>
                </a:ext>
              </a:extLst>
            </p:cNvPr>
            <p:cNvSpPr txBox="1"/>
            <p:nvPr/>
          </p:nvSpPr>
          <p:spPr>
            <a:xfrm>
              <a:off x="8172400" y="1484784"/>
              <a:ext cx="843388" cy="738664"/>
            </a:xfrm>
            <a:prstGeom prst="rect">
              <a:avLst/>
            </a:prstGeom>
            <a:noFill/>
          </p:spPr>
          <p:txBody>
            <a:bodyPr wrap="square" rtlCol="0">
              <a:spAutoFit/>
            </a:bodyPr>
            <a:lstStyle/>
            <a:p>
              <a:pPr algn="ctr">
                <a:buNone/>
              </a:pPr>
              <a:r>
                <a:rPr lang="fi-FI" sz="1400" b="1" dirty="0"/>
                <a:t>Katso YTL</a:t>
              </a:r>
            </a:p>
            <a:p>
              <a:pPr algn="ctr">
                <a:buNone/>
              </a:pPr>
              <a:endParaRPr lang="fi-FI" sz="1400" b="1" dirty="0"/>
            </a:p>
          </p:txBody>
        </p:sp>
      </p:grpSp>
      <p:grpSp>
        <p:nvGrpSpPr>
          <p:cNvPr id="24" name="Ryhmä 23">
            <a:extLst>
              <a:ext uri="{FF2B5EF4-FFF2-40B4-BE49-F238E27FC236}">
                <a16:creationId xmlns:a16="http://schemas.microsoft.com/office/drawing/2014/main" id="{146C121A-6C54-46A7-9A29-CE0EF01353C3}"/>
              </a:ext>
            </a:extLst>
          </p:cNvPr>
          <p:cNvGrpSpPr/>
          <p:nvPr/>
        </p:nvGrpSpPr>
        <p:grpSpPr>
          <a:xfrm>
            <a:off x="89248" y="3191280"/>
            <a:ext cx="2983240" cy="3009043"/>
            <a:chOff x="89248" y="3191280"/>
            <a:chExt cx="2983240" cy="3009043"/>
          </a:xfrm>
        </p:grpSpPr>
        <p:sp>
          <p:nvSpPr>
            <p:cNvPr id="23" name="Tekstikehys 3">
              <a:extLst>
                <a:ext uri="{FF2B5EF4-FFF2-40B4-BE49-F238E27FC236}">
                  <a16:creationId xmlns:a16="http://schemas.microsoft.com/office/drawing/2014/main" id="{9AD7EF14-2636-487F-B2E9-9622CEDA0F6E}"/>
                </a:ext>
              </a:extLst>
            </p:cNvPr>
            <p:cNvSpPr txBox="1"/>
            <p:nvPr/>
          </p:nvSpPr>
          <p:spPr>
            <a:xfrm rot="10800000">
              <a:off x="89248" y="3191280"/>
              <a:ext cx="2983240" cy="3009043"/>
            </a:xfrm>
            <a:prstGeom prst="flowChartDisplay">
              <a:avLst/>
            </a:prstGeom>
            <a:solidFill>
              <a:schemeClr val="accent4">
                <a:lumMod val="40000"/>
                <a:lumOff val="60000"/>
              </a:schemeClr>
            </a:solidFill>
            <a:ln w="57150">
              <a:solidFill>
                <a:srgbClr val="990000"/>
              </a:solidFill>
            </a:ln>
            <a:effectLst>
              <a:outerShdw blurRad="50800" dist="38100" dir="5400000" algn="t" rotWithShape="0">
                <a:prstClr val="black">
                  <a:alpha val="40000"/>
                </a:prstClr>
              </a:outerShdw>
            </a:effectLst>
          </p:spPr>
          <p:txBody>
            <a:bodyPr wrap="square" tIns="180000" bIns="180000" rtlCol="0">
              <a:spAutoFit/>
            </a:bodyPr>
            <a:lstStyle/>
            <a:p>
              <a:endParaRPr lang="fi-FI" sz="2000" b="1" dirty="0"/>
            </a:p>
          </p:txBody>
        </p:sp>
        <p:sp>
          <p:nvSpPr>
            <p:cNvPr id="5" name="Ellipsi 4">
              <a:extLst>
                <a:ext uri="{FF2B5EF4-FFF2-40B4-BE49-F238E27FC236}">
                  <a16:creationId xmlns:a16="http://schemas.microsoft.com/office/drawing/2014/main" id="{89BCDE10-D78B-4B17-836C-2DE43D22DD6E}"/>
                </a:ext>
              </a:extLst>
            </p:cNvPr>
            <p:cNvSpPr/>
            <p:nvPr/>
          </p:nvSpPr>
          <p:spPr>
            <a:xfrm>
              <a:off x="133003" y="4336338"/>
              <a:ext cx="1019579" cy="718925"/>
            </a:xfrm>
            <a:prstGeom prst="ellipse">
              <a:avLst/>
            </a:prstGeom>
            <a:solidFill>
              <a:srgbClr val="C0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Ellipsi 12">
              <a:extLst>
                <a:ext uri="{FF2B5EF4-FFF2-40B4-BE49-F238E27FC236}">
                  <a16:creationId xmlns:a16="http://schemas.microsoft.com/office/drawing/2014/main" id="{55BCD87A-F9C2-4BC7-A83E-784528B77397}"/>
                </a:ext>
              </a:extLst>
            </p:cNvPr>
            <p:cNvSpPr/>
            <p:nvPr/>
          </p:nvSpPr>
          <p:spPr>
            <a:xfrm>
              <a:off x="1732134" y="4595714"/>
              <a:ext cx="1019579" cy="718925"/>
            </a:xfrm>
            <a:prstGeom prst="ellipse">
              <a:avLst/>
            </a:prstGeom>
            <a:solidFill>
              <a:srgbClr val="C0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Ellipsi 13">
              <a:extLst>
                <a:ext uri="{FF2B5EF4-FFF2-40B4-BE49-F238E27FC236}">
                  <a16:creationId xmlns:a16="http://schemas.microsoft.com/office/drawing/2014/main" id="{5643F127-F76B-4D02-8D73-5FA7222D34C2}"/>
                </a:ext>
              </a:extLst>
            </p:cNvPr>
            <p:cNvSpPr/>
            <p:nvPr/>
          </p:nvSpPr>
          <p:spPr>
            <a:xfrm>
              <a:off x="1128951" y="4174173"/>
              <a:ext cx="1019579" cy="718925"/>
            </a:xfrm>
            <a:prstGeom prst="ellipse">
              <a:avLst/>
            </a:prstGeom>
            <a:solidFill>
              <a:srgbClr val="C0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Ellipsi 14">
              <a:extLst>
                <a:ext uri="{FF2B5EF4-FFF2-40B4-BE49-F238E27FC236}">
                  <a16:creationId xmlns:a16="http://schemas.microsoft.com/office/drawing/2014/main" id="{E7C421DD-E5BA-4993-B844-C306F07B89F2}"/>
                </a:ext>
              </a:extLst>
            </p:cNvPr>
            <p:cNvSpPr/>
            <p:nvPr/>
          </p:nvSpPr>
          <p:spPr>
            <a:xfrm>
              <a:off x="209279" y="4738040"/>
              <a:ext cx="1019579" cy="718925"/>
            </a:xfrm>
            <a:prstGeom prst="ellipse">
              <a:avLst/>
            </a:prstGeom>
            <a:solidFill>
              <a:srgbClr val="C0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Ellipsi 15">
              <a:extLst>
                <a:ext uri="{FF2B5EF4-FFF2-40B4-BE49-F238E27FC236}">
                  <a16:creationId xmlns:a16="http://schemas.microsoft.com/office/drawing/2014/main" id="{BC3CAC66-7E52-4451-ABB6-4048733E9174}"/>
                </a:ext>
              </a:extLst>
            </p:cNvPr>
            <p:cNvSpPr/>
            <p:nvPr/>
          </p:nvSpPr>
          <p:spPr>
            <a:xfrm>
              <a:off x="954832" y="4829682"/>
              <a:ext cx="1019579" cy="718925"/>
            </a:xfrm>
            <a:prstGeom prst="ellipse">
              <a:avLst/>
            </a:prstGeom>
            <a:solidFill>
              <a:srgbClr val="C0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Ellipsi 16">
              <a:extLst>
                <a:ext uri="{FF2B5EF4-FFF2-40B4-BE49-F238E27FC236}">
                  <a16:creationId xmlns:a16="http://schemas.microsoft.com/office/drawing/2014/main" id="{FC47F033-6E2C-49BA-80A4-2FED2AFC01A7}"/>
                </a:ext>
              </a:extLst>
            </p:cNvPr>
            <p:cNvSpPr/>
            <p:nvPr/>
          </p:nvSpPr>
          <p:spPr>
            <a:xfrm>
              <a:off x="1505331" y="5389824"/>
              <a:ext cx="1019579" cy="718925"/>
            </a:xfrm>
            <a:prstGeom prst="ellipse">
              <a:avLst/>
            </a:prstGeom>
            <a:solidFill>
              <a:srgbClr val="C0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Ellipsi 17">
              <a:extLst>
                <a:ext uri="{FF2B5EF4-FFF2-40B4-BE49-F238E27FC236}">
                  <a16:creationId xmlns:a16="http://schemas.microsoft.com/office/drawing/2014/main" id="{BA7B71FF-2E96-4735-97E6-9D0454FD1704}"/>
                </a:ext>
              </a:extLst>
            </p:cNvPr>
            <p:cNvSpPr/>
            <p:nvPr/>
          </p:nvSpPr>
          <p:spPr>
            <a:xfrm>
              <a:off x="509383" y="5318024"/>
              <a:ext cx="1019579" cy="718925"/>
            </a:xfrm>
            <a:prstGeom prst="ellipse">
              <a:avLst/>
            </a:prstGeom>
            <a:solidFill>
              <a:srgbClr val="C0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Tekstiruutu 18">
              <a:extLst>
                <a:ext uri="{FF2B5EF4-FFF2-40B4-BE49-F238E27FC236}">
                  <a16:creationId xmlns:a16="http://schemas.microsoft.com/office/drawing/2014/main" id="{E046148E-9FDE-43C7-9AB6-13638C7CB814}"/>
                </a:ext>
              </a:extLst>
            </p:cNvPr>
            <p:cNvSpPr txBox="1"/>
            <p:nvPr/>
          </p:nvSpPr>
          <p:spPr>
            <a:xfrm>
              <a:off x="356731" y="3267270"/>
              <a:ext cx="2448272" cy="923330"/>
            </a:xfrm>
            <a:prstGeom prst="rect">
              <a:avLst/>
            </a:prstGeom>
            <a:noFill/>
          </p:spPr>
          <p:txBody>
            <a:bodyPr wrap="square" rtlCol="0">
              <a:spAutoFit/>
            </a:bodyPr>
            <a:lstStyle/>
            <a:p>
              <a:r>
                <a:rPr lang="fi-FI" b="1" dirty="0"/>
                <a:t>Kokeessa on laajahko teema ja </a:t>
              </a:r>
              <a:r>
                <a:rPr lang="fi-FI" b="1" u="sng" dirty="0">
                  <a:solidFill>
                    <a:srgbClr val="C00000"/>
                  </a:solidFill>
                </a:rPr>
                <a:t>5-7 siihen liittyvää aihetta</a:t>
              </a:r>
            </a:p>
          </p:txBody>
        </p:sp>
      </p:grpSp>
      <p:sp>
        <p:nvSpPr>
          <p:cNvPr id="20" name="Tekstiruutu 19">
            <a:extLst>
              <a:ext uri="{FF2B5EF4-FFF2-40B4-BE49-F238E27FC236}">
                <a16:creationId xmlns:a16="http://schemas.microsoft.com/office/drawing/2014/main" id="{827D0B06-7A9D-4779-A6B5-4D14D089BD55}"/>
              </a:ext>
            </a:extLst>
          </p:cNvPr>
          <p:cNvSpPr txBox="1"/>
          <p:nvPr/>
        </p:nvSpPr>
        <p:spPr>
          <a:xfrm>
            <a:off x="3170647" y="3207152"/>
            <a:ext cx="3168352" cy="3416320"/>
          </a:xfrm>
          <a:prstGeom prst="rect">
            <a:avLst/>
          </a:prstGeom>
          <a:noFill/>
        </p:spPr>
        <p:txBody>
          <a:bodyPr wrap="square" rtlCol="0">
            <a:spAutoFit/>
          </a:bodyPr>
          <a:lstStyle/>
          <a:p>
            <a:pPr marL="285750" indent="-285750">
              <a:buFont typeface="Arial" panose="020B0604020202020204" pitchFamily="34" charset="0"/>
              <a:buChar char="•"/>
            </a:pPr>
            <a:r>
              <a:rPr lang="fi-FI" b="1" dirty="0">
                <a:highlight>
                  <a:srgbClr val="FFFF00"/>
                </a:highlight>
              </a:rPr>
              <a:t>valitset aiheista yhden</a:t>
            </a:r>
          </a:p>
          <a:p>
            <a:pPr marL="285750" indent="-285750">
              <a:buFont typeface="Arial" panose="020B0604020202020204" pitchFamily="34" charset="0"/>
              <a:buChar char="•"/>
            </a:pPr>
            <a:r>
              <a:rPr lang="fi-FI" b="1" dirty="0"/>
              <a:t>valitse aiheeseen ja näkökulmaasi sopivat aineistot</a:t>
            </a:r>
          </a:p>
          <a:p>
            <a:pPr marL="285750" indent="-285750">
              <a:buFont typeface="Arial" panose="020B0604020202020204" pitchFamily="34" charset="0"/>
              <a:buChar char="•"/>
            </a:pPr>
            <a:r>
              <a:rPr lang="fi-FI" b="1" dirty="0"/>
              <a:t>täsmennät tai rajaat näkökulmaa ja kirjoitat tekstin hyödyntäen teemaan liittyviä aineistoja</a:t>
            </a:r>
          </a:p>
          <a:p>
            <a:pPr marL="285750" indent="-285750">
              <a:buFont typeface="Arial" panose="020B0604020202020204" pitchFamily="34" charset="0"/>
              <a:buChar char="•"/>
            </a:pPr>
            <a:r>
              <a:rPr lang="fi-FI" b="1" dirty="0"/>
              <a:t>sinun on </a:t>
            </a:r>
            <a:r>
              <a:rPr lang="fi-FI" b="1" dirty="0">
                <a:highlight>
                  <a:srgbClr val="FFFF00"/>
                </a:highlight>
              </a:rPr>
              <a:t>hyödynnettävä tekstissä vähintään kahta aineistoa</a:t>
            </a:r>
            <a:r>
              <a:rPr lang="fi-FI" b="1" dirty="0">
                <a:solidFill>
                  <a:srgbClr val="C00000"/>
                </a:solidFill>
              </a:rPr>
              <a:t> </a:t>
            </a:r>
          </a:p>
          <a:p>
            <a:pPr marL="285750" indent="-285750">
              <a:buFont typeface="Arial" panose="020B0604020202020204" pitchFamily="34" charset="0"/>
              <a:buChar char="•"/>
            </a:pPr>
            <a:endParaRPr lang="fi-FI" b="1" dirty="0"/>
          </a:p>
        </p:txBody>
      </p:sp>
    </p:spTree>
    <p:extLst>
      <p:ext uri="{BB962C8B-B14F-4D97-AF65-F5344CB8AC3E}">
        <p14:creationId xmlns:p14="http://schemas.microsoft.com/office/powerpoint/2010/main" val="3129295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2" presetClass="entr" presetSubtype="4"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3160FA-33E2-44C4-8B83-B24DF8EDF038}"/>
              </a:ext>
            </a:extLst>
          </p:cNvPr>
          <p:cNvSpPr>
            <a:spLocks noGrp="1"/>
          </p:cNvSpPr>
          <p:nvPr>
            <p:ph type="ctrTitle" idx="4294967295"/>
          </p:nvPr>
        </p:nvSpPr>
        <p:spPr>
          <a:xfrm>
            <a:off x="1546880" y="155808"/>
            <a:ext cx="6192688" cy="692696"/>
          </a:xfrm>
          <a:prstGeom prst="rect">
            <a:avLst/>
          </a:prstGeom>
        </p:spPr>
        <p:txBody>
          <a:bodyPr>
            <a:normAutofit/>
          </a:bodyPr>
          <a:lstStyle/>
          <a:p>
            <a:r>
              <a:rPr lang="fi-FI" dirty="0"/>
              <a:t>Järjestettävät kokeet 2022-</a:t>
            </a:r>
          </a:p>
        </p:txBody>
      </p:sp>
      <p:grpSp>
        <p:nvGrpSpPr>
          <p:cNvPr id="7" name="Ryhmä 6">
            <a:extLst>
              <a:ext uri="{FF2B5EF4-FFF2-40B4-BE49-F238E27FC236}">
                <a16:creationId xmlns:a16="http://schemas.microsoft.com/office/drawing/2014/main" id="{0D36FB58-940E-4850-B129-74C7968A35BF}"/>
              </a:ext>
            </a:extLst>
          </p:cNvPr>
          <p:cNvGrpSpPr/>
          <p:nvPr/>
        </p:nvGrpSpPr>
        <p:grpSpPr>
          <a:xfrm>
            <a:off x="3016333" y="1614042"/>
            <a:ext cx="1656184" cy="1845876"/>
            <a:chOff x="1341766" y="2445"/>
            <a:chExt cx="1605912" cy="1845876"/>
          </a:xfrm>
          <a:solidFill>
            <a:srgbClr val="C00000"/>
          </a:solidFill>
          <a:scene3d>
            <a:camera prst="orthographicFront">
              <a:rot lat="0" lon="0" rev="0"/>
            </a:camera>
            <a:lightRig rig="balanced" dir="t">
              <a:rot lat="0" lon="0" rev="8700000"/>
            </a:lightRig>
          </a:scene3d>
        </p:grpSpPr>
        <p:sp>
          <p:nvSpPr>
            <p:cNvPr id="8" name="Kuusikulmio 7">
              <a:extLst>
                <a:ext uri="{FF2B5EF4-FFF2-40B4-BE49-F238E27FC236}">
                  <a16:creationId xmlns:a16="http://schemas.microsoft.com/office/drawing/2014/main" id="{BE3FDF8F-7DC8-4904-BD29-4D69B708162E}"/>
                </a:ext>
              </a:extLst>
            </p:cNvPr>
            <p:cNvSpPr/>
            <p:nvPr/>
          </p:nvSpPr>
          <p:spPr>
            <a:xfrm rot="5400000">
              <a:off x="1221784" y="122427"/>
              <a:ext cx="1845876" cy="1605912"/>
            </a:xfrm>
            <a:prstGeom prst="hexagon">
              <a:avLst>
                <a:gd name="adj" fmla="val 25000"/>
                <a:gd name="vf" fmla="val 115470"/>
              </a:avLst>
            </a:prstGeom>
            <a:grp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Kuusikulmio 4">
              <a:extLst>
                <a:ext uri="{FF2B5EF4-FFF2-40B4-BE49-F238E27FC236}">
                  <a16:creationId xmlns:a16="http://schemas.microsoft.com/office/drawing/2014/main" id="{E63F208F-6275-4D21-9BD5-B41AA5CE46DA}"/>
                </a:ext>
              </a:extLst>
            </p:cNvPr>
            <p:cNvSpPr txBox="1"/>
            <p:nvPr/>
          </p:nvSpPr>
          <p:spPr>
            <a:xfrm>
              <a:off x="1592021" y="290094"/>
              <a:ext cx="1105402" cy="1270578"/>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fi-FI" sz="2000" b="1" kern="1200" dirty="0">
                  <a:solidFill>
                    <a:schemeClr val="bg1"/>
                  </a:solidFill>
                </a:rPr>
                <a:t>Äidinkieli ja kirjallisuus</a:t>
              </a:r>
            </a:p>
          </p:txBody>
        </p:sp>
      </p:grpSp>
      <p:grpSp>
        <p:nvGrpSpPr>
          <p:cNvPr id="10" name="Ryhmä 9">
            <a:extLst>
              <a:ext uri="{FF2B5EF4-FFF2-40B4-BE49-F238E27FC236}">
                <a16:creationId xmlns:a16="http://schemas.microsoft.com/office/drawing/2014/main" id="{5777CA9A-1935-4818-A51A-D49A212869BA}"/>
              </a:ext>
            </a:extLst>
          </p:cNvPr>
          <p:cNvGrpSpPr/>
          <p:nvPr/>
        </p:nvGrpSpPr>
        <p:grpSpPr>
          <a:xfrm>
            <a:off x="4763557" y="1622121"/>
            <a:ext cx="1656183" cy="1845876"/>
            <a:chOff x="1341766" y="2445"/>
            <a:chExt cx="1605912" cy="1845876"/>
          </a:xfrm>
          <a:solidFill>
            <a:schemeClr val="accent2">
              <a:lumMod val="75000"/>
            </a:schemeClr>
          </a:solidFill>
          <a:scene3d>
            <a:camera prst="orthographicFront">
              <a:rot lat="0" lon="0" rev="0"/>
            </a:camera>
            <a:lightRig rig="balanced" dir="t">
              <a:rot lat="0" lon="0" rev="8700000"/>
            </a:lightRig>
          </a:scene3d>
        </p:grpSpPr>
        <p:sp>
          <p:nvSpPr>
            <p:cNvPr id="11" name="Kuusikulmio 10">
              <a:extLst>
                <a:ext uri="{FF2B5EF4-FFF2-40B4-BE49-F238E27FC236}">
                  <a16:creationId xmlns:a16="http://schemas.microsoft.com/office/drawing/2014/main" id="{0146161A-A905-46E6-92B8-96893A4A13CD}"/>
                </a:ext>
              </a:extLst>
            </p:cNvPr>
            <p:cNvSpPr/>
            <p:nvPr/>
          </p:nvSpPr>
          <p:spPr>
            <a:xfrm rot="5400000">
              <a:off x="1221784" y="122427"/>
              <a:ext cx="1845876" cy="1605912"/>
            </a:xfrm>
            <a:prstGeom prst="hexagon">
              <a:avLst>
                <a:gd name="adj" fmla="val 25000"/>
                <a:gd name="vf" fmla="val 115470"/>
              </a:avLst>
            </a:prstGeom>
            <a:grp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Kuusikulmio 4">
              <a:extLst>
                <a:ext uri="{FF2B5EF4-FFF2-40B4-BE49-F238E27FC236}">
                  <a16:creationId xmlns:a16="http://schemas.microsoft.com/office/drawing/2014/main" id="{D551905B-341F-42EF-A5CF-70D96F136100}"/>
                </a:ext>
              </a:extLst>
            </p:cNvPr>
            <p:cNvSpPr txBox="1"/>
            <p:nvPr/>
          </p:nvSpPr>
          <p:spPr>
            <a:xfrm>
              <a:off x="1431200" y="369164"/>
              <a:ext cx="1443935" cy="1270578"/>
            </a:xfrm>
            <a:prstGeom prst="rect">
              <a:avLst/>
            </a:prstGeom>
            <a:no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defTabSz="1600200">
                <a:lnSpc>
                  <a:spcPct val="90000"/>
                </a:lnSpc>
                <a:spcBef>
                  <a:spcPct val="0"/>
                </a:spcBef>
                <a:spcAft>
                  <a:spcPts val="600"/>
                </a:spcAft>
                <a:buNone/>
              </a:pPr>
              <a:r>
                <a:rPr lang="fi-FI" sz="2000" b="1" kern="1200" dirty="0">
                  <a:solidFill>
                    <a:schemeClr val="bg1"/>
                  </a:solidFill>
                </a:rPr>
                <a:t>Matematiikka</a:t>
              </a:r>
            </a:p>
            <a:p>
              <a:pPr marL="342900" lvl="0" indent="-342900" algn="ctr" defTabSz="1600200">
                <a:lnSpc>
                  <a:spcPct val="90000"/>
                </a:lnSpc>
                <a:spcBef>
                  <a:spcPct val="0"/>
                </a:spcBef>
                <a:spcAft>
                  <a:spcPts val="600"/>
                </a:spcAft>
                <a:buFont typeface="Arial" panose="020B0604020202020204" pitchFamily="34" charset="0"/>
                <a:buChar char="•"/>
              </a:pPr>
              <a:r>
                <a:rPr lang="fi-FI" sz="1400" b="1" dirty="0">
                  <a:solidFill>
                    <a:schemeClr val="bg1"/>
                  </a:solidFill>
                </a:rPr>
                <a:t>pitkä</a:t>
              </a:r>
            </a:p>
            <a:p>
              <a:pPr marL="342900" lvl="0" indent="-342900" algn="ctr" defTabSz="1600200">
                <a:lnSpc>
                  <a:spcPct val="90000"/>
                </a:lnSpc>
                <a:spcBef>
                  <a:spcPct val="0"/>
                </a:spcBef>
                <a:spcAft>
                  <a:spcPts val="600"/>
                </a:spcAft>
                <a:buFont typeface="Arial" panose="020B0604020202020204" pitchFamily="34" charset="0"/>
                <a:buChar char="•"/>
              </a:pPr>
              <a:r>
                <a:rPr lang="fi-FI" sz="1400" b="1" kern="1200" dirty="0">
                  <a:solidFill>
                    <a:schemeClr val="bg1"/>
                  </a:solidFill>
                </a:rPr>
                <a:t>lyhyt</a:t>
              </a:r>
            </a:p>
          </p:txBody>
        </p:sp>
      </p:grpSp>
      <p:grpSp>
        <p:nvGrpSpPr>
          <p:cNvPr id="13" name="Ryhmä 12">
            <a:extLst>
              <a:ext uri="{FF2B5EF4-FFF2-40B4-BE49-F238E27FC236}">
                <a16:creationId xmlns:a16="http://schemas.microsoft.com/office/drawing/2014/main" id="{B7377D56-25D4-4E54-A262-D7B16ABCC0D8}"/>
              </a:ext>
            </a:extLst>
          </p:cNvPr>
          <p:cNvGrpSpPr/>
          <p:nvPr/>
        </p:nvGrpSpPr>
        <p:grpSpPr>
          <a:xfrm>
            <a:off x="2963359" y="4735008"/>
            <a:ext cx="1679865" cy="1845876"/>
            <a:chOff x="1318804" y="2445"/>
            <a:chExt cx="1628874" cy="1845876"/>
          </a:xfrm>
          <a:solidFill>
            <a:schemeClr val="accent2">
              <a:lumMod val="75000"/>
            </a:schemeClr>
          </a:solidFill>
          <a:scene3d>
            <a:camera prst="orthographicFront">
              <a:rot lat="0" lon="0" rev="0"/>
            </a:camera>
            <a:lightRig rig="balanced" dir="t">
              <a:rot lat="0" lon="0" rev="8700000"/>
            </a:lightRig>
          </a:scene3d>
        </p:grpSpPr>
        <p:sp>
          <p:nvSpPr>
            <p:cNvPr id="14" name="Kuusikulmio 13">
              <a:extLst>
                <a:ext uri="{FF2B5EF4-FFF2-40B4-BE49-F238E27FC236}">
                  <a16:creationId xmlns:a16="http://schemas.microsoft.com/office/drawing/2014/main" id="{E7E7C5F8-08EF-4B4A-A4DE-DD211C0D5C68}"/>
                </a:ext>
              </a:extLst>
            </p:cNvPr>
            <p:cNvSpPr/>
            <p:nvPr/>
          </p:nvSpPr>
          <p:spPr>
            <a:xfrm rot="5400000">
              <a:off x="1221784" y="122427"/>
              <a:ext cx="1845876" cy="1605912"/>
            </a:xfrm>
            <a:prstGeom prst="hexagon">
              <a:avLst>
                <a:gd name="adj" fmla="val 25000"/>
                <a:gd name="vf" fmla="val 115470"/>
              </a:avLst>
            </a:prstGeom>
            <a:solidFill>
              <a:schemeClr val="accent6">
                <a:lumMod val="75000"/>
              </a:schemeClr>
            </a:solid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Kuusikulmio 4">
              <a:extLst>
                <a:ext uri="{FF2B5EF4-FFF2-40B4-BE49-F238E27FC236}">
                  <a16:creationId xmlns:a16="http://schemas.microsoft.com/office/drawing/2014/main" id="{F2DEE7C6-0005-4630-A79D-5ADD0558F9D5}"/>
                </a:ext>
              </a:extLst>
            </p:cNvPr>
            <p:cNvSpPr txBox="1"/>
            <p:nvPr/>
          </p:nvSpPr>
          <p:spPr>
            <a:xfrm>
              <a:off x="1318804" y="439630"/>
              <a:ext cx="1598098" cy="1270578"/>
            </a:xfrm>
            <a:prstGeom prst="rect">
              <a:avLst/>
            </a:prstGeom>
            <a:no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fi-FI" sz="2000" b="1" dirty="0">
                  <a:solidFill>
                    <a:schemeClr val="bg1"/>
                  </a:solidFill>
                </a:rPr>
                <a:t>Reaaliaineiden kokeet</a:t>
              </a:r>
              <a:endParaRPr lang="fi-FI" sz="2000" b="1" kern="1200" dirty="0">
                <a:solidFill>
                  <a:schemeClr val="bg1"/>
                </a:solidFill>
              </a:endParaRPr>
            </a:p>
          </p:txBody>
        </p:sp>
      </p:grpSp>
      <p:grpSp>
        <p:nvGrpSpPr>
          <p:cNvPr id="16" name="Ryhmä 15">
            <a:extLst>
              <a:ext uri="{FF2B5EF4-FFF2-40B4-BE49-F238E27FC236}">
                <a16:creationId xmlns:a16="http://schemas.microsoft.com/office/drawing/2014/main" id="{6E84187A-3E56-47C7-8A46-9EEDB9AB85CA}"/>
              </a:ext>
            </a:extLst>
          </p:cNvPr>
          <p:cNvGrpSpPr/>
          <p:nvPr/>
        </p:nvGrpSpPr>
        <p:grpSpPr>
          <a:xfrm>
            <a:off x="4772267" y="4751476"/>
            <a:ext cx="1656184" cy="1917884"/>
            <a:chOff x="1341766" y="2445"/>
            <a:chExt cx="1605912" cy="1917884"/>
          </a:xfrm>
          <a:solidFill>
            <a:schemeClr val="accent2">
              <a:lumMod val="75000"/>
            </a:schemeClr>
          </a:solidFill>
          <a:scene3d>
            <a:camera prst="orthographicFront">
              <a:rot lat="0" lon="0" rev="0"/>
            </a:camera>
            <a:lightRig rig="balanced" dir="t">
              <a:rot lat="0" lon="0" rev="8700000"/>
            </a:lightRig>
          </a:scene3d>
        </p:grpSpPr>
        <p:sp>
          <p:nvSpPr>
            <p:cNvPr id="17" name="Kuusikulmio 16">
              <a:extLst>
                <a:ext uri="{FF2B5EF4-FFF2-40B4-BE49-F238E27FC236}">
                  <a16:creationId xmlns:a16="http://schemas.microsoft.com/office/drawing/2014/main" id="{445AAFB8-C5E8-4CD1-9069-A52B0ABE0F5A}"/>
                </a:ext>
              </a:extLst>
            </p:cNvPr>
            <p:cNvSpPr/>
            <p:nvPr/>
          </p:nvSpPr>
          <p:spPr>
            <a:xfrm rot="5400000">
              <a:off x="1221784" y="122427"/>
              <a:ext cx="1845876" cy="1605912"/>
            </a:xfrm>
            <a:prstGeom prst="hexagon">
              <a:avLst>
                <a:gd name="adj" fmla="val 25000"/>
                <a:gd name="vf" fmla="val 115470"/>
              </a:avLst>
            </a:prstGeom>
            <a:solidFill>
              <a:srgbClr val="7030A0"/>
            </a:solid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Kuusikulmio 4">
              <a:extLst>
                <a:ext uri="{FF2B5EF4-FFF2-40B4-BE49-F238E27FC236}">
                  <a16:creationId xmlns:a16="http://schemas.microsoft.com/office/drawing/2014/main" id="{50EDF8F2-0C41-46BF-939F-86C5B4181D3D}"/>
                </a:ext>
              </a:extLst>
            </p:cNvPr>
            <p:cNvSpPr txBox="1"/>
            <p:nvPr/>
          </p:nvSpPr>
          <p:spPr>
            <a:xfrm>
              <a:off x="1592021" y="649751"/>
              <a:ext cx="1105402" cy="1270578"/>
            </a:xfrm>
            <a:prstGeom prst="rect">
              <a:avLst/>
            </a:prstGeom>
            <a:no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600200">
                <a:lnSpc>
                  <a:spcPct val="90000"/>
                </a:lnSpc>
                <a:spcBef>
                  <a:spcPct val="0"/>
                </a:spcBef>
                <a:spcAft>
                  <a:spcPts val="600"/>
                </a:spcAft>
                <a:buNone/>
              </a:pPr>
              <a:r>
                <a:rPr lang="fi-FI" sz="2000" b="1" kern="1200" dirty="0">
                  <a:solidFill>
                    <a:schemeClr val="bg1"/>
                  </a:solidFill>
                </a:rPr>
                <a:t>Vieraat kielet</a:t>
              </a:r>
            </a:p>
            <a:p>
              <a:pPr marL="342900" lvl="0" indent="-342900" algn="ctr" defTabSz="1600200">
                <a:lnSpc>
                  <a:spcPct val="90000"/>
                </a:lnSpc>
                <a:spcBef>
                  <a:spcPct val="0"/>
                </a:spcBef>
                <a:spcAft>
                  <a:spcPct val="35000"/>
                </a:spcAft>
                <a:buFont typeface="Arial" panose="020B0604020202020204" pitchFamily="34" charset="0"/>
                <a:buChar char="•"/>
              </a:pPr>
              <a:r>
                <a:rPr lang="fi-FI" sz="1400" b="1" dirty="0">
                  <a:solidFill>
                    <a:schemeClr val="bg1"/>
                  </a:solidFill>
                </a:rPr>
                <a:t>pitkä</a:t>
              </a:r>
            </a:p>
            <a:p>
              <a:pPr marL="342900" lvl="0" indent="-342900" algn="ctr" defTabSz="1600200">
                <a:lnSpc>
                  <a:spcPct val="90000"/>
                </a:lnSpc>
                <a:spcBef>
                  <a:spcPct val="0"/>
                </a:spcBef>
                <a:spcAft>
                  <a:spcPct val="35000"/>
                </a:spcAft>
                <a:buFont typeface="Arial" panose="020B0604020202020204" pitchFamily="34" charset="0"/>
                <a:buChar char="•"/>
              </a:pPr>
              <a:r>
                <a:rPr lang="fi-FI" sz="1400" b="1" dirty="0">
                  <a:solidFill>
                    <a:schemeClr val="bg1"/>
                  </a:solidFill>
                </a:rPr>
                <a:t>lyhyt</a:t>
              </a:r>
            </a:p>
            <a:p>
              <a:pPr marL="0" lvl="0" indent="0" algn="ctr" defTabSz="1600200">
                <a:lnSpc>
                  <a:spcPct val="90000"/>
                </a:lnSpc>
                <a:spcBef>
                  <a:spcPct val="0"/>
                </a:spcBef>
                <a:spcAft>
                  <a:spcPct val="35000"/>
                </a:spcAft>
                <a:buNone/>
              </a:pPr>
              <a:endParaRPr lang="fi-FI" sz="2000" b="1" kern="1200" dirty="0">
                <a:solidFill>
                  <a:schemeClr val="bg1"/>
                </a:solidFill>
              </a:endParaRPr>
            </a:p>
            <a:p>
              <a:pPr marL="0" lvl="0" indent="0" algn="ctr" defTabSz="1600200">
                <a:lnSpc>
                  <a:spcPct val="90000"/>
                </a:lnSpc>
                <a:spcBef>
                  <a:spcPct val="0"/>
                </a:spcBef>
                <a:spcAft>
                  <a:spcPct val="35000"/>
                </a:spcAft>
                <a:buNone/>
              </a:pPr>
              <a:endParaRPr lang="fi-FI" sz="2000" b="1" kern="1200" dirty="0">
                <a:solidFill>
                  <a:schemeClr val="bg1"/>
                </a:solidFill>
              </a:endParaRPr>
            </a:p>
          </p:txBody>
        </p:sp>
      </p:grpSp>
      <p:grpSp>
        <p:nvGrpSpPr>
          <p:cNvPr id="19" name="Ryhmä 18">
            <a:extLst>
              <a:ext uri="{FF2B5EF4-FFF2-40B4-BE49-F238E27FC236}">
                <a16:creationId xmlns:a16="http://schemas.microsoft.com/office/drawing/2014/main" id="{FEA385EE-64A3-4EB0-961A-53562EA51E38}"/>
              </a:ext>
            </a:extLst>
          </p:cNvPr>
          <p:cNvGrpSpPr/>
          <p:nvPr/>
        </p:nvGrpSpPr>
        <p:grpSpPr>
          <a:xfrm>
            <a:off x="5600359" y="3180348"/>
            <a:ext cx="1656184" cy="1845876"/>
            <a:chOff x="1341766" y="2445"/>
            <a:chExt cx="1605912" cy="1845876"/>
          </a:xfrm>
          <a:solidFill>
            <a:schemeClr val="accent5">
              <a:lumMod val="75000"/>
            </a:schemeClr>
          </a:solidFill>
          <a:scene3d>
            <a:camera prst="orthographicFront">
              <a:rot lat="0" lon="0" rev="0"/>
            </a:camera>
            <a:lightRig rig="balanced" dir="t">
              <a:rot lat="0" lon="0" rev="8700000"/>
            </a:lightRig>
          </a:scene3d>
        </p:grpSpPr>
        <p:sp>
          <p:nvSpPr>
            <p:cNvPr id="20" name="Kuusikulmio 19">
              <a:extLst>
                <a:ext uri="{FF2B5EF4-FFF2-40B4-BE49-F238E27FC236}">
                  <a16:creationId xmlns:a16="http://schemas.microsoft.com/office/drawing/2014/main" id="{4B9B8214-5649-49A0-950E-AB1D0B85ED11}"/>
                </a:ext>
              </a:extLst>
            </p:cNvPr>
            <p:cNvSpPr/>
            <p:nvPr/>
          </p:nvSpPr>
          <p:spPr>
            <a:xfrm rot="5400000">
              <a:off x="1221784" y="122427"/>
              <a:ext cx="1845876" cy="1605912"/>
            </a:xfrm>
            <a:prstGeom prst="hexagon">
              <a:avLst>
                <a:gd name="adj" fmla="val 25000"/>
                <a:gd name="vf" fmla="val 115470"/>
              </a:avLst>
            </a:prstGeom>
            <a:grp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Kuusikulmio 4">
              <a:extLst>
                <a:ext uri="{FF2B5EF4-FFF2-40B4-BE49-F238E27FC236}">
                  <a16:creationId xmlns:a16="http://schemas.microsoft.com/office/drawing/2014/main" id="{8652CFE5-4F62-43EA-9179-07F6153A8562}"/>
                </a:ext>
              </a:extLst>
            </p:cNvPr>
            <p:cNvSpPr txBox="1"/>
            <p:nvPr/>
          </p:nvSpPr>
          <p:spPr>
            <a:xfrm>
              <a:off x="1507877" y="290094"/>
              <a:ext cx="1347211" cy="1270578"/>
            </a:xfrm>
            <a:prstGeom prst="rect">
              <a:avLst/>
            </a:prstGeom>
            <a:no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600200">
                <a:lnSpc>
                  <a:spcPct val="90000"/>
                </a:lnSpc>
                <a:spcBef>
                  <a:spcPct val="0"/>
                </a:spcBef>
                <a:spcAft>
                  <a:spcPts val="600"/>
                </a:spcAft>
                <a:buNone/>
              </a:pPr>
              <a:r>
                <a:rPr lang="fi-FI" b="1" kern="1200" dirty="0">
                  <a:solidFill>
                    <a:schemeClr val="bg1"/>
                  </a:solidFill>
                </a:rPr>
                <a:t>Toinen kotimainen kieli</a:t>
              </a:r>
            </a:p>
            <a:p>
              <a:pPr marL="285750" lvl="0" indent="-285750" defTabSz="1600200">
                <a:lnSpc>
                  <a:spcPct val="90000"/>
                </a:lnSpc>
                <a:spcBef>
                  <a:spcPct val="0"/>
                </a:spcBef>
                <a:spcAft>
                  <a:spcPts val="600"/>
                </a:spcAft>
                <a:buFont typeface="Arial" panose="020B0604020202020204" pitchFamily="34" charset="0"/>
                <a:buChar char="•"/>
              </a:pPr>
              <a:r>
                <a:rPr lang="fi-FI" sz="1400" b="1" dirty="0">
                  <a:solidFill>
                    <a:schemeClr val="bg1"/>
                  </a:solidFill>
                </a:rPr>
                <a:t>pitkä</a:t>
              </a:r>
            </a:p>
            <a:p>
              <a:pPr marL="285750" lvl="0" indent="-285750" defTabSz="1600200">
                <a:lnSpc>
                  <a:spcPct val="90000"/>
                </a:lnSpc>
                <a:spcBef>
                  <a:spcPct val="0"/>
                </a:spcBef>
                <a:spcAft>
                  <a:spcPts val="600"/>
                </a:spcAft>
                <a:buFont typeface="Arial" panose="020B0604020202020204" pitchFamily="34" charset="0"/>
                <a:buChar char="•"/>
              </a:pPr>
              <a:r>
                <a:rPr lang="fi-FI" sz="1400" b="1" kern="1200" dirty="0">
                  <a:solidFill>
                    <a:schemeClr val="bg1"/>
                  </a:solidFill>
                </a:rPr>
                <a:t>keskipitkä</a:t>
              </a:r>
            </a:p>
          </p:txBody>
        </p:sp>
      </p:grpSp>
      <p:pic>
        <p:nvPicPr>
          <p:cNvPr id="25" name="Kuva 24">
            <a:extLst>
              <a:ext uri="{FF2B5EF4-FFF2-40B4-BE49-F238E27FC236}">
                <a16:creationId xmlns:a16="http://schemas.microsoft.com/office/drawing/2014/main" id="{7838B6D3-7704-4BA1-9CBD-CE4DF53A1B85}"/>
              </a:ext>
            </a:extLst>
          </p:cNvPr>
          <p:cNvPicPr>
            <a:picLocks noChangeAspect="1"/>
          </p:cNvPicPr>
          <p:nvPr/>
        </p:nvPicPr>
        <p:blipFill>
          <a:blip r:embed="rId2"/>
          <a:stretch>
            <a:fillRect/>
          </a:stretch>
        </p:blipFill>
        <p:spPr>
          <a:xfrm>
            <a:off x="4077282" y="3435282"/>
            <a:ext cx="1268760" cy="1268760"/>
          </a:xfrm>
          <a:prstGeom prst="rect">
            <a:avLst/>
          </a:prstGeom>
        </p:spPr>
      </p:pic>
      <p:sp>
        <p:nvSpPr>
          <p:cNvPr id="26" name="Tekstiruutu 25">
            <a:extLst>
              <a:ext uri="{FF2B5EF4-FFF2-40B4-BE49-F238E27FC236}">
                <a16:creationId xmlns:a16="http://schemas.microsoft.com/office/drawing/2014/main" id="{3682B55F-BF47-47D6-8B67-869EFEE05086}"/>
              </a:ext>
            </a:extLst>
          </p:cNvPr>
          <p:cNvSpPr txBox="1"/>
          <p:nvPr/>
        </p:nvSpPr>
        <p:spPr>
          <a:xfrm>
            <a:off x="1446773" y="902336"/>
            <a:ext cx="4736718" cy="646331"/>
          </a:xfrm>
          <a:prstGeom prst="rect">
            <a:avLst/>
          </a:prstGeom>
          <a:noFill/>
          <a:ln>
            <a:solidFill>
              <a:schemeClr val="accent1"/>
            </a:solidFill>
          </a:ln>
        </p:spPr>
        <p:txBody>
          <a:bodyPr wrap="square" rtlCol="0">
            <a:spAutoFit/>
          </a:bodyPr>
          <a:lstStyle/>
          <a:p>
            <a:r>
              <a:rPr lang="fi-FI" b="1" dirty="0"/>
              <a:t>Ylioppilastutkintoa suorittavan kokelaan on </a:t>
            </a:r>
            <a:r>
              <a:rPr lang="fi-FI" b="1" u="sng" dirty="0">
                <a:highlight>
                  <a:srgbClr val="FFFF00"/>
                </a:highlight>
              </a:rPr>
              <a:t>suoritettava vähintään viisi koetta:</a:t>
            </a:r>
          </a:p>
        </p:txBody>
      </p:sp>
      <p:sp>
        <p:nvSpPr>
          <p:cNvPr id="27" name="Tekstiruutu 26">
            <a:extLst>
              <a:ext uri="{FF2B5EF4-FFF2-40B4-BE49-F238E27FC236}">
                <a16:creationId xmlns:a16="http://schemas.microsoft.com/office/drawing/2014/main" id="{CABEE2EC-A28A-46ED-8C10-D062CCB1B0CF}"/>
              </a:ext>
            </a:extLst>
          </p:cNvPr>
          <p:cNvSpPr txBox="1"/>
          <p:nvPr/>
        </p:nvSpPr>
        <p:spPr>
          <a:xfrm>
            <a:off x="251520" y="3319176"/>
            <a:ext cx="3223362" cy="1477328"/>
          </a:xfrm>
          <a:prstGeom prst="rect">
            <a:avLst/>
          </a:prstGeom>
          <a:noFill/>
          <a:ln>
            <a:noFill/>
          </a:ln>
        </p:spPr>
        <p:txBody>
          <a:bodyPr wrap="square" rtlCol="0">
            <a:spAutoFit/>
          </a:bodyPr>
          <a:lstStyle/>
          <a:p>
            <a:r>
              <a:rPr lang="fi-FI" b="1" dirty="0"/>
              <a:t>Tutkintoosi on sisällyttävä vähintään </a:t>
            </a:r>
            <a:r>
              <a:rPr lang="fi-FI" b="1" u="sng" dirty="0">
                <a:highlight>
                  <a:srgbClr val="FFFF00"/>
                </a:highlight>
              </a:rPr>
              <a:t>yksi vaativampi koe</a:t>
            </a:r>
            <a:r>
              <a:rPr lang="fi-FI" b="1" dirty="0"/>
              <a:t>:</a:t>
            </a:r>
          </a:p>
          <a:p>
            <a:pPr marL="285750" indent="-285750">
              <a:buFont typeface="Arial" panose="020B0604020202020204" pitchFamily="34" charset="0"/>
              <a:buChar char="•"/>
            </a:pPr>
            <a:r>
              <a:rPr lang="fi-FI" b="1" dirty="0"/>
              <a:t>pitkä matematiikka</a:t>
            </a:r>
          </a:p>
          <a:p>
            <a:pPr marL="285750" indent="-285750">
              <a:buFont typeface="Arial" panose="020B0604020202020204" pitchFamily="34" charset="0"/>
              <a:buChar char="•"/>
            </a:pPr>
            <a:r>
              <a:rPr lang="fi-FI" b="1" dirty="0"/>
              <a:t>vieras kieli</a:t>
            </a:r>
          </a:p>
          <a:p>
            <a:pPr marL="285750" indent="-285750">
              <a:buFont typeface="Arial" panose="020B0604020202020204" pitchFamily="34" charset="0"/>
              <a:buChar char="•"/>
            </a:pPr>
            <a:r>
              <a:rPr lang="fi-FI" b="1" dirty="0"/>
              <a:t>toinen kotimainen kieli</a:t>
            </a:r>
          </a:p>
        </p:txBody>
      </p:sp>
      <p:sp>
        <p:nvSpPr>
          <p:cNvPr id="30" name="Nuoli: Viisikulmio 29">
            <a:hlinkClick r:id="rId3" action="ppaction://hlinksldjump" tooltip="Siirry"/>
            <a:extLst>
              <a:ext uri="{FF2B5EF4-FFF2-40B4-BE49-F238E27FC236}">
                <a16:creationId xmlns:a16="http://schemas.microsoft.com/office/drawing/2014/main" id="{A3FE68D0-FF60-4A60-A3AE-3578CBF44CCB}"/>
              </a:ext>
            </a:extLst>
          </p:cNvPr>
          <p:cNvSpPr/>
          <p:nvPr/>
        </p:nvSpPr>
        <p:spPr>
          <a:xfrm>
            <a:off x="7740352" y="2262470"/>
            <a:ext cx="1296144" cy="230426"/>
          </a:xfrm>
          <a:prstGeom prst="homePlate">
            <a:avLst/>
          </a:prstGeom>
          <a:solidFill>
            <a:srgbClr val="0070C0"/>
          </a:solidFill>
          <a:ln>
            <a:solidFill>
              <a:schemeClr val="tx1"/>
            </a:solidFill>
          </a:ln>
          <a:effectLst>
            <a:outerShdw blurRad="107950" dist="12700" dir="5400000" algn="ctr">
              <a:srgbClr val="000000"/>
            </a:outerShdw>
          </a:effectLst>
        </p:spPr>
        <p:style>
          <a:lnRef idx="1">
            <a:schemeClr val="accent6"/>
          </a:lnRef>
          <a:fillRef idx="2">
            <a:schemeClr val="accent6"/>
          </a:fillRef>
          <a:effectRef idx="1">
            <a:schemeClr val="accent6"/>
          </a:effectRef>
          <a:fontRef idx="minor">
            <a:schemeClr val="dk1"/>
          </a:fontRef>
        </p:style>
        <p:txBody>
          <a:bodyPr rtlCol="0" anchor="ctr"/>
          <a:lstStyle/>
          <a:p>
            <a:r>
              <a:rPr lang="fi-FI" sz="1000" b="1" dirty="0">
                <a:solidFill>
                  <a:schemeClr val="bg1"/>
                </a:solidFill>
              </a:rPr>
              <a:t>Uusiminen</a:t>
            </a:r>
          </a:p>
        </p:txBody>
      </p:sp>
      <p:sp>
        <p:nvSpPr>
          <p:cNvPr id="31" name="Nuoli: Viisikulmio 30">
            <a:hlinkClick r:id="rId4" action="ppaction://hlinksldjump" tooltip="Siirry"/>
            <a:extLst>
              <a:ext uri="{FF2B5EF4-FFF2-40B4-BE49-F238E27FC236}">
                <a16:creationId xmlns:a16="http://schemas.microsoft.com/office/drawing/2014/main" id="{6D7EB4C4-2F0A-4560-B4E9-FAD17F717E95}"/>
              </a:ext>
            </a:extLst>
          </p:cNvPr>
          <p:cNvSpPr/>
          <p:nvPr/>
        </p:nvSpPr>
        <p:spPr>
          <a:xfrm>
            <a:off x="7740352" y="1974438"/>
            <a:ext cx="1296144" cy="230426"/>
          </a:xfrm>
          <a:prstGeom prst="homePlate">
            <a:avLst/>
          </a:prstGeom>
          <a:solidFill>
            <a:srgbClr val="0070C0"/>
          </a:solidFill>
          <a:ln>
            <a:solidFill>
              <a:schemeClr val="tx1"/>
            </a:solidFill>
          </a:ln>
          <a:effectLst>
            <a:outerShdw blurRad="107950" dist="12700" dir="5400000" algn="ctr">
              <a:srgbClr val="000000"/>
            </a:outerShdw>
          </a:effectLst>
        </p:spPr>
        <p:style>
          <a:lnRef idx="1">
            <a:schemeClr val="accent6"/>
          </a:lnRef>
          <a:fillRef idx="2">
            <a:schemeClr val="accent6"/>
          </a:fillRef>
          <a:effectRef idx="1">
            <a:schemeClr val="accent6"/>
          </a:effectRef>
          <a:fontRef idx="minor">
            <a:schemeClr val="dk1"/>
          </a:fontRef>
        </p:style>
        <p:txBody>
          <a:bodyPr rtlCol="0" anchor="ctr"/>
          <a:lstStyle/>
          <a:p>
            <a:r>
              <a:rPr lang="fi-FI" sz="1000" b="1" dirty="0">
                <a:solidFill>
                  <a:schemeClr val="bg1"/>
                </a:solidFill>
              </a:rPr>
              <a:t>Arvostelu</a:t>
            </a:r>
          </a:p>
        </p:txBody>
      </p:sp>
      <p:sp>
        <p:nvSpPr>
          <p:cNvPr id="33" name="Nuoli: Viisikulmio 32">
            <a:hlinkClick r:id="rId5" action="ppaction://hlinksldjump" tooltip="Siirry"/>
            <a:extLst>
              <a:ext uri="{FF2B5EF4-FFF2-40B4-BE49-F238E27FC236}">
                <a16:creationId xmlns:a16="http://schemas.microsoft.com/office/drawing/2014/main" id="{E143111A-5A2D-487C-ADCC-71DAA8B95BE3}"/>
              </a:ext>
            </a:extLst>
          </p:cNvPr>
          <p:cNvSpPr/>
          <p:nvPr/>
        </p:nvSpPr>
        <p:spPr>
          <a:xfrm>
            <a:off x="7740352" y="1686406"/>
            <a:ext cx="1296144" cy="230426"/>
          </a:xfrm>
          <a:prstGeom prst="homePlate">
            <a:avLst/>
          </a:prstGeom>
          <a:solidFill>
            <a:srgbClr val="0070C0"/>
          </a:solidFill>
          <a:ln>
            <a:solidFill>
              <a:schemeClr val="tx1"/>
            </a:solidFill>
          </a:ln>
          <a:effectLst>
            <a:outerShdw blurRad="107950" dist="12700" dir="5400000" algn="ctr">
              <a:srgbClr val="000000"/>
            </a:outerShdw>
          </a:effectLst>
        </p:spPr>
        <p:style>
          <a:lnRef idx="1">
            <a:schemeClr val="accent6"/>
          </a:lnRef>
          <a:fillRef idx="2">
            <a:schemeClr val="accent6"/>
          </a:fillRef>
          <a:effectRef idx="1">
            <a:schemeClr val="accent6"/>
          </a:effectRef>
          <a:fontRef idx="minor">
            <a:schemeClr val="dk1"/>
          </a:fontRef>
        </p:style>
        <p:txBody>
          <a:bodyPr rtlCol="0" anchor="ctr"/>
          <a:lstStyle/>
          <a:p>
            <a:r>
              <a:rPr lang="fi-FI" sz="1000" b="1" dirty="0">
                <a:solidFill>
                  <a:schemeClr val="bg1"/>
                </a:solidFill>
              </a:rPr>
              <a:t>Suorittamisaika</a:t>
            </a:r>
          </a:p>
        </p:txBody>
      </p:sp>
      <p:sp>
        <p:nvSpPr>
          <p:cNvPr id="36" name="Nuoli: Viisikulmio 35">
            <a:hlinkClick r:id="rId6" action="ppaction://hlinksldjump" tooltip="Siirry"/>
            <a:extLst>
              <a:ext uri="{FF2B5EF4-FFF2-40B4-BE49-F238E27FC236}">
                <a16:creationId xmlns:a16="http://schemas.microsoft.com/office/drawing/2014/main" id="{A0221115-10CA-4E30-8F83-FDA3E6875022}"/>
              </a:ext>
            </a:extLst>
          </p:cNvPr>
          <p:cNvSpPr/>
          <p:nvPr/>
        </p:nvSpPr>
        <p:spPr>
          <a:xfrm>
            <a:off x="7740352" y="2852936"/>
            <a:ext cx="1296144" cy="230426"/>
          </a:xfrm>
          <a:prstGeom prst="homePlate">
            <a:avLst/>
          </a:prstGeom>
          <a:solidFill>
            <a:srgbClr val="FFFF00"/>
          </a:solidFill>
          <a:ln>
            <a:solidFill>
              <a:schemeClr val="tx1"/>
            </a:solidFill>
          </a:ln>
          <a:effectLst>
            <a:outerShdw blurRad="107950" dist="12700" dir="5400000" algn="ctr">
              <a:srgbClr val="000000"/>
            </a:outerShdw>
          </a:effectLst>
        </p:spPr>
        <p:style>
          <a:lnRef idx="1">
            <a:schemeClr val="accent6"/>
          </a:lnRef>
          <a:fillRef idx="2">
            <a:schemeClr val="accent6"/>
          </a:fillRef>
          <a:effectRef idx="1">
            <a:schemeClr val="accent6"/>
          </a:effectRef>
          <a:fontRef idx="minor">
            <a:schemeClr val="dk1"/>
          </a:fontRef>
        </p:style>
        <p:txBody>
          <a:bodyPr rtlCol="0" anchor="ctr"/>
          <a:lstStyle/>
          <a:p>
            <a:r>
              <a:rPr lang="fi-FI" sz="1000" b="1" dirty="0">
                <a:solidFill>
                  <a:schemeClr val="tx1"/>
                </a:solidFill>
              </a:rPr>
              <a:t>Heikentävä syy</a:t>
            </a:r>
          </a:p>
        </p:txBody>
      </p:sp>
      <p:sp>
        <p:nvSpPr>
          <p:cNvPr id="37" name="Nuoli: Viisikulmio 36">
            <a:hlinkClick r:id="rId7" action="ppaction://hlinksldjump" tooltip="Siirry"/>
            <a:extLst>
              <a:ext uri="{FF2B5EF4-FFF2-40B4-BE49-F238E27FC236}">
                <a16:creationId xmlns:a16="http://schemas.microsoft.com/office/drawing/2014/main" id="{7F01358D-9254-4A28-BBB3-7CA05B59FC87}"/>
              </a:ext>
            </a:extLst>
          </p:cNvPr>
          <p:cNvSpPr/>
          <p:nvPr/>
        </p:nvSpPr>
        <p:spPr>
          <a:xfrm>
            <a:off x="7740352" y="4941168"/>
            <a:ext cx="1296144" cy="230426"/>
          </a:xfrm>
          <a:prstGeom prst="homePlate">
            <a:avLst/>
          </a:prstGeom>
          <a:solidFill>
            <a:srgbClr val="990000"/>
          </a:solidFill>
          <a:ln>
            <a:solidFill>
              <a:schemeClr val="tx1"/>
            </a:solidFill>
          </a:ln>
          <a:effectLst>
            <a:outerShdw blurRad="107950" dist="12700" dir="5400000" algn="ctr">
              <a:srgbClr val="000000"/>
            </a:outerShdw>
          </a:effectLst>
        </p:spPr>
        <p:style>
          <a:lnRef idx="1">
            <a:schemeClr val="accent6"/>
          </a:lnRef>
          <a:fillRef idx="2">
            <a:schemeClr val="accent6"/>
          </a:fillRef>
          <a:effectRef idx="1">
            <a:schemeClr val="accent6"/>
          </a:effectRef>
          <a:fontRef idx="minor">
            <a:schemeClr val="dk1"/>
          </a:fontRef>
        </p:style>
        <p:txBody>
          <a:bodyPr rtlCol="0" anchor="ctr"/>
          <a:lstStyle/>
          <a:p>
            <a:r>
              <a:rPr lang="fi-FI" sz="1000" b="1" dirty="0">
                <a:solidFill>
                  <a:schemeClr val="bg1"/>
                </a:solidFill>
              </a:rPr>
              <a:t>Tutkintomaksut</a:t>
            </a:r>
          </a:p>
        </p:txBody>
      </p:sp>
      <p:sp>
        <p:nvSpPr>
          <p:cNvPr id="38" name="Nuoli: Viisikulmio 37">
            <a:hlinkClick r:id="rId8" action="ppaction://hlinksldjump" tooltip="Siirry"/>
            <a:extLst>
              <a:ext uri="{FF2B5EF4-FFF2-40B4-BE49-F238E27FC236}">
                <a16:creationId xmlns:a16="http://schemas.microsoft.com/office/drawing/2014/main" id="{F1D19AC6-4C98-4881-9A6B-62DDC73036B4}"/>
              </a:ext>
            </a:extLst>
          </p:cNvPr>
          <p:cNvSpPr/>
          <p:nvPr/>
        </p:nvSpPr>
        <p:spPr>
          <a:xfrm>
            <a:off x="7740352" y="5229200"/>
            <a:ext cx="1296144" cy="230426"/>
          </a:xfrm>
          <a:prstGeom prst="homePlate">
            <a:avLst/>
          </a:prstGeom>
          <a:solidFill>
            <a:srgbClr val="990000"/>
          </a:solidFill>
          <a:ln>
            <a:solidFill>
              <a:schemeClr val="tx1"/>
            </a:solidFill>
          </a:ln>
          <a:effectLst>
            <a:outerShdw blurRad="107950" dist="12700" dir="5400000" algn="ctr">
              <a:srgbClr val="000000"/>
            </a:outerShdw>
          </a:effectLst>
        </p:spPr>
        <p:style>
          <a:lnRef idx="1">
            <a:schemeClr val="accent6"/>
          </a:lnRef>
          <a:fillRef idx="2">
            <a:schemeClr val="accent6"/>
          </a:fillRef>
          <a:effectRef idx="1">
            <a:schemeClr val="accent6"/>
          </a:effectRef>
          <a:fontRef idx="minor">
            <a:schemeClr val="dk1"/>
          </a:fontRef>
        </p:style>
        <p:txBody>
          <a:bodyPr rtlCol="0" anchor="ctr"/>
          <a:lstStyle/>
          <a:p>
            <a:r>
              <a:rPr lang="fi-FI" sz="1000" b="1" dirty="0">
                <a:solidFill>
                  <a:schemeClr val="bg1"/>
                </a:solidFill>
              </a:rPr>
              <a:t>Vilppi</a:t>
            </a:r>
          </a:p>
        </p:txBody>
      </p:sp>
      <p:sp>
        <p:nvSpPr>
          <p:cNvPr id="39" name="Nuoli: Viisikulmio 38">
            <a:hlinkClick r:id="rId9" action="ppaction://hlinksldjump" tooltip="Siirry"/>
            <a:extLst>
              <a:ext uri="{FF2B5EF4-FFF2-40B4-BE49-F238E27FC236}">
                <a16:creationId xmlns:a16="http://schemas.microsoft.com/office/drawing/2014/main" id="{52B34F7F-C394-4818-BBB5-4A58DD26BE6B}"/>
              </a:ext>
            </a:extLst>
          </p:cNvPr>
          <p:cNvSpPr/>
          <p:nvPr/>
        </p:nvSpPr>
        <p:spPr>
          <a:xfrm>
            <a:off x="7740352" y="5517232"/>
            <a:ext cx="1296144" cy="230426"/>
          </a:xfrm>
          <a:prstGeom prst="homePlate">
            <a:avLst/>
          </a:prstGeom>
          <a:solidFill>
            <a:srgbClr val="990000"/>
          </a:solidFill>
          <a:ln>
            <a:solidFill>
              <a:schemeClr val="tx1"/>
            </a:solidFill>
          </a:ln>
          <a:effectLst>
            <a:outerShdw blurRad="107950" dist="12700" dir="5400000" algn="ctr">
              <a:srgbClr val="000000"/>
            </a:outerShdw>
          </a:effectLst>
        </p:spPr>
        <p:style>
          <a:lnRef idx="1">
            <a:schemeClr val="accent6"/>
          </a:lnRef>
          <a:fillRef idx="2">
            <a:schemeClr val="accent6"/>
          </a:fillRef>
          <a:effectRef idx="1">
            <a:schemeClr val="accent6"/>
          </a:effectRef>
          <a:fontRef idx="minor">
            <a:schemeClr val="dk1"/>
          </a:fontRef>
        </p:style>
        <p:txBody>
          <a:bodyPr rtlCol="0" anchor="ctr"/>
          <a:lstStyle/>
          <a:p>
            <a:r>
              <a:rPr lang="fi-FI" sz="1000" b="1" dirty="0">
                <a:solidFill>
                  <a:schemeClr val="bg1"/>
                </a:solidFill>
              </a:rPr>
              <a:t>Täydentäminen</a:t>
            </a:r>
          </a:p>
        </p:txBody>
      </p:sp>
      <p:sp>
        <p:nvSpPr>
          <p:cNvPr id="40" name="Nuoli: Viisikulmio 39">
            <a:hlinkClick r:id="rId10" action="ppaction://hlinksldjump" tooltip="Siirry"/>
            <a:extLst>
              <a:ext uri="{FF2B5EF4-FFF2-40B4-BE49-F238E27FC236}">
                <a16:creationId xmlns:a16="http://schemas.microsoft.com/office/drawing/2014/main" id="{35BAAC3D-D7BB-4D87-8393-88A7377FF0FE}"/>
              </a:ext>
            </a:extLst>
          </p:cNvPr>
          <p:cNvSpPr/>
          <p:nvPr/>
        </p:nvSpPr>
        <p:spPr>
          <a:xfrm>
            <a:off x="7740352" y="1110342"/>
            <a:ext cx="1296144" cy="230426"/>
          </a:xfrm>
          <a:prstGeom prst="homePlate">
            <a:avLst/>
          </a:prstGeom>
          <a:solidFill>
            <a:srgbClr val="0070C0"/>
          </a:solidFill>
          <a:ln>
            <a:solidFill>
              <a:schemeClr val="tx1"/>
            </a:solidFill>
          </a:ln>
          <a:effectLst>
            <a:outerShdw blurRad="107950" dist="12700" dir="5400000" algn="ctr">
              <a:srgbClr val="000000"/>
            </a:outerShdw>
          </a:effectLst>
        </p:spPr>
        <p:style>
          <a:lnRef idx="1">
            <a:schemeClr val="accent6"/>
          </a:lnRef>
          <a:fillRef idx="2">
            <a:schemeClr val="accent6"/>
          </a:fillRef>
          <a:effectRef idx="1">
            <a:schemeClr val="accent6"/>
          </a:effectRef>
          <a:fontRef idx="minor">
            <a:schemeClr val="dk1"/>
          </a:fontRef>
        </p:style>
        <p:txBody>
          <a:bodyPr rtlCol="0" anchor="ctr"/>
          <a:lstStyle/>
          <a:p>
            <a:r>
              <a:rPr lang="fi-FI" sz="1000" b="1" dirty="0">
                <a:solidFill>
                  <a:schemeClr val="bg1"/>
                </a:solidFill>
              </a:rPr>
              <a:t>Osallistuminen</a:t>
            </a:r>
          </a:p>
        </p:txBody>
      </p:sp>
      <p:sp>
        <p:nvSpPr>
          <p:cNvPr id="41" name="Nuoli: Viisikulmio 40">
            <a:hlinkClick r:id="rId11" action="ppaction://hlinksldjump" tooltip="Siirry"/>
            <a:extLst>
              <a:ext uri="{FF2B5EF4-FFF2-40B4-BE49-F238E27FC236}">
                <a16:creationId xmlns:a16="http://schemas.microsoft.com/office/drawing/2014/main" id="{F4C06C74-74AE-48AA-8DD4-4E5A1E1C2751}"/>
              </a:ext>
            </a:extLst>
          </p:cNvPr>
          <p:cNvSpPr/>
          <p:nvPr/>
        </p:nvSpPr>
        <p:spPr>
          <a:xfrm>
            <a:off x="7740352" y="1398374"/>
            <a:ext cx="1296144" cy="230426"/>
          </a:xfrm>
          <a:prstGeom prst="homePlate">
            <a:avLst/>
          </a:prstGeom>
          <a:solidFill>
            <a:srgbClr val="0070C0"/>
          </a:solidFill>
          <a:ln>
            <a:solidFill>
              <a:schemeClr val="tx1"/>
            </a:solidFill>
          </a:ln>
          <a:effectLst>
            <a:outerShdw blurRad="107950" dist="12700" dir="5400000" algn="ctr">
              <a:srgbClr val="000000"/>
            </a:outerShdw>
          </a:effectLst>
        </p:spPr>
        <p:style>
          <a:lnRef idx="1">
            <a:schemeClr val="accent6"/>
          </a:lnRef>
          <a:fillRef idx="2">
            <a:schemeClr val="accent6"/>
          </a:fillRef>
          <a:effectRef idx="1">
            <a:schemeClr val="accent6"/>
          </a:effectRef>
          <a:fontRef idx="minor">
            <a:schemeClr val="dk1"/>
          </a:fontRef>
        </p:style>
        <p:txBody>
          <a:bodyPr rtlCol="0" anchor="ctr"/>
          <a:lstStyle/>
          <a:p>
            <a:r>
              <a:rPr lang="fi-FI" sz="1000" b="1" dirty="0">
                <a:solidFill>
                  <a:schemeClr val="bg1"/>
                </a:solidFill>
              </a:rPr>
              <a:t>Ilmoittautuminen</a:t>
            </a:r>
          </a:p>
        </p:txBody>
      </p:sp>
      <p:sp>
        <p:nvSpPr>
          <p:cNvPr id="43" name="Nuoli: Viisikulmio 42">
            <a:hlinkClick r:id="rId12" action="ppaction://hlinksldjump" tooltip="Siirry"/>
            <a:extLst>
              <a:ext uri="{FF2B5EF4-FFF2-40B4-BE49-F238E27FC236}">
                <a16:creationId xmlns:a16="http://schemas.microsoft.com/office/drawing/2014/main" id="{D132CDD7-4548-4DA9-BCC7-36B68F98715A}"/>
              </a:ext>
            </a:extLst>
          </p:cNvPr>
          <p:cNvSpPr/>
          <p:nvPr/>
        </p:nvSpPr>
        <p:spPr>
          <a:xfrm>
            <a:off x="7747493" y="2550502"/>
            <a:ext cx="1296144" cy="230426"/>
          </a:xfrm>
          <a:prstGeom prst="homePlate">
            <a:avLst/>
          </a:prstGeom>
          <a:solidFill>
            <a:schemeClr val="accent6">
              <a:lumMod val="75000"/>
            </a:schemeClr>
          </a:solidFill>
          <a:ln>
            <a:solidFill>
              <a:schemeClr val="tx1"/>
            </a:solidFill>
          </a:ln>
          <a:effectLst>
            <a:outerShdw blurRad="107950" dist="12700" dir="5400000" algn="ctr">
              <a:srgbClr val="000000"/>
            </a:outerShdw>
          </a:effectLst>
        </p:spPr>
        <p:style>
          <a:lnRef idx="1">
            <a:schemeClr val="accent6"/>
          </a:lnRef>
          <a:fillRef idx="2">
            <a:schemeClr val="accent6"/>
          </a:fillRef>
          <a:effectRef idx="1">
            <a:schemeClr val="accent6"/>
          </a:effectRef>
          <a:fontRef idx="minor">
            <a:schemeClr val="dk1"/>
          </a:fontRef>
        </p:style>
        <p:txBody>
          <a:bodyPr rtlCol="0" anchor="ctr"/>
          <a:lstStyle/>
          <a:p>
            <a:r>
              <a:rPr lang="fi-FI" sz="1000" b="1" dirty="0">
                <a:solidFill>
                  <a:schemeClr val="bg1"/>
                </a:solidFill>
              </a:rPr>
              <a:t>Digitaaliset kokeet</a:t>
            </a:r>
          </a:p>
        </p:txBody>
      </p:sp>
      <p:sp>
        <p:nvSpPr>
          <p:cNvPr id="44" name="Nuoli: Viisikulmio 43">
            <a:hlinkClick r:id="" action="ppaction://noaction"/>
            <a:extLst>
              <a:ext uri="{FF2B5EF4-FFF2-40B4-BE49-F238E27FC236}">
                <a16:creationId xmlns:a16="http://schemas.microsoft.com/office/drawing/2014/main" id="{506F8D18-7429-4183-84F4-7645CC1B95E2}"/>
              </a:ext>
            </a:extLst>
          </p:cNvPr>
          <p:cNvSpPr/>
          <p:nvPr/>
        </p:nvSpPr>
        <p:spPr>
          <a:xfrm>
            <a:off x="7256543" y="6165304"/>
            <a:ext cx="1779953" cy="288032"/>
          </a:xfrm>
          <a:prstGeom prst="homePlate">
            <a:avLst/>
          </a:prstGeom>
          <a:solidFill>
            <a:schemeClr val="accent2">
              <a:lumMod val="75000"/>
            </a:schemeClr>
          </a:solidFill>
          <a:ln>
            <a:solidFill>
              <a:schemeClr val="tx1"/>
            </a:solidFill>
          </a:ln>
          <a:effectLst>
            <a:outerShdw blurRad="107950" dist="12700" dir="5400000" algn="ctr">
              <a:srgbClr val="000000"/>
            </a:outerShdw>
          </a:effectLst>
        </p:spPr>
        <p:style>
          <a:lnRef idx="1">
            <a:schemeClr val="accent6"/>
          </a:lnRef>
          <a:fillRef idx="2">
            <a:schemeClr val="accent6"/>
          </a:fillRef>
          <a:effectRef idx="1">
            <a:schemeClr val="accent6"/>
          </a:effectRef>
          <a:fontRef idx="minor">
            <a:schemeClr val="dk1"/>
          </a:fontRef>
        </p:style>
        <p:txBody>
          <a:bodyPr rtlCol="0" anchor="ctr"/>
          <a:lstStyle/>
          <a:p>
            <a:r>
              <a:rPr lang="fi-FI" sz="1000" b="1" dirty="0">
                <a:solidFill>
                  <a:schemeClr val="bg1"/>
                </a:solidFill>
              </a:rPr>
              <a:t>Yliopistojen todistusvalinta</a:t>
            </a:r>
          </a:p>
        </p:txBody>
      </p:sp>
      <p:sp>
        <p:nvSpPr>
          <p:cNvPr id="45" name="Nuoli: Viisikulmio 44">
            <a:hlinkClick r:id="" action="ppaction://noaction"/>
            <a:extLst>
              <a:ext uri="{FF2B5EF4-FFF2-40B4-BE49-F238E27FC236}">
                <a16:creationId xmlns:a16="http://schemas.microsoft.com/office/drawing/2014/main" id="{000EE4E2-161A-478D-A5D1-963222FC7302}"/>
              </a:ext>
            </a:extLst>
          </p:cNvPr>
          <p:cNvSpPr/>
          <p:nvPr/>
        </p:nvSpPr>
        <p:spPr>
          <a:xfrm>
            <a:off x="7256543" y="6525344"/>
            <a:ext cx="1779953" cy="288032"/>
          </a:xfrm>
          <a:prstGeom prst="homePlate">
            <a:avLst/>
          </a:prstGeom>
          <a:solidFill>
            <a:schemeClr val="accent2">
              <a:lumMod val="75000"/>
            </a:schemeClr>
          </a:solidFill>
          <a:ln>
            <a:solidFill>
              <a:schemeClr val="tx1"/>
            </a:solidFill>
          </a:ln>
          <a:effectLst>
            <a:outerShdw blurRad="107950" dist="12700" dir="5400000" algn="ctr">
              <a:srgbClr val="000000"/>
            </a:outerShdw>
          </a:effectLst>
        </p:spPr>
        <p:style>
          <a:lnRef idx="1">
            <a:schemeClr val="accent6"/>
          </a:lnRef>
          <a:fillRef idx="2">
            <a:schemeClr val="accent6"/>
          </a:fillRef>
          <a:effectRef idx="1">
            <a:schemeClr val="accent6"/>
          </a:effectRef>
          <a:fontRef idx="minor">
            <a:schemeClr val="dk1"/>
          </a:fontRef>
        </p:style>
        <p:txBody>
          <a:bodyPr rtlCol="0" anchor="ctr"/>
          <a:lstStyle/>
          <a:p>
            <a:r>
              <a:rPr lang="fi-FI" sz="1000" b="1" dirty="0">
                <a:solidFill>
                  <a:schemeClr val="bg1"/>
                </a:solidFill>
              </a:rPr>
              <a:t>Amk ja todistusvalinta</a:t>
            </a:r>
          </a:p>
        </p:txBody>
      </p:sp>
      <p:sp>
        <p:nvSpPr>
          <p:cNvPr id="46" name="Nuoli: Viisikulmio 45">
            <a:hlinkClick r:id="rId13" action="ppaction://hlinksldjump" tooltip="Siirry"/>
            <a:extLst>
              <a:ext uri="{FF2B5EF4-FFF2-40B4-BE49-F238E27FC236}">
                <a16:creationId xmlns:a16="http://schemas.microsoft.com/office/drawing/2014/main" id="{E58B9552-F884-486B-8555-A6A147D328C7}"/>
              </a:ext>
            </a:extLst>
          </p:cNvPr>
          <p:cNvSpPr/>
          <p:nvPr/>
        </p:nvSpPr>
        <p:spPr>
          <a:xfrm>
            <a:off x="7740352" y="4293096"/>
            <a:ext cx="1296144" cy="230426"/>
          </a:xfrm>
          <a:prstGeom prst="homePlate">
            <a:avLst/>
          </a:prstGeom>
          <a:solidFill>
            <a:srgbClr val="FFFF00"/>
          </a:solidFill>
          <a:ln>
            <a:solidFill>
              <a:schemeClr val="tx1"/>
            </a:solidFill>
          </a:ln>
          <a:effectLst>
            <a:outerShdw blurRad="107950" dist="12700" dir="5400000" algn="ctr">
              <a:srgbClr val="000000"/>
            </a:outerShdw>
          </a:effectLst>
        </p:spPr>
        <p:style>
          <a:lnRef idx="1">
            <a:schemeClr val="accent6"/>
          </a:lnRef>
          <a:fillRef idx="2">
            <a:schemeClr val="accent6"/>
          </a:fillRef>
          <a:effectRef idx="1">
            <a:schemeClr val="accent6"/>
          </a:effectRef>
          <a:fontRef idx="minor">
            <a:schemeClr val="dk1"/>
          </a:fontRef>
        </p:style>
        <p:txBody>
          <a:bodyPr rtlCol="0" anchor="ctr"/>
          <a:lstStyle/>
          <a:p>
            <a:r>
              <a:rPr lang="fi-FI" sz="1000" b="1" dirty="0">
                <a:solidFill>
                  <a:schemeClr val="tx1"/>
                </a:solidFill>
              </a:rPr>
              <a:t>Äkillinen tilanne</a:t>
            </a:r>
          </a:p>
        </p:txBody>
      </p:sp>
      <p:sp>
        <p:nvSpPr>
          <p:cNvPr id="47" name="Nuoli: Viisikulmio 46">
            <a:hlinkClick r:id="rId14" action="ppaction://hlinksldjump" tooltip="Siirry"/>
            <a:extLst>
              <a:ext uri="{FF2B5EF4-FFF2-40B4-BE49-F238E27FC236}">
                <a16:creationId xmlns:a16="http://schemas.microsoft.com/office/drawing/2014/main" id="{65E3E856-59CE-4241-B566-FF8AA7CEAD1C}"/>
              </a:ext>
            </a:extLst>
          </p:cNvPr>
          <p:cNvSpPr/>
          <p:nvPr/>
        </p:nvSpPr>
        <p:spPr>
          <a:xfrm>
            <a:off x="7740352" y="3429000"/>
            <a:ext cx="1296144" cy="230426"/>
          </a:xfrm>
          <a:prstGeom prst="homePlate">
            <a:avLst/>
          </a:prstGeom>
          <a:solidFill>
            <a:srgbClr val="FFFF00"/>
          </a:solidFill>
          <a:ln>
            <a:solidFill>
              <a:schemeClr val="tx1"/>
            </a:solidFill>
          </a:ln>
          <a:effectLst>
            <a:outerShdw blurRad="107950" dist="12700" dir="5400000" algn="ctr">
              <a:srgbClr val="000000"/>
            </a:outerShdw>
          </a:effectLst>
        </p:spPr>
        <p:style>
          <a:lnRef idx="1">
            <a:schemeClr val="accent6"/>
          </a:lnRef>
          <a:fillRef idx="2">
            <a:schemeClr val="accent6"/>
          </a:fillRef>
          <a:effectRef idx="1">
            <a:schemeClr val="accent6"/>
          </a:effectRef>
          <a:fontRef idx="minor">
            <a:schemeClr val="dk1"/>
          </a:fontRef>
        </p:style>
        <p:txBody>
          <a:bodyPr rtlCol="0" anchor="ctr"/>
          <a:lstStyle/>
          <a:p>
            <a:r>
              <a:rPr lang="fi-FI" sz="1000" b="1" dirty="0">
                <a:solidFill>
                  <a:schemeClr val="tx1"/>
                </a:solidFill>
              </a:rPr>
              <a:t>LUKI</a:t>
            </a:r>
          </a:p>
        </p:txBody>
      </p:sp>
      <p:sp>
        <p:nvSpPr>
          <p:cNvPr id="48" name="Nuoli: Viisikulmio 47">
            <a:hlinkClick r:id="rId15" action="ppaction://hlinksldjump" tooltip="Siirry"/>
            <a:extLst>
              <a:ext uri="{FF2B5EF4-FFF2-40B4-BE49-F238E27FC236}">
                <a16:creationId xmlns:a16="http://schemas.microsoft.com/office/drawing/2014/main" id="{15F5E38E-FFCF-458F-94AE-C00A735880C1}"/>
              </a:ext>
            </a:extLst>
          </p:cNvPr>
          <p:cNvSpPr/>
          <p:nvPr/>
        </p:nvSpPr>
        <p:spPr>
          <a:xfrm>
            <a:off x="7740352" y="3717032"/>
            <a:ext cx="1296144" cy="230426"/>
          </a:xfrm>
          <a:prstGeom prst="homePlate">
            <a:avLst/>
          </a:prstGeom>
          <a:solidFill>
            <a:srgbClr val="FFFF00"/>
          </a:solidFill>
          <a:ln>
            <a:solidFill>
              <a:schemeClr val="tx1"/>
            </a:solidFill>
          </a:ln>
          <a:effectLst>
            <a:outerShdw blurRad="107950" dist="12700" dir="5400000" algn="ctr">
              <a:srgbClr val="000000"/>
            </a:outerShdw>
          </a:effectLst>
        </p:spPr>
        <p:style>
          <a:lnRef idx="1">
            <a:schemeClr val="accent6"/>
          </a:lnRef>
          <a:fillRef idx="2">
            <a:schemeClr val="accent6"/>
          </a:fillRef>
          <a:effectRef idx="1">
            <a:schemeClr val="accent6"/>
          </a:effectRef>
          <a:fontRef idx="minor">
            <a:schemeClr val="dk1"/>
          </a:fontRef>
        </p:style>
        <p:txBody>
          <a:bodyPr rtlCol="0" anchor="ctr"/>
          <a:lstStyle/>
          <a:p>
            <a:r>
              <a:rPr lang="fi-FI" sz="1000" b="1" dirty="0">
                <a:solidFill>
                  <a:schemeClr val="tx1"/>
                </a:solidFill>
              </a:rPr>
              <a:t>Elämäntilanne</a:t>
            </a:r>
          </a:p>
        </p:txBody>
      </p:sp>
      <p:sp>
        <p:nvSpPr>
          <p:cNvPr id="50" name="Nuoli: Viisikulmio 49">
            <a:hlinkClick r:id="rId16" action="ppaction://hlinksldjump" tooltip="Siirry"/>
            <a:extLst>
              <a:ext uri="{FF2B5EF4-FFF2-40B4-BE49-F238E27FC236}">
                <a16:creationId xmlns:a16="http://schemas.microsoft.com/office/drawing/2014/main" id="{43C08B0C-BFE4-4145-96F3-93324B45B61E}"/>
              </a:ext>
            </a:extLst>
          </p:cNvPr>
          <p:cNvSpPr/>
          <p:nvPr/>
        </p:nvSpPr>
        <p:spPr>
          <a:xfrm>
            <a:off x="7740352" y="4005064"/>
            <a:ext cx="1296144" cy="230426"/>
          </a:xfrm>
          <a:prstGeom prst="homePlate">
            <a:avLst/>
          </a:prstGeom>
          <a:solidFill>
            <a:srgbClr val="FFFF00"/>
          </a:solidFill>
          <a:ln>
            <a:solidFill>
              <a:schemeClr val="tx1"/>
            </a:solidFill>
          </a:ln>
          <a:effectLst>
            <a:outerShdw blurRad="107950" dist="12700" dir="5400000" algn="ctr">
              <a:srgbClr val="000000"/>
            </a:outerShdw>
          </a:effectLst>
        </p:spPr>
        <p:style>
          <a:lnRef idx="1">
            <a:schemeClr val="accent6"/>
          </a:lnRef>
          <a:fillRef idx="2">
            <a:schemeClr val="accent6"/>
          </a:fillRef>
          <a:effectRef idx="1">
            <a:schemeClr val="accent6"/>
          </a:effectRef>
          <a:fontRef idx="minor">
            <a:schemeClr val="dk1"/>
          </a:fontRef>
        </p:style>
        <p:txBody>
          <a:bodyPr rtlCol="0" anchor="ctr"/>
          <a:lstStyle/>
          <a:p>
            <a:r>
              <a:rPr lang="fi-FI" sz="900" b="1" dirty="0">
                <a:solidFill>
                  <a:schemeClr val="tx1"/>
                </a:solidFill>
              </a:rPr>
              <a:t>Vaikutus arvosteluun</a:t>
            </a:r>
          </a:p>
        </p:txBody>
      </p:sp>
      <p:sp>
        <p:nvSpPr>
          <p:cNvPr id="42" name="Nuoli: Viisikulmio 41">
            <a:hlinkClick r:id="rId17" action="ppaction://hlinksldjump" tooltip="Siirry"/>
            <a:extLst>
              <a:ext uri="{FF2B5EF4-FFF2-40B4-BE49-F238E27FC236}">
                <a16:creationId xmlns:a16="http://schemas.microsoft.com/office/drawing/2014/main" id="{606C7A95-3524-4AD9-8B3C-C61B8C3D834C}"/>
              </a:ext>
            </a:extLst>
          </p:cNvPr>
          <p:cNvSpPr/>
          <p:nvPr/>
        </p:nvSpPr>
        <p:spPr>
          <a:xfrm>
            <a:off x="7740352" y="5805264"/>
            <a:ext cx="1296144" cy="288032"/>
          </a:xfrm>
          <a:prstGeom prst="homePlate">
            <a:avLst/>
          </a:prstGeom>
          <a:solidFill>
            <a:srgbClr val="990000"/>
          </a:solidFill>
          <a:ln>
            <a:solidFill>
              <a:schemeClr val="tx1"/>
            </a:solidFill>
          </a:ln>
          <a:effectLst>
            <a:outerShdw blurRad="107950" dist="12700" dir="5400000" algn="ctr">
              <a:srgbClr val="000000"/>
            </a:outerShdw>
          </a:effectLst>
        </p:spPr>
        <p:style>
          <a:lnRef idx="1">
            <a:schemeClr val="accent6"/>
          </a:lnRef>
          <a:fillRef idx="2">
            <a:schemeClr val="accent6"/>
          </a:fillRef>
          <a:effectRef idx="1">
            <a:schemeClr val="accent6"/>
          </a:effectRef>
          <a:fontRef idx="minor">
            <a:schemeClr val="dk1"/>
          </a:fontRef>
        </p:style>
        <p:txBody>
          <a:bodyPr rtlCol="0" anchor="ctr"/>
          <a:lstStyle/>
          <a:p>
            <a:r>
              <a:rPr lang="fi-FI" sz="1000" b="1" dirty="0">
                <a:solidFill>
                  <a:schemeClr val="bg1"/>
                </a:solidFill>
              </a:rPr>
              <a:t>Tietojen luovuttaminen</a:t>
            </a:r>
          </a:p>
        </p:txBody>
      </p:sp>
      <p:sp>
        <p:nvSpPr>
          <p:cNvPr id="49" name="Nuoli: Viisikulmio 48">
            <a:hlinkClick r:id="rId18" action="ppaction://hlinksldjump" tooltip="Siirry"/>
            <a:extLst>
              <a:ext uri="{FF2B5EF4-FFF2-40B4-BE49-F238E27FC236}">
                <a16:creationId xmlns:a16="http://schemas.microsoft.com/office/drawing/2014/main" id="{F91915AA-D5B1-48B5-82E7-9502EC73609A}"/>
              </a:ext>
            </a:extLst>
          </p:cNvPr>
          <p:cNvSpPr/>
          <p:nvPr/>
        </p:nvSpPr>
        <p:spPr>
          <a:xfrm>
            <a:off x="7740352" y="4581128"/>
            <a:ext cx="1296144" cy="230426"/>
          </a:xfrm>
          <a:prstGeom prst="homePlate">
            <a:avLst/>
          </a:prstGeom>
          <a:solidFill>
            <a:srgbClr val="FFFF00"/>
          </a:solidFill>
          <a:ln>
            <a:solidFill>
              <a:schemeClr val="tx1"/>
            </a:solidFill>
          </a:ln>
          <a:effectLst>
            <a:outerShdw blurRad="107950" dist="12700" dir="5400000" algn="ctr">
              <a:srgbClr val="000000"/>
            </a:outerShdw>
          </a:effectLst>
        </p:spPr>
        <p:style>
          <a:lnRef idx="1">
            <a:schemeClr val="accent6"/>
          </a:lnRef>
          <a:fillRef idx="2">
            <a:schemeClr val="accent6"/>
          </a:fillRef>
          <a:effectRef idx="1">
            <a:schemeClr val="accent6"/>
          </a:effectRef>
          <a:fontRef idx="minor">
            <a:schemeClr val="dk1"/>
          </a:fontRef>
        </p:style>
        <p:txBody>
          <a:bodyPr rtlCol="0" anchor="ctr"/>
          <a:lstStyle/>
          <a:p>
            <a:r>
              <a:rPr lang="fi-FI" sz="1000" b="1" dirty="0">
                <a:solidFill>
                  <a:schemeClr val="tx1"/>
                </a:solidFill>
              </a:rPr>
              <a:t>Vieraskielisyys</a:t>
            </a:r>
          </a:p>
        </p:txBody>
      </p:sp>
      <p:sp>
        <p:nvSpPr>
          <p:cNvPr id="51" name="Nuoli: Viisikulmio 50">
            <a:hlinkClick r:id="rId19" action="ppaction://hlinksldjump" tooltip="Siirry"/>
            <a:extLst>
              <a:ext uri="{FF2B5EF4-FFF2-40B4-BE49-F238E27FC236}">
                <a16:creationId xmlns:a16="http://schemas.microsoft.com/office/drawing/2014/main" id="{F0A1DB7C-1EC8-4E9E-91DF-1CBE94B42B99}"/>
              </a:ext>
            </a:extLst>
          </p:cNvPr>
          <p:cNvSpPr/>
          <p:nvPr/>
        </p:nvSpPr>
        <p:spPr>
          <a:xfrm>
            <a:off x="7740352" y="3140968"/>
            <a:ext cx="1296144" cy="230426"/>
          </a:xfrm>
          <a:prstGeom prst="homePlate">
            <a:avLst/>
          </a:prstGeom>
          <a:solidFill>
            <a:srgbClr val="FFFF00"/>
          </a:solidFill>
          <a:ln>
            <a:solidFill>
              <a:schemeClr val="tx1"/>
            </a:solidFill>
          </a:ln>
          <a:effectLst>
            <a:outerShdw blurRad="107950" dist="12700" dir="5400000" algn="ctr">
              <a:srgbClr val="000000"/>
            </a:outerShdw>
          </a:effectLst>
        </p:spPr>
        <p:style>
          <a:lnRef idx="1">
            <a:schemeClr val="accent6"/>
          </a:lnRef>
          <a:fillRef idx="2">
            <a:schemeClr val="accent6"/>
          </a:fillRef>
          <a:effectRef idx="1">
            <a:schemeClr val="accent6"/>
          </a:effectRef>
          <a:fontRef idx="minor">
            <a:schemeClr val="dk1"/>
          </a:fontRef>
        </p:style>
        <p:txBody>
          <a:bodyPr rtlCol="0" anchor="ctr"/>
          <a:lstStyle/>
          <a:p>
            <a:r>
              <a:rPr lang="fi-FI" sz="1000" b="1" dirty="0">
                <a:solidFill>
                  <a:schemeClr val="tx1"/>
                </a:solidFill>
              </a:rPr>
              <a:t>Sairaus tai vamma</a:t>
            </a:r>
          </a:p>
        </p:txBody>
      </p:sp>
    </p:spTree>
    <p:extLst>
      <p:ext uri="{BB962C8B-B14F-4D97-AF65-F5344CB8AC3E}">
        <p14:creationId xmlns:p14="http://schemas.microsoft.com/office/powerpoint/2010/main" val="4537185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3160FA-33E2-44C4-8B83-B24DF8EDF038}"/>
              </a:ext>
            </a:extLst>
          </p:cNvPr>
          <p:cNvSpPr>
            <a:spLocks noGrp="1"/>
          </p:cNvSpPr>
          <p:nvPr>
            <p:ph type="ctrTitle" idx="4294967295"/>
          </p:nvPr>
        </p:nvSpPr>
        <p:spPr>
          <a:xfrm>
            <a:off x="2101207" y="124398"/>
            <a:ext cx="6192688" cy="620688"/>
          </a:xfrm>
          <a:prstGeom prst="rect">
            <a:avLst/>
          </a:prstGeom>
        </p:spPr>
        <p:txBody>
          <a:bodyPr>
            <a:normAutofit/>
          </a:bodyPr>
          <a:lstStyle/>
          <a:p>
            <a:r>
              <a:rPr lang="fi-FI" dirty="0"/>
              <a:t>Matematiikan koe</a:t>
            </a:r>
          </a:p>
        </p:txBody>
      </p:sp>
      <p:sp>
        <p:nvSpPr>
          <p:cNvPr id="6" name="Tekstikehys 3">
            <a:extLst>
              <a:ext uri="{FF2B5EF4-FFF2-40B4-BE49-F238E27FC236}">
                <a16:creationId xmlns:a16="http://schemas.microsoft.com/office/drawing/2014/main" id="{9F5070EF-5CC0-4AAB-8C68-AF98499D2DA4}"/>
              </a:ext>
            </a:extLst>
          </p:cNvPr>
          <p:cNvSpPr txBox="1"/>
          <p:nvPr/>
        </p:nvSpPr>
        <p:spPr>
          <a:xfrm>
            <a:off x="87738" y="3103199"/>
            <a:ext cx="8640960" cy="2031325"/>
          </a:xfrm>
          <a:prstGeom prst="rect">
            <a:avLst/>
          </a:prstGeom>
          <a:noFill/>
          <a:effectLst/>
        </p:spPr>
        <p:txBody>
          <a:bodyPr wrap="square" rtlCol="0">
            <a:spAutoFit/>
          </a:bodyPr>
          <a:lstStyle/>
          <a:p>
            <a:pPr marL="285750" indent="-285750">
              <a:buFont typeface="Arial" panose="020B0604020202020204" pitchFamily="34" charset="0"/>
              <a:buChar char="•"/>
            </a:pPr>
            <a:endParaRPr lang="fi-FI" b="1" dirty="0">
              <a:solidFill>
                <a:srgbClr val="0066FF"/>
              </a:solidFill>
            </a:endParaRPr>
          </a:p>
          <a:p>
            <a:pPr marL="285750" indent="-285750">
              <a:buFont typeface="Arial" panose="020B0604020202020204" pitchFamily="34" charset="0"/>
              <a:buChar char="•"/>
            </a:pPr>
            <a:r>
              <a:rPr lang="fi-FI" sz="1800" b="1" dirty="0"/>
              <a:t>molemmissa kokeissa annetaan 13 tehtävää ja saat vastata alla olevan taulukon mukaisesti </a:t>
            </a:r>
            <a:r>
              <a:rPr lang="fi-FI" sz="1800" b="1" u="sng" dirty="0">
                <a:highlight>
                  <a:srgbClr val="FFFF00"/>
                </a:highlight>
              </a:rPr>
              <a:t>korkeintaan 10 tehtävään</a:t>
            </a:r>
          </a:p>
          <a:p>
            <a:pPr marL="285750" indent="-285750">
              <a:buFont typeface="Arial" panose="020B0604020202020204" pitchFamily="34" charset="0"/>
              <a:buChar char="•"/>
            </a:pPr>
            <a:r>
              <a:rPr lang="fi-FI" sz="1800" b="1" dirty="0"/>
              <a:t>tehtävät arvostellaan pistein 0-12 ja </a:t>
            </a:r>
            <a:r>
              <a:rPr lang="fi-FI" sz="1800" b="1" u="sng" dirty="0">
                <a:highlight>
                  <a:srgbClr val="FFFF00"/>
                </a:highlight>
              </a:rPr>
              <a:t>maksimipistemäärä on 120 pistettä</a:t>
            </a:r>
          </a:p>
          <a:p>
            <a:pPr marL="285750" indent="-285750">
              <a:buFont typeface="Arial" panose="020B0604020202020204" pitchFamily="34" charset="0"/>
              <a:buChar char="•"/>
            </a:pPr>
            <a:r>
              <a:rPr lang="fi-FI" b="1" dirty="0"/>
              <a:t>hyvästä suorituksesta näkyy, miten kokelas on päätynyt vastaukseen. Ratkaisussa on oltava tarvittavat laskut tai muut perustelut ja lopputulos, ellei tehtävänannossa toisin ohjeisteta</a:t>
            </a:r>
            <a:endParaRPr lang="fi-FI" sz="1800" b="1" dirty="0">
              <a:solidFill>
                <a:srgbClr val="FF0000"/>
              </a:solidFill>
              <a:effectLst>
                <a:outerShdw blurRad="38100" dist="38100" dir="2700000" algn="tl">
                  <a:srgbClr val="000000">
                    <a:alpha val="43137"/>
                  </a:srgbClr>
                </a:outerShdw>
              </a:effectLst>
            </a:endParaRPr>
          </a:p>
        </p:txBody>
      </p:sp>
      <p:grpSp>
        <p:nvGrpSpPr>
          <p:cNvPr id="12" name="Ryhmä 11">
            <a:extLst>
              <a:ext uri="{FF2B5EF4-FFF2-40B4-BE49-F238E27FC236}">
                <a16:creationId xmlns:a16="http://schemas.microsoft.com/office/drawing/2014/main" id="{4888394E-F3BD-46C5-A2E9-9E1EF86B5993}"/>
              </a:ext>
            </a:extLst>
          </p:cNvPr>
          <p:cNvGrpSpPr/>
          <p:nvPr/>
        </p:nvGrpSpPr>
        <p:grpSpPr>
          <a:xfrm>
            <a:off x="1619674" y="2365270"/>
            <a:ext cx="1808910" cy="870207"/>
            <a:chOff x="1341766" y="2445"/>
            <a:chExt cx="1605912" cy="1845876"/>
          </a:xfrm>
          <a:solidFill>
            <a:schemeClr val="accent2">
              <a:lumMod val="75000"/>
            </a:schemeClr>
          </a:solidFill>
          <a:scene3d>
            <a:camera prst="orthographicFront">
              <a:rot lat="0" lon="0" rev="0"/>
            </a:camera>
            <a:lightRig rig="balanced" dir="t">
              <a:rot lat="0" lon="0" rev="8700000"/>
            </a:lightRig>
          </a:scene3d>
        </p:grpSpPr>
        <p:sp>
          <p:nvSpPr>
            <p:cNvPr id="13" name="Kuusikulmio 12">
              <a:extLst>
                <a:ext uri="{FF2B5EF4-FFF2-40B4-BE49-F238E27FC236}">
                  <a16:creationId xmlns:a16="http://schemas.microsoft.com/office/drawing/2014/main" id="{F766CDD6-29B7-44CB-B47C-034A56504FD2}"/>
                </a:ext>
              </a:extLst>
            </p:cNvPr>
            <p:cNvSpPr/>
            <p:nvPr/>
          </p:nvSpPr>
          <p:spPr>
            <a:xfrm rot="5400000">
              <a:off x="1221784" y="122427"/>
              <a:ext cx="1845876" cy="1605912"/>
            </a:xfrm>
            <a:prstGeom prst="flowChartTerminator">
              <a:avLst/>
            </a:prstGeom>
            <a:grp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Kuusikulmio 4">
              <a:extLst>
                <a:ext uri="{FF2B5EF4-FFF2-40B4-BE49-F238E27FC236}">
                  <a16:creationId xmlns:a16="http://schemas.microsoft.com/office/drawing/2014/main" id="{A048B68A-F188-41F1-B65B-48E21B8D1401}"/>
                </a:ext>
              </a:extLst>
            </p:cNvPr>
            <p:cNvSpPr txBox="1"/>
            <p:nvPr/>
          </p:nvSpPr>
          <p:spPr>
            <a:xfrm>
              <a:off x="1433922" y="297156"/>
              <a:ext cx="1443935" cy="1270578"/>
            </a:xfrm>
            <a:prstGeom prst="flowChartTerminator">
              <a:avLst/>
            </a:prstGeom>
            <a:no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fi-FI" sz="1600" b="1" kern="1200" dirty="0">
                  <a:solidFill>
                    <a:schemeClr val="bg1"/>
                  </a:solidFill>
                </a:rPr>
                <a:t>pitkä matematiikka</a:t>
              </a:r>
            </a:p>
          </p:txBody>
        </p:sp>
      </p:grpSp>
      <p:grpSp>
        <p:nvGrpSpPr>
          <p:cNvPr id="15" name="Ryhmä 14">
            <a:extLst>
              <a:ext uri="{FF2B5EF4-FFF2-40B4-BE49-F238E27FC236}">
                <a16:creationId xmlns:a16="http://schemas.microsoft.com/office/drawing/2014/main" id="{4E4A3A1A-F91A-4269-AD8D-C7DAE51380A5}"/>
              </a:ext>
            </a:extLst>
          </p:cNvPr>
          <p:cNvGrpSpPr/>
          <p:nvPr/>
        </p:nvGrpSpPr>
        <p:grpSpPr>
          <a:xfrm>
            <a:off x="3779912" y="2365270"/>
            <a:ext cx="1808910" cy="870207"/>
            <a:chOff x="1341766" y="2445"/>
            <a:chExt cx="1605912" cy="1845876"/>
          </a:xfrm>
          <a:solidFill>
            <a:schemeClr val="accent2">
              <a:lumMod val="75000"/>
            </a:schemeClr>
          </a:solidFill>
          <a:scene3d>
            <a:camera prst="orthographicFront">
              <a:rot lat="0" lon="0" rev="0"/>
            </a:camera>
            <a:lightRig rig="balanced" dir="t">
              <a:rot lat="0" lon="0" rev="8700000"/>
            </a:lightRig>
          </a:scene3d>
        </p:grpSpPr>
        <p:sp>
          <p:nvSpPr>
            <p:cNvPr id="16" name="Kuusikulmio 12">
              <a:extLst>
                <a:ext uri="{FF2B5EF4-FFF2-40B4-BE49-F238E27FC236}">
                  <a16:creationId xmlns:a16="http://schemas.microsoft.com/office/drawing/2014/main" id="{37A20E50-90AA-4254-A7F5-8456D79249CC}"/>
                </a:ext>
              </a:extLst>
            </p:cNvPr>
            <p:cNvSpPr/>
            <p:nvPr/>
          </p:nvSpPr>
          <p:spPr>
            <a:xfrm rot="5400000">
              <a:off x="1221784" y="122427"/>
              <a:ext cx="1845876" cy="1605912"/>
            </a:xfrm>
            <a:prstGeom prst="flowChartTerminator">
              <a:avLst/>
            </a:prstGeom>
            <a:grp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Kuusikulmio 4">
              <a:extLst>
                <a:ext uri="{FF2B5EF4-FFF2-40B4-BE49-F238E27FC236}">
                  <a16:creationId xmlns:a16="http://schemas.microsoft.com/office/drawing/2014/main" id="{83DD6926-095F-4AFE-99A2-3C6D718372A0}"/>
                </a:ext>
              </a:extLst>
            </p:cNvPr>
            <p:cNvSpPr txBox="1"/>
            <p:nvPr/>
          </p:nvSpPr>
          <p:spPr>
            <a:xfrm>
              <a:off x="1433922" y="297156"/>
              <a:ext cx="1443935" cy="1270578"/>
            </a:xfrm>
            <a:prstGeom prst="flowChartTerminator">
              <a:avLst/>
            </a:prstGeom>
            <a:no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fi-FI" sz="1600" b="1" kern="1200" dirty="0">
                  <a:solidFill>
                    <a:schemeClr val="bg1"/>
                  </a:solidFill>
                </a:rPr>
                <a:t>lyhyt matematiikka</a:t>
              </a:r>
            </a:p>
          </p:txBody>
        </p:sp>
      </p:grpSp>
      <p:grpSp>
        <p:nvGrpSpPr>
          <p:cNvPr id="18" name="Ryhmä 17">
            <a:extLst>
              <a:ext uri="{FF2B5EF4-FFF2-40B4-BE49-F238E27FC236}">
                <a16:creationId xmlns:a16="http://schemas.microsoft.com/office/drawing/2014/main" id="{9158EF99-E287-4CFE-9CCE-244CE234AF6E}"/>
              </a:ext>
            </a:extLst>
          </p:cNvPr>
          <p:cNvGrpSpPr/>
          <p:nvPr/>
        </p:nvGrpSpPr>
        <p:grpSpPr>
          <a:xfrm>
            <a:off x="7918474" y="2099757"/>
            <a:ext cx="1126257" cy="1135721"/>
            <a:chOff x="7902055" y="1472917"/>
            <a:chExt cx="1126257" cy="1135721"/>
          </a:xfrm>
        </p:grpSpPr>
        <p:pic>
          <p:nvPicPr>
            <p:cNvPr id="19" name="Kuva 18" descr="Kuva, joka sisältää kohteen peili, objekti&#10;&#10;Kuvaus luotu automaattisesti">
              <a:extLst>
                <a:ext uri="{FF2B5EF4-FFF2-40B4-BE49-F238E27FC236}">
                  <a16:creationId xmlns:a16="http://schemas.microsoft.com/office/drawing/2014/main" id="{CADB4858-7DE7-4481-A648-5B088A89091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3993095">
              <a:off x="7897323" y="1477649"/>
              <a:ext cx="1135721" cy="1126257"/>
            </a:xfrm>
            <a:prstGeom prst="rect">
              <a:avLst/>
            </a:prstGeom>
          </p:spPr>
        </p:pic>
        <p:sp>
          <p:nvSpPr>
            <p:cNvPr id="20" name="Tekstiruutu 19">
              <a:hlinkClick r:id="rId4" tooltip="Katso lisää"/>
              <a:extLst>
                <a:ext uri="{FF2B5EF4-FFF2-40B4-BE49-F238E27FC236}">
                  <a16:creationId xmlns:a16="http://schemas.microsoft.com/office/drawing/2014/main" id="{8B9641D6-A8B6-4200-97FE-D4284A312AD3}"/>
                </a:ext>
              </a:extLst>
            </p:cNvPr>
            <p:cNvSpPr txBox="1"/>
            <p:nvPr/>
          </p:nvSpPr>
          <p:spPr>
            <a:xfrm>
              <a:off x="8172400" y="1484784"/>
              <a:ext cx="843388" cy="738664"/>
            </a:xfrm>
            <a:prstGeom prst="rect">
              <a:avLst/>
            </a:prstGeom>
            <a:noFill/>
          </p:spPr>
          <p:txBody>
            <a:bodyPr wrap="square" rtlCol="0">
              <a:spAutoFit/>
            </a:bodyPr>
            <a:lstStyle/>
            <a:p>
              <a:pPr algn="ctr">
                <a:buNone/>
              </a:pPr>
              <a:r>
                <a:rPr lang="fi-FI" sz="1400" b="1" dirty="0"/>
                <a:t>Katso YTL</a:t>
              </a:r>
            </a:p>
            <a:p>
              <a:pPr algn="ctr">
                <a:buNone/>
              </a:pPr>
              <a:endParaRPr lang="fi-FI" sz="1400" b="1" dirty="0"/>
            </a:p>
          </p:txBody>
        </p:sp>
      </p:grpSp>
      <p:sp>
        <p:nvSpPr>
          <p:cNvPr id="21" name="Tekstikehys 5">
            <a:extLst>
              <a:ext uri="{FF2B5EF4-FFF2-40B4-BE49-F238E27FC236}">
                <a16:creationId xmlns:a16="http://schemas.microsoft.com/office/drawing/2014/main" id="{00542DC0-D0B2-41D4-BCA4-6252165F1BFC}"/>
              </a:ext>
            </a:extLst>
          </p:cNvPr>
          <p:cNvSpPr txBox="1"/>
          <p:nvPr/>
        </p:nvSpPr>
        <p:spPr>
          <a:xfrm>
            <a:off x="425327" y="1303394"/>
            <a:ext cx="7868568" cy="844810"/>
          </a:xfrm>
          <a:prstGeom prst="rect">
            <a:avLst/>
          </a:prstGeom>
          <a:noFill/>
          <a:ln w="25400">
            <a:solidFill>
              <a:schemeClr val="accent2">
                <a:lumMod val="50000"/>
              </a:schemeClr>
            </a:solidFill>
          </a:ln>
          <a:effectLst>
            <a:glow rad="101600">
              <a:srgbClr val="CC3300">
                <a:alpha val="60000"/>
              </a:srgbClr>
            </a:glow>
          </a:effectLst>
        </p:spPr>
        <p:txBody>
          <a:bodyPr wrap="square" tIns="144000" bIns="144000" rtlCol="0">
            <a:spAutoFit/>
          </a:bodyPr>
          <a:lstStyle/>
          <a:p>
            <a:pPr lvl="1">
              <a:buNone/>
            </a:pPr>
            <a:r>
              <a:rPr lang="fi-FI" b="1" dirty="0"/>
              <a:t>voit lukio-opinnoistasi riippumatta valita ilmoittaudutko pitkän vai lyhyen matematiikan kokeeseen:</a:t>
            </a:r>
          </a:p>
        </p:txBody>
      </p:sp>
      <p:sp>
        <p:nvSpPr>
          <p:cNvPr id="3" name="Suorakulmio 2">
            <a:extLst>
              <a:ext uri="{FF2B5EF4-FFF2-40B4-BE49-F238E27FC236}">
                <a16:creationId xmlns:a16="http://schemas.microsoft.com/office/drawing/2014/main" id="{74DEFF7E-BBA9-4839-B378-1F7019CC5131}"/>
              </a:ext>
            </a:extLst>
          </p:cNvPr>
          <p:cNvSpPr/>
          <p:nvPr/>
        </p:nvSpPr>
        <p:spPr>
          <a:xfrm>
            <a:off x="473536" y="5234576"/>
            <a:ext cx="8035105" cy="1077218"/>
          </a:xfrm>
          <a:prstGeom prst="rect">
            <a:avLst/>
          </a:prstGeom>
          <a:ln w="60325">
            <a:solidFill>
              <a:schemeClr val="accent2">
                <a:lumMod val="50000"/>
              </a:schemeClr>
            </a:solidFill>
          </a:ln>
        </p:spPr>
        <p:txBody>
          <a:bodyPr wrap="square">
            <a:spAutoFit/>
          </a:bodyPr>
          <a:lstStyle/>
          <a:p>
            <a:r>
              <a:rPr lang="fi-FI" sz="1600" b="1" dirty="0"/>
              <a:t>Koetehtäviin voi kuulua erilaisia aineistoja. Tarvittaessa aineistot voidaan antaa erillisinä tiedostoina tehtävän ratkaisuun soveltuviksi arvioitujen ohjelmien tiedostomuodoilla. Jokaisen tiedoston yhteydessä voidaan kertoa, millä ohjelmalla se on tarkoitettu avattavaksi. Kokelas valitsee itse, millä koejärjestelmän ohjelmista hän käsittelee kyseistä aineistoa.</a:t>
            </a:r>
          </a:p>
        </p:txBody>
      </p:sp>
      <p:grpSp>
        <p:nvGrpSpPr>
          <p:cNvPr id="22" name="Ryhmä 21">
            <a:extLst>
              <a:ext uri="{FF2B5EF4-FFF2-40B4-BE49-F238E27FC236}">
                <a16:creationId xmlns:a16="http://schemas.microsoft.com/office/drawing/2014/main" id="{694EA827-055E-4E19-83B4-4553B0092C73}"/>
              </a:ext>
            </a:extLst>
          </p:cNvPr>
          <p:cNvGrpSpPr/>
          <p:nvPr/>
        </p:nvGrpSpPr>
        <p:grpSpPr>
          <a:xfrm>
            <a:off x="8576447" y="6349128"/>
            <a:ext cx="553357" cy="546128"/>
            <a:chOff x="8576447" y="6349128"/>
            <a:chExt cx="553357" cy="546128"/>
          </a:xfrm>
        </p:grpSpPr>
        <p:sp>
          <p:nvSpPr>
            <p:cNvPr id="23" name="Tekstiruutu 22">
              <a:extLst>
                <a:ext uri="{FF2B5EF4-FFF2-40B4-BE49-F238E27FC236}">
                  <a16:creationId xmlns:a16="http://schemas.microsoft.com/office/drawing/2014/main" id="{97D87CD8-C7B4-4B48-9306-5FFBC47C3017}"/>
                </a:ext>
              </a:extLst>
            </p:cNvPr>
            <p:cNvSpPr txBox="1"/>
            <p:nvPr/>
          </p:nvSpPr>
          <p:spPr>
            <a:xfrm>
              <a:off x="8576447" y="6587479"/>
              <a:ext cx="553357" cy="307777"/>
            </a:xfrm>
            <a:prstGeom prst="rect">
              <a:avLst/>
            </a:prstGeom>
            <a:noFill/>
          </p:spPr>
          <p:txBody>
            <a:bodyPr wrap="none" rtlCol="0">
              <a:spAutoFit/>
            </a:bodyPr>
            <a:lstStyle/>
            <a:p>
              <a:r>
                <a:rPr lang="fi-FI" sz="1400" b="1" dirty="0"/>
                <a:t>Lisää</a:t>
              </a:r>
            </a:p>
          </p:txBody>
        </p:sp>
        <p:sp>
          <p:nvSpPr>
            <p:cNvPr id="24" name="Toimintopainike: Eteenpäin tai seuraava 23">
              <a:hlinkClick r:id="" action="ppaction://hlinkshowjump?jump=nextslide" highlightClick="1"/>
              <a:extLst>
                <a:ext uri="{FF2B5EF4-FFF2-40B4-BE49-F238E27FC236}">
                  <a16:creationId xmlns:a16="http://schemas.microsoft.com/office/drawing/2014/main" id="{BC5CCF7A-02A9-4E49-9D51-EF54682E5C24}"/>
                </a:ext>
              </a:extLst>
            </p:cNvPr>
            <p:cNvSpPr/>
            <p:nvPr/>
          </p:nvSpPr>
          <p:spPr>
            <a:xfrm>
              <a:off x="8673105" y="6349128"/>
              <a:ext cx="360040" cy="307777"/>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Tree>
    <p:extLst>
      <p:ext uri="{BB962C8B-B14F-4D97-AF65-F5344CB8AC3E}">
        <p14:creationId xmlns:p14="http://schemas.microsoft.com/office/powerpoint/2010/main" val="2405260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3160FA-33E2-44C4-8B83-B24DF8EDF038}"/>
              </a:ext>
            </a:extLst>
          </p:cNvPr>
          <p:cNvSpPr>
            <a:spLocks noGrp="1"/>
          </p:cNvSpPr>
          <p:nvPr>
            <p:ph type="ctrTitle" idx="4294967295"/>
          </p:nvPr>
        </p:nvSpPr>
        <p:spPr>
          <a:xfrm>
            <a:off x="2123728" y="133584"/>
            <a:ext cx="6192688" cy="620688"/>
          </a:xfrm>
          <a:prstGeom prst="rect">
            <a:avLst/>
          </a:prstGeom>
        </p:spPr>
        <p:txBody>
          <a:bodyPr>
            <a:normAutofit/>
          </a:bodyPr>
          <a:lstStyle/>
          <a:p>
            <a:r>
              <a:rPr lang="fi-FI" dirty="0"/>
              <a:t>Matematiikan tehtävät</a:t>
            </a:r>
          </a:p>
        </p:txBody>
      </p:sp>
      <p:sp>
        <p:nvSpPr>
          <p:cNvPr id="6" name="Tekstikehys 3">
            <a:extLst>
              <a:ext uri="{FF2B5EF4-FFF2-40B4-BE49-F238E27FC236}">
                <a16:creationId xmlns:a16="http://schemas.microsoft.com/office/drawing/2014/main" id="{9F5070EF-5CC0-4AAB-8C68-AF98499D2DA4}"/>
              </a:ext>
            </a:extLst>
          </p:cNvPr>
          <p:cNvSpPr txBox="1"/>
          <p:nvPr/>
        </p:nvSpPr>
        <p:spPr>
          <a:xfrm>
            <a:off x="251520" y="1196752"/>
            <a:ext cx="8640960" cy="1477328"/>
          </a:xfrm>
          <a:prstGeom prst="rect">
            <a:avLst/>
          </a:prstGeom>
          <a:noFill/>
          <a:effectLst/>
        </p:spPr>
        <p:txBody>
          <a:bodyPr wrap="square" rtlCol="0">
            <a:spAutoFit/>
          </a:bodyPr>
          <a:lstStyle/>
          <a:p>
            <a:pPr marL="285750" indent="-285750">
              <a:buFont typeface="Arial" panose="020B0604020202020204" pitchFamily="34" charset="0"/>
              <a:buChar char="•"/>
            </a:pPr>
            <a:r>
              <a:rPr lang="fi-FI" b="1" dirty="0"/>
              <a:t>Sekä pitkän että lyhyen matematiikan kokeessa on kaksi osaa: A-osa ja B-osa. B-osa jakautuu edelleen kahteen osaan, jotka merkitään tunnuksin B1 ja B2</a:t>
            </a:r>
          </a:p>
          <a:p>
            <a:pPr marL="285750" indent="-285750">
              <a:buFont typeface="Arial" panose="020B0604020202020204" pitchFamily="34" charset="0"/>
              <a:buChar char="•"/>
            </a:pPr>
            <a:r>
              <a:rPr lang="fi-FI" sz="1800" b="1" u="sng" dirty="0">
                <a:highlight>
                  <a:srgbClr val="FFFF00"/>
                </a:highlight>
              </a:rPr>
              <a:t>A-osan palautukselle ei ole aikarajaa, mutta niihin ei voi enää palata B-osia tehtäessä</a:t>
            </a:r>
          </a:p>
          <a:p>
            <a:pPr marL="285750" indent="-285750">
              <a:buFont typeface="Arial" panose="020B0604020202020204" pitchFamily="34" charset="0"/>
              <a:buChar char="•"/>
            </a:pPr>
            <a:r>
              <a:rPr lang="fi-FI" b="1" dirty="0"/>
              <a:t>B-osan kokeessa ovat sallittuja funktio-, graafiset ja symboliset laskimet sekä taulukkokirja, jotka on </a:t>
            </a:r>
            <a:r>
              <a:rPr lang="fi-FI" b="1" u="sng" dirty="0">
                <a:highlight>
                  <a:srgbClr val="FFFF00"/>
                </a:highlight>
              </a:rPr>
              <a:t>tuotava ennakkoon tarkastukseen</a:t>
            </a:r>
          </a:p>
        </p:txBody>
      </p:sp>
      <p:graphicFrame>
        <p:nvGraphicFramePr>
          <p:cNvPr id="11" name="Taulukko 10">
            <a:extLst>
              <a:ext uri="{FF2B5EF4-FFF2-40B4-BE49-F238E27FC236}">
                <a16:creationId xmlns:a16="http://schemas.microsoft.com/office/drawing/2014/main" id="{3B5D068D-700D-4823-8494-F7CAF7DFA161}"/>
              </a:ext>
            </a:extLst>
          </p:cNvPr>
          <p:cNvGraphicFramePr>
            <a:graphicFrameLocks noGrp="1"/>
          </p:cNvGraphicFramePr>
          <p:nvPr>
            <p:extLst>
              <p:ext uri="{D42A27DB-BD31-4B8C-83A1-F6EECF244321}">
                <p14:modId xmlns:p14="http://schemas.microsoft.com/office/powerpoint/2010/main" val="3696590076"/>
              </p:ext>
            </p:extLst>
          </p:nvPr>
        </p:nvGraphicFramePr>
        <p:xfrm>
          <a:off x="179512" y="3116560"/>
          <a:ext cx="8784976" cy="1752600"/>
        </p:xfrm>
        <a:graphic>
          <a:graphicData uri="http://schemas.openxmlformats.org/drawingml/2006/table">
            <a:tbl>
              <a:tblPr firstRow="1" bandRow="1">
                <a:tableStyleId>{93296810-A885-4BE3-A3E7-6D5BEEA58F35}</a:tableStyleId>
              </a:tblPr>
              <a:tblGrid>
                <a:gridCol w="648072">
                  <a:extLst>
                    <a:ext uri="{9D8B030D-6E8A-4147-A177-3AD203B41FA5}">
                      <a16:colId xmlns:a16="http://schemas.microsoft.com/office/drawing/2014/main" val="20000"/>
                    </a:ext>
                  </a:extLst>
                </a:gridCol>
                <a:gridCol w="1224136">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gridCol w="5832648">
                  <a:extLst>
                    <a:ext uri="{9D8B030D-6E8A-4147-A177-3AD203B41FA5}">
                      <a16:colId xmlns:a16="http://schemas.microsoft.com/office/drawing/2014/main" val="20003"/>
                    </a:ext>
                  </a:extLst>
                </a:gridCol>
              </a:tblGrid>
              <a:tr h="370840">
                <a:tc>
                  <a:txBody>
                    <a:bodyPr/>
                    <a:lstStyle/>
                    <a:p>
                      <a:r>
                        <a:rPr lang="fi-FI" dirty="0"/>
                        <a:t>Osa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r>
                        <a:rPr lang="fi-FI" dirty="0"/>
                        <a:t>Tehtäviä annetaan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r>
                        <a:rPr lang="fi-FI" dirty="0"/>
                        <a:t>Kokelas vastaa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r>
                        <a:rPr lang="fi-FI" dirty="0"/>
                        <a:t>Apuvälineet ja ohjeet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10000"/>
                  </a:ext>
                </a:extLst>
              </a:tr>
              <a:tr h="370840">
                <a:tc>
                  <a:txBody>
                    <a:bodyPr/>
                    <a:lstStyle/>
                    <a:p>
                      <a:r>
                        <a:rPr lang="fi-FI" b="1"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r>
                        <a:rPr lang="fi-FI" b="1"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r>
                        <a:rPr lang="fi-FI" b="1"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r>
                        <a:rPr lang="fi-FI" b="1" dirty="0"/>
                        <a:t>Vain osa koejärjestelmän ohjelmista käytössä</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1"/>
                  </a:ext>
                </a:extLst>
              </a:tr>
              <a:tr h="370840">
                <a:tc>
                  <a:txBody>
                    <a:bodyPr/>
                    <a:lstStyle/>
                    <a:p>
                      <a:r>
                        <a:rPr lang="fi-FI" b="1" dirty="0"/>
                        <a:t>B1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fi-FI" b="1"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fi-FI" b="1"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fi-FI" b="1" dirty="0"/>
                        <a:t>Laskin, taulukkokirja, loput ohjelmat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2"/>
                  </a:ext>
                </a:extLst>
              </a:tr>
              <a:tr h="370840">
                <a:tc>
                  <a:txBody>
                    <a:bodyPr/>
                    <a:lstStyle/>
                    <a:p>
                      <a:r>
                        <a:rPr lang="fi-FI" b="1" dirty="0"/>
                        <a:t>B2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r>
                        <a:rPr lang="fi-FI" b="1"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r>
                        <a:rPr lang="fi-FI" b="1"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r>
                        <a:rPr lang="fi-FI" b="1" dirty="0"/>
                        <a:t>Laskin, taulukkokirja, loput ohjelmat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3"/>
                  </a:ext>
                </a:extLst>
              </a:tr>
            </a:tbl>
          </a:graphicData>
        </a:graphic>
      </p:graphicFrame>
      <p:grpSp>
        <p:nvGrpSpPr>
          <p:cNvPr id="18" name="Ryhmä 17">
            <a:extLst>
              <a:ext uri="{FF2B5EF4-FFF2-40B4-BE49-F238E27FC236}">
                <a16:creationId xmlns:a16="http://schemas.microsoft.com/office/drawing/2014/main" id="{9158EF99-E287-4CFE-9CCE-244CE234AF6E}"/>
              </a:ext>
            </a:extLst>
          </p:cNvPr>
          <p:cNvGrpSpPr/>
          <p:nvPr/>
        </p:nvGrpSpPr>
        <p:grpSpPr>
          <a:xfrm>
            <a:off x="7905937" y="2307666"/>
            <a:ext cx="1126257" cy="1135721"/>
            <a:chOff x="7902055" y="1472917"/>
            <a:chExt cx="1126257" cy="1135721"/>
          </a:xfrm>
        </p:grpSpPr>
        <p:pic>
          <p:nvPicPr>
            <p:cNvPr id="19" name="Kuva 18" descr="Kuva, joka sisältää kohteen peili, objekti&#10;&#10;Kuvaus luotu automaattisesti">
              <a:extLst>
                <a:ext uri="{FF2B5EF4-FFF2-40B4-BE49-F238E27FC236}">
                  <a16:creationId xmlns:a16="http://schemas.microsoft.com/office/drawing/2014/main" id="{CADB4858-7DE7-4481-A648-5B088A89091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3993095">
              <a:off x="7897323" y="1477649"/>
              <a:ext cx="1135721" cy="1126257"/>
            </a:xfrm>
            <a:prstGeom prst="rect">
              <a:avLst/>
            </a:prstGeom>
          </p:spPr>
        </p:pic>
        <p:sp>
          <p:nvSpPr>
            <p:cNvPr id="20" name="Tekstiruutu 19">
              <a:hlinkClick r:id="rId4" tooltip="Katso lisää"/>
              <a:extLst>
                <a:ext uri="{FF2B5EF4-FFF2-40B4-BE49-F238E27FC236}">
                  <a16:creationId xmlns:a16="http://schemas.microsoft.com/office/drawing/2014/main" id="{8B9641D6-A8B6-4200-97FE-D4284A312AD3}"/>
                </a:ext>
              </a:extLst>
            </p:cNvPr>
            <p:cNvSpPr txBox="1"/>
            <p:nvPr/>
          </p:nvSpPr>
          <p:spPr>
            <a:xfrm>
              <a:off x="8172400" y="1484784"/>
              <a:ext cx="843388" cy="738664"/>
            </a:xfrm>
            <a:prstGeom prst="rect">
              <a:avLst/>
            </a:prstGeom>
            <a:noFill/>
          </p:spPr>
          <p:txBody>
            <a:bodyPr wrap="square" rtlCol="0">
              <a:spAutoFit/>
            </a:bodyPr>
            <a:lstStyle/>
            <a:p>
              <a:pPr algn="ctr">
                <a:buNone/>
              </a:pPr>
              <a:r>
                <a:rPr lang="fi-FI" sz="1400" b="1" dirty="0"/>
                <a:t>Katso YTL</a:t>
              </a:r>
            </a:p>
            <a:p>
              <a:pPr algn="ctr">
                <a:buNone/>
              </a:pPr>
              <a:endParaRPr lang="fi-FI" sz="1400" b="1" dirty="0"/>
            </a:p>
          </p:txBody>
        </p:sp>
      </p:grpSp>
      <p:sp>
        <p:nvSpPr>
          <p:cNvPr id="21" name="Tekstiruutu 20">
            <a:extLst>
              <a:ext uri="{FF2B5EF4-FFF2-40B4-BE49-F238E27FC236}">
                <a16:creationId xmlns:a16="http://schemas.microsoft.com/office/drawing/2014/main" id="{D6B88462-3849-4623-8808-BCC701B58477}"/>
              </a:ext>
            </a:extLst>
          </p:cNvPr>
          <p:cNvSpPr txBox="1"/>
          <p:nvPr/>
        </p:nvSpPr>
        <p:spPr>
          <a:xfrm>
            <a:off x="1187624" y="5527895"/>
            <a:ext cx="6912767" cy="707886"/>
          </a:xfrm>
          <a:prstGeom prst="rect">
            <a:avLst/>
          </a:prstGeom>
          <a:noFill/>
          <a:ln>
            <a:solidFill>
              <a:srgbClr val="C00000"/>
            </a:solidFill>
          </a:ln>
          <a:effectLst>
            <a:glow rad="63500">
              <a:schemeClr val="accent2">
                <a:satMod val="175000"/>
                <a:alpha val="40000"/>
              </a:schemeClr>
            </a:glow>
          </a:effectLst>
        </p:spPr>
        <p:txBody>
          <a:bodyPr wrap="square" rtlCol="0">
            <a:spAutoFit/>
          </a:bodyPr>
          <a:lstStyle/>
          <a:p>
            <a:pPr algn="ctr"/>
            <a:r>
              <a:rPr lang="fi-FI" sz="2000" b="1" dirty="0"/>
              <a:t>Tarkista opettajaltasi, mitä taulukkokirjoja ja laskimia kokeeseen on lupa tuoda</a:t>
            </a:r>
          </a:p>
        </p:txBody>
      </p:sp>
      <p:sp>
        <p:nvSpPr>
          <p:cNvPr id="22" name="Tekstiruutu 21">
            <a:extLst>
              <a:ext uri="{FF2B5EF4-FFF2-40B4-BE49-F238E27FC236}">
                <a16:creationId xmlns:a16="http://schemas.microsoft.com/office/drawing/2014/main" id="{ECB450C8-9E3B-4A3E-8D5C-EEF01C62F717}"/>
              </a:ext>
            </a:extLst>
          </p:cNvPr>
          <p:cNvSpPr txBox="1"/>
          <p:nvPr/>
        </p:nvSpPr>
        <p:spPr>
          <a:xfrm rot="20122697">
            <a:off x="340474" y="5439610"/>
            <a:ext cx="1083951" cy="338554"/>
          </a:xfrm>
          <a:prstGeom prst="rect">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r>
              <a:rPr lang="fi-FI" sz="1600" b="1" dirty="0">
                <a:solidFill>
                  <a:schemeClr val="bg1"/>
                </a:solidFill>
              </a:rPr>
              <a:t>HUOMIOI!</a:t>
            </a:r>
          </a:p>
        </p:txBody>
      </p:sp>
      <p:grpSp>
        <p:nvGrpSpPr>
          <p:cNvPr id="23" name="Ryhmä 22">
            <a:extLst>
              <a:ext uri="{FF2B5EF4-FFF2-40B4-BE49-F238E27FC236}">
                <a16:creationId xmlns:a16="http://schemas.microsoft.com/office/drawing/2014/main" id="{4C9EF323-460F-49EB-BFA2-54F17D529B97}"/>
              </a:ext>
            </a:extLst>
          </p:cNvPr>
          <p:cNvGrpSpPr/>
          <p:nvPr/>
        </p:nvGrpSpPr>
        <p:grpSpPr>
          <a:xfrm>
            <a:off x="8424398" y="6256538"/>
            <a:ext cx="735451" cy="674606"/>
            <a:chOff x="8424398" y="6256538"/>
            <a:chExt cx="735451" cy="674606"/>
          </a:xfrm>
        </p:grpSpPr>
        <p:pic>
          <p:nvPicPr>
            <p:cNvPr id="24" name="Kuva 23" descr="Paluu">
              <a:hlinkClick r:id="rId5" action="ppaction://hlinksldjump" tooltip="Palaa digitaalisiin kokeisiin"/>
              <a:extLst>
                <a:ext uri="{FF2B5EF4-FFF2-40B4-BE49-F238E27FC236}">
                  <a16:creationId xmlns:a16="http://schemas.microsoft.com/office/drawing/2014/main" id="{38C580EB-B225-43D1-AA14-AF7D2C386C0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538025" y="6309320"/>
              <a:ext cx="621824" cy="621824"/>
            </a:xfrm>
            <a:prstGeom prst="rect">
              <a:avLst/>
            </a:prstGeom>
          </p:spPr>
        </p:pic>
        <p:sp>
          <p:nvSpPr>
            <p:cNvPr id="25" name="Tekstiruutu 24">
              <a:hlinkClick r:id="rId5" action="ppaction://hlinksldjump" tooltip="Palaa digitaalisiin kokeisiin"/>
              <a:extLst>
                <a:ext uri="{FF2B5EF4-FFF2-40B4-BE49-F238E27FC236}">
                  <a16:creationId xmlns:a16="http://schemas.microsoft.com/office/drawing/2014/main" id="{E902856B-7A8D-4FD6-91E2-0BCA41E70C57}"/>
                </a:ext>
              </a:extLst>
            </p:cNvPr>
            <p:cNvSpPr txBox="1"/>
            <p:nvPr/>
          </p:nvSpPr>
          <p:spPr>
            <a:xfrm>
              <a:off x="8424398" y="6256538"/>
              <a:ext cx="612668" cy="461665"/>
            </a:xfrm>
            <a:prstGeom prst="rect">
              <a:avLst/>
            </a:prstGeom>
            <a:noFill/>
          </p:spPr>
          <p:txBody>
            <a:bodyPr wrap="none" rtlCol="0">
              <a:spAutoFit/>
            </a:bodyPr>
            <a:lstStyle/>
            <a:p>
              <a:r>
                <a:rPr lang="fi-FI" sz="1200" b="1" dirty="0"/>
                <a:t>Digit.</a:t>
              </a:r>
            </a:p>
            <a:p>
              <a:r>
                <a:rPr lang="fi-FI" sz="1200" b="1" dirty="0"/>
                <a:t>kokeet</a:t>
              </a:r>
            </a:p>
          </p:txBody>
        </p:sp>
      </p:grpSp>
    </p:spTree>
    <p:extLst>
      <p:ext uri="{BB962C8B-B14F-4D97-AF65-F5344CB8AC3E}">
        <p14:creationId xmlns:p14="http://schemas.microsoft.com/office/powerpoint/2010/main" val="755374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 presetClass="entr" presetSubtype="4" fill="hold" nodeType="after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additive="base">
                                        <p:cTn id="26" dur="500" fill="hold"/>
                                        <p:tgtEl>
                                          <p:spTgt spid="23"/>
                                        </p:tgtEl>
                                        <p:attrNameLst>
                                          <p:attrName>ppt_x</p:attrName>
                                        </p:attrNameLst>
                                      </p:cBhvr>
                                      <p:tavLst>
                                        <p:tav tm="0">
                                          <p:val>
                                            <p:strVal val="#ppt_x"/>
                                          </p:val>
                                        </p:tav>
                                        <p:tav tm="100000">
                                          <p:val>
                                            <p:strVal val="#ppt_x"/>
                                          </p:val>
                                        </p:tav>
                                      </p:tavLst>
                                    </p:anim>
                                    <p:anim calcmode="lin" valueType="num">
                                      <p:cBhvr additive="base">
                                        <p:cTn id="27"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uorakulmio: Pyöristetyt kulmat 15">
            <a:extLst>
              <a:ext uri="{FF2B5EF4-FFF2-40B4-BE49-F238E27FC236}">
                <a16:creationId xmlns:a16="http://schemas.microsoft.com/office/drawing/2014/main" id="{B37ABD6A-E63D-4DA4-89F1-709441E2EA82}"/>
              </a:ext>
            </a:extLst>
          </p:cNvPr>
          <p:cNvSpPr/>
          <p:nvPr/>
        </p:nvSpPr>
        <p:spPr>
          <a:xfrm>
            <a:off x="4572000" y="5348908"/>
            <a:ext cx="2088232" cy="1130840"/>
          </a:xfrm>
          <a:prstGeom prst="roundRect">
            <a:avLst>
              <a:gd name="adj" fmla="val 33800"/>
            </a:avLst>
          </a:prstGeom>
          <a:solidFill>
            <a:schemeClr val="accent1">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sz="1600" b="1" dirty="0">
                <a:solidFill>
                  <a:schemeClr val="tx1"/>
                </a:solidFill>
              </a:rPr>
              <a:t>suullinen tuottaminen</a:t>
            </a:r>
          </a:p>
          <a:p>
            <a:pPr algn="ctr"/>
            <a:r>
              <a:rPr lang="fi-FI" sz="1400" b="1" dirty="0">
                <a:solidFill>
                  <a:schemeClr val="tx1"/>
                </a:solidFill>
              </a:rPr>
              <a:t>(aikaisintaan 2022)</a:t>
            </a:r>
          </a:p>
        </p:txBody>
      </p:sp>
      <p:sp>
        <p:nvSpPr>
          <p:cNvPr id="2" name="Otsikko 1">
            <a:extLst>
              <a:ext uri="{FF2B5EF4-FFF2-40B4-BE49-F238E27FC236}">
                <a16:creationId xmlns:a16="http://schemas.microsoft.com/office/drawing/2014/main" id="{D43160FA-33E2-44C4-8B83-B24DF8EDF038}"/>
              </a:ext>
            </a:extLst>
          </p:cNvPr>
          <p:cNvSpPr>
            <a:spLocks noGrp="1"/>
          </p:cNvSpPr>
          <p:nvPr>
            <p:ph type="ctrTitle" idx="4294967295"/>
          </p:nvPr>
        </p:nvSpPr>
        <p:spPr>
          <a:xfrm>
            <a:off x="2289069" y="119486"/>
            <a:ext cx="6192688" cy="620688"/>
          </a:xfrm>
          <a:prstGeom prst="rect">
            <a:avLst/>
          </a:prstGeom>
        </p:spPr>
        <p:txBody>
          <a:bodyPr>
            <a:normAutofit/>
          </a:bodyPr>
          <a:lstStyle/>
          <a:p>
            <a:r>
              <a:rPr lang="fi-FI" dirty="0"/>
              <a:t>Kielten kokeet</a:t>
            </a:r>
          </a:p>
        </p:txBody>
      </p:sp>
      <p:sp>
        <p:nvSpPr>
          <p:cNvPr id="11" name="Tekstikehys 8">
            <a:extLst>
              <a:ext uri="{FF2B5EF4-FFF2-40B4-BE49-F238E27FC236}">
                <a16:creationId xmlns:a16="http://schemas.microsoft.com/office/drawing/2014/main" id="{D8B546AB-5AE9-412F-BCB5-1F1B2D959DCD}"/>
              </a:ext>
            </a:extLst>
          </p:cNvPr>
          <p:cNvSpPr txBox="1"/>
          <p:nvPr/>
        </p:nvSpPr>
        <p:spPr>
          <a:xfrm>
            <a:off x="222826" y="1335991"/>
            <a:ext cx="8698348" cy="1216483"/>
          </a:xfrm>
          <a:prstGeom prst="roundRect">
            <a:avLst/>
          </a:prstGeom>
          <a:solidFill>
            <a:schemeClr val="accent1">
              <a:lumMod val="40000"/>
              <a:lumOff val="60000"/>
            </a:schemeClr>
          </a:solidFill>
          <a:ln w="88900">
            <a:solidFill>
              <a:srgbClr val="7030A0"/>
            </a:solidFill>
          </a:ln>
          <a:effectLst>
            <a:glow rad="101600">
              <a:schemeClr val="accent1">
                <a:satMod val="175000"/>
                <a:alpha val="40000"/>
              </a:schemeClr>
            </a:glow>
          </a:effectLst>
          <a:scene3d>
            <a:camera prst="orthographicFront"/>
            <a:lightRig rig="threePt" dir="t"/>
          </a:scene3d>
          <a:sp3d>
            <a:bevelT prst="relaxedInset"/>
          </a:sp3d>
        </p:spPr>
        <p:txBody>
          <a:bodyPr wrap="square" lIns="180000" tIns="0" rIns="180000" bIns="144000" rtlCol="0">
            <a:spAutoFit/>
          </a:bodyPr>
          <a:lstStyle/>
          <a:p>
            <a:pPr>
              <a:spcBef>
                <a:spcPts val="0"/>
              </a:spcBef>
              <a:buNone/>
            </a:pPr>
            <a:endParaRPr lang="fi-FI" sz="800" b="1" u="sng" dirty="0"/>
          </a:p>
          <a:p>
            <a:pPr>
              <a:buNone/>
            </a:pPr>
            <a:r>
              <a:rPr lang="fi-FI" sz="1800" b="1" u="sng" dirty="0"/>
              <a:t>Pitkä:</a:t>
            </a:r>
            <a:r>
              <a:rPr lang="fi-FI" sz="1800" b="1" dirty="0"/>
              <a:t> englanti, espanja, ranska, saksa, venäjä</a:t>
            </a:r>
          </a:p>
          <a:p>
            <a:pPr>
              <a:spcBef>
                <a:spcPts val="0"/>
              </a:spcBef>
              <a:buNone/>
            </a:pPr>
            <a:r>
              <a:rPr lang="fi-FI" sz="1800" b="1" u="sng" dirty="0"/>
              <a:t>Lyhyt</a:t>
            </a:r>
            <a:r>
              <a:rPr lang="fi-FI" b="1" u="sng" dirty="0"/>
              <a:t>:</a:t>
            </a:r>
            <a:r>
              <a:rPr lang="fi-FI" sz="1800" b="1" dirty="0"/>
              <a:t> englanti, espanja, ranska, saksa, venäjä, italia, portugali, saame, latina </a:t>
            </a:r>
            <a:r>
              <a:rPr lang="fi-FI" b="1" dirty="0"/>
              <a:t>(</a:t>
            </a:r>
            <a:r>
              <a:rPr lang="fi-FI" sz="1800" b="1" dirty="0"/>
              <a:t>2 tasoa)</a:t>
            </a:r>
          </a:p>
          <a:p>
            <a:pPr>
              <a:spcBef>
                <a:spcPts val="0"/>
              </a:spcBef>
              <a:buNone/>
            </a:pPr>
            <a:r>
              <a:rPr lang="fi-FI" b="1" u="sng" dirty="0"/>
              <a:t>Pitkä tai keskipitkä:</a:t>
            </a:r>
            <a:r>
              <a:rPr lang="fi-FI" b="1" dirty="0"/>
              <a:t> toinen </a:t>
            </a:r>
            <a:r>
              <a:rPr lang="fi-FI" sz="1800" b="1" dirty="0"/>
              <a:t>kotimainen (suomi tai ruotsi):</a:t>
            </a:r>
            <a:endParaRPr lang="fi-FI" sz="1800" b="1" u="sng" dirty="0"/>
          </a:p>
        </p:txBody>
      </p:sp>
      <p:sp>
        <p:nvSpPr>
          <p:cNvPr id="3" name="Tekstiruutu 2">
            <a:extLst>
              <a:ext uri="{FF2B5EF4-FFF2-40B4-BE49-F238E27FC236}">
                <a16:creationId xmlns:a16="http://schemas.microsoft.com/office/drawing/2014/main" id="{469CA3DA-D5F1-4572-935C-32188560D8DF}"/>
              </a:ext>
            </a:extLst>
          </p:cNvPr>
          <p:cNvSpPr txBox="1"/>
          <p:nvPr/>
        </p:nvSpPr>
        <p:spPr>
          <a:xfrm>
            <a:off x="222826" y="3001480"/>
            <a:ext cx="5850047" cy="338554"/>
          </a:xfrm>
          <a:prstGeom prst="rect">
            <a:avLst/>
          </a:prstGeom>
          <a:noFill/>
          <a:ln w="38100">
            <a:solidFill>
              <a:schemeClr val="accent1">
                <a:lumMod val="75000"/>
              </a:schemeClr>
            </a:solidFill>
          </a:ln>
        </p:spPr>
        <p:txBody>
          <a:bodyPr wrap="square" rtlCol="0">
            <a:spAutoFit/>
          </a:bodyPr>
          <a:lstStyle/>
          <a:p>
            <a:r>
              <a:rPr lang="fi-FI" sz="1600" b="1" dirty="0"/>
              <a:t>Kielikokeeseen sisältyy kielitaidon osa-alueita mittaavia tehtäviä:</a:t>
            </a:r>
          </a:p>
        </p:txBody>
      </p:sp>
      <p:sp>
        <p:nvSpPr>
          <p:cNvPr id="10" name="Suorakulmio: Pyöristetyt kulmat 9">
            <a:extLst>
              <a:ext uri="{FF2B5EF4-FFF2-40B4-BE49-F238E27FC236}">
                <a16:creationId xmlns:a16="http://schemas.microsoft.com/office/drawing/2014/main" id="{3BA6C31E-40CF-4625-858B-E513A82A0F46}"/>
              </a:ext>
            </a:extLst>
          </p:cNvPr>
          <p:cNvSpPr/>
          <p:nvPr/>
        </p:nvSpPr>
        <p:spPr>
          <a:xfrm>
            <a:off x="315144" y="3789040"/>
            <a:ext cx="1952600" cy="1273346"/>
          </a:xfrm>
          <a:prstGeom prst="roundRect">
            <a:avLst>
              <a:gd name="adj" fmla="val 33800"/>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b="1" dirty="0">
                <a:solidFill>
                  <a:schemeClr val="bg1"/>
                </a:solidFill>
              </a:rPr>
              <a:t>kuullun ymmärtäminen</a:t>
            </a:r>
          </a:p>
          <a:p>
            <a:pPr algn="ctr"/>
            <a:r>
              <a:rPr lang="fi-FI" b="1" dirty="0">
                <a:solidFill>
                  <a:schemeClr val="bg1"/>
                </a:solidFill>
              </a:rPr>
              <a:t>80-90 pist.</a:t>
            </a:r>
          </a:p>
        </p:txBody>
      </p:sp>
      <p:sp>
        <p:nvSpPr>
          <p:cNvPr id="13" name="Suorakulmio: Pyöristetyt kulmat 12">
            <a:extLst>
              <a:ext uri="{FF2B5EF4-FFF2-40B4-BE49-F238E27FC236}">
                <a16:creationId xmlns:a16="http://schemas.microsoft.com/office/drawing/2014/main" id="{2EF5571C-6C63-4B22-99AF-F75994AF8FD8}"/>
              </a:ext>
            </a:extLst>
          </p:cNvPr>
          <p:cNvSpPr/>
          <p:nvPr/>
        </p:nvSpPr>
        <p:spPr>
          <a:xfrm>
            <a:off x="6579840" y="3789040"/>
            <a:ext cx="1952600" cy="1273346"/>
          </a:xfrm>
          <a:prstGeom prst="roundRect">
            <a:avLst>
              <a:gd name="adj" fmla="val 33800"/>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sz="1600" b="1" dirty="0">
                <a:solidFill>
                  <a:schemeClr val="bg1"/>
                </a:solidFill>
              </a:rPr>
              <a:t>sanaston ja rakenteiden ymmärtäminen</a:t>
            </a:r>
          </a:p>
          <a:p>
            <a:pPr algn="ctr"/>
            <a:r>
              <a:rPr lang="fi-FI" sz="1600" b="1" dirty="0">
                <a:solidFill>
                  <a:schemeClr val="bg1"/>
                </a:solidFill>
              </a:rPr>
              <a:t>20-40 pist.</a:t>
            </a:r>
          </a:p>
        </p:txBody>
      </p:sp>
      <p:sp>
        <p:nvSpPr>
          <p:cNvPr id="14" name="Suorakulmio: Pyöristetyt kulmat 13">
            <a:extLst>
              <a:ext uri="{FF2B5EF4-FFF2-40B4-BE49-F238E27FC236}">
                <a16:creationId xmlns:a16="http://schemas.microsoft.com/office/drawing/2014/main" id="{4A589FC2-46B6-4E57-AEA8-AC6019712CDC}"/>
              </a:ext>
            </a:extLst>
          </p:cNvPr>
          <p:cNvSpPr/>
          <p:nvPr/>
        </p:nvSpPr>
        <p:spPr>
          <a:xfrm>
            <a:off x="4491608" y="3789040"/>
            <a:ext cx="1952600" cy="1273346"/>
          </a:xfrm>
          <a:prstGeom prst="roundRect">
            <a:avLst>
              <a:gd name="adj" fmla="val 33800"/>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b="1" dirty="0">
                <a:solidFill>
                  <a:schemeClr val="bg1"/>
                </a:solidFill>
              </a:rPr>
              <a:t>kirjallinen tuottaminen</a:t>
            </a:r>
          </a:p>
          <a:p>
            <a:pPr algn="ctr"/>
            <a:r>
              <a:rPr lang="fi-FI" b="1" dirty="0">
                <a:solidFill>
                  <a:schemeClr val="bg1"/>
                </a:solidFill>
              </a:rPr>
              <a:t>99 pist.</a:t>
            </a:r>
          </a:p>
        </p:txBody>
      </p:sp>
      <p:sp>
        <p:nvSpPr>
          <p:cNvPr id="15" name="Suorakulmio: Pyöristetyt kulmat 14">
            <a:extLst>
              <a:ext uri="{FF2B5EF4-FFF2-40B4-BE49-F238E27FC236}">
                <a16:creationId xmlns:a16="http://schemas.microsoft.com/office/drawing/2014/main" id="{791FD2F1-A933-4559-91A2-CDD4AD7CB3D8}"/>
              </a:ext>
            </a:extLst>
          </p:cNvPr>
          <p:cNvSpPr/>
          <p:nvPr/>
        </p:nvSpPr>
        <p:spPr>
          <a:xfrm>
            <a:off x="2414767" y="3789040"/>
            <a:ext cx="1952600" cy="1273346"/>
          </a:xfrm>
          <a:prstGeom prst="roundRect">
            <a:avLst>
              <a:gd name="adj" fmla="val 33800"/>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b="1" dirty="0">
                <a:solidFill>
                  <a:schemeClr val="bg1"/>
                </a:solidFill>
              </a:rPr>
              <a:t>luetun ymmärtäminen</a:t>
            </a:r>
          </a:p>
          <a:p>
            <a:pPr algn="ctr"/>
            <a:r>
              <a:rPr lang="fi-FI" b="1" dirty="0">
                <a:solidFill>
                  <a:schemeClr val="bg1"/>
                </a:solidFill>
              </a:rPr>
              <a:t>70-90 pist.</a:t>
            </a:r>
          </a:p>
        </p:txBody>
      </p:sp>
      <p:sp>
        <p:nvSpPr>
          <p:cNvPr id="6" name="Kuvaselite: Nuoli ylös 5">
            <a:extLst>
              <a:ext uri="{FF2B5EF4-FFF2-40B4-BE49-F238E27FC236}">
                <a16:creationId xmlns:a16="http://schemas.microsoft.com/office/drawing/2014/main" id="{071A1138-80CB-4F9C-BCF9-755E2D342CC4}"/>
              </a:ext>
            </a:extLst>
          </p:cNvPr>
          <p:cNvSpPr/>
          <p:nvPr/>
        </p:nvSpPr>
        <p:spPr>
          <a:xfrm>
            <a:off x="53008" y="5218845"/>
            <a:ext cx="2476872" cy="1131570"/>
          </a:xfrm>
          <a:prstGeom prst="upArrowCallout">
            <a:avLst>
              <a:gd name="adj1" fmla="val 25000"/>
              <a:gd name="adj2" fmla="val 21152"/>
              <a:gd name="adj3" fmla="val 25000"/>
              <a:gd name="adj4" fmla="val 64977"/>
            </a:avLst>
          </a:prstGeom>
          <a:ln w="28575">
            <a:solidFill>
              <a:schemeClr val="accent1">
                <a:lumMod val="75000"/>
              </a:schemeClr>
            </a:solidFill>
          </a:ln>
        </p:spPr>
        <p:txBody>
          <a:bodyPr wrap="square">
            <a:spAutoFit/>
          </a:bodyPr>
          <a:lstStyle/>
          <a:p>
            <a:r>
              <a:rPr lang="fi-FI" sz="1400" b="1" dirty="0"/>
              <a:t>Portugalin, latinan, saamen lyhyen oppimäärän kokeissa ei mitata kuullun ymmärtämistä.</a:t>
            </a:r>
          </a:p>
        </p:txBody>
      </p:sp>
      <p:grpSp>
        <p:nvGrpSpPr>
          <p:cNvPr id="20" name="Ryhmä 19">
            <a:extLst>
              <a:ext uri="{FF2B5EF4-FFF2-40B4-BE49-F238E27FC236}">
                <a16:creationId xmlns:a16="http://schemas.microsoft.com/office/drawing/2014/main" id="{261D2801-AE63-4616-B402-BE331B26171A}"/>
              </a:ext>
            </a:extLst>
          </p:cNvPr>
          <p:cNvGrpSpPr/>
          <p:nvPr/>
        </p:nvGrpSpPr>
        <p:grpSpPr>
          <a:xfrm>
            <a:off x="8576447" y="6349128"/>
            <a:ext cx="553357" cy="546128"/>
            <a:chOff x="8576447" y="6349128"/>
            <a:chExt cx="553357" cy="546128"/>
          </a:xfrm>
        </p:grpSpPr>
        <p:sp>
          <p:nvSpPr>
            <p:cNvPr id="21" name="Tekstiruutu 20">
              <a:extLst>
                <a:ext uri="{FF2B5EF4-FFF2-40B4-BE49-F238E27FC236}">
                  <a16:creationId xmlns:a16="http://schemas.microsoft.com/office/drawing/2014/main" id="{EC2CA09C-9D7E-4316-82D7-8C12BD416982}"/>
                </a:ext>
              </a:extLst>
            </p:cNvPr>
            <p:cNvSpPr txBox="1"/>
            <p:nvPr/>
          </p:nvSpPr>
          <p:spPr>
            <a:xfrm>
              <a:off x="8576447" y="6587479"/>
              <a:ext cx="553357" cy="307777"/>
            </a:xfrm>
            <a:prstGeom prst="rect">
              <a:avLst/>
            </a:prstGeom>
            <a:noFill/>
          </p:spPr>
          <p:txBody>
            <a:bodyPr wrap="none" rtlCol="0">
              <a:spAutoFit/>
            </a:bodyPr>
            <a:lstStyle/>
            <a:p>
              <a:r>
                <a:rPr lang="fi-FI" sz="1400" b="1" dirty="0"/>
                <a:t>Lisää</a:t>
              </a:r>
            </a:p>
          </p:txBody>
        </p:sp>
        <p:sp>
          <p:nvSpPr>
            <p:cNvPr id="22" name="Toimintopainike: Eteenpäin tai seuraava 21">
              <a:hlinkClick r:id="" action="ppaction://hlinkshowjump?jump=nextslide" highlightClick="1"/>
              <a:extLst>
                <a:ext uri="{FF2B5EF4-FFF2-40B4-BE49-F238E27FC236}">
                  <a16:creationId xmlns:a16="http://schemas.microsoft.com/office/drawing/2014/main" id="{6AB30013-D43B-4588-AAF8-547783FCA344}"/>
                </a:ext>
              </a:extLst>
            </p:cNvPr>
            <p:cNvSpPr/>
            <p:nvPr/>
          </p:nvSpPr>
          <p:spPr>
            <a:xfrm>
              <a:off x="8673105" y="6349128"/>
              <a:ext cx="360040" cy="307777"/>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grpSp>
        <p:nvGrpSpPr>
          <p:cNvPr id="23" name="Ryhmä 22">
            <a:extLst>
              <a:ext uri="{FF2B5EF4-FFF2-40B4-BE49-F238E27FC236}">
                <a16:creationId xmlns:a16="http://schemas.microsoft.com/office/drawing/2014/main" id="{272B1369-A91B-46A8-91BF-A7F1745F8A6B}"/>
              </a:ext>
            </a:extLst>
          </p:cNvPr>
          <p:cNvGrpSpPr/>
          <p:nvPr/>
        </p:nvGrpSpPr>
        <p:grpSpPr>
          <a:xfrm>
            <a:off x="7308304" y="5367295"/>
            <a:ext cx="1126257" cy="1135721"/>
            <a:chOff x="7902055" y="1472917"/>
            <a:chExt cx="1126257" cy="1135721"/>
          </a:xfrm>
        </p:grpSpPr>
        <p:pic>
          <p:nvPicPr>
            <p:cNvPr id="24" name="Kuva 23" descr="Kuva, joka sisältää kohteen peili, objekti&#10;&#10;Kuvaus luotu automaattisesti">
              <a:extLst>
                <a:ext uri="{FF2B5EF4-FFF2-40B4-BE49-F238E27FC236}">
                  <a16:creationId xmlns:a16="http://schemas.microsoft.com/office/drawing/2014/main" id="{88628BC8-27CF-4697-B9E8-42B1DD6D954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3993095">
              <a:off x="7897323" y="1477649"/>
              <a:ext cx="1135721" cy="1126257"/>
            </a:xfrm>
            <a:prstGeom prst="rect">
              <a:avLst/>
            </a:prstGeom>
          </p:spPr>
        </p:pic>
        <p:sp>
          <p:nvSpPr>
            <p:cNvPr id="25" name="Tekstiruutu 24">
              <a:hlinkClick r:id="rId4" tooltip="Katso lisää"/>
              <a:extLst>
                <a:ext uri="{FF2B5EF4-FFF2-40B4-BE49-F238E27FC236}">
                  <a16:creationId xmlns:a16="http://schemas.microsoft.com/office/drawing/2014/main" id="{CF1D0183-72EF-4730-BFE1-1B3C2E89DE49}"/>
                </a:ext>
              </a:extLst>
            </p:cNvPr>
            <p:cNvSpPr txBox="1"/>
            <p:nvPr/>
          </p:nvSpPr>
          <p:spPr>
            <a:xfrm>
              <a:off x="8172400" y="1484784"/>
              <a:ext cx="843388" cy="738664"/>
            </a:xfrm>
            <a:prstGeom prst="rect">
              <a:avLst/>
            </a:prstGeom>
            <a:noFill/>
          </p:spPr>
          <p:txBody>
            <a:bodyPr wrap="square" rtlCol="0">
              <a:spAutoFit/>
            </a:bodyPr>
            <a:lstStyle/>
            <a:p>
              <a:pPr algn="ctr">
                <a:buNone/>
              </a:pPr>
              <a:r>
                <a:rPr lang="fi-FI" sz="1400" b="1" dirty="0"/>
                <a:t>Katso YTL</a:t>
              </a:r>
            </a:p>
            <a:p>
              <a:pPr algn="ctr">
                <a:buNone/>
              </a:pPr>
              <a:endParaRPr lang="fi-FI" sz="1400" b="1" dirty="0"/>
            </a:p>
          </p:txBody>
        </p:sp>
      </p:grpSp>
    </p:spTree>
    <p:extLst>
      <p:ext uri="{BB962C8B-B14F-4D97-AF65-F5344CB8AC3E}">
        <p14:creationId xmlns:p14="http://schemas.microsoft.com/office/powerpoint/2010/main" val="588301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ppt_x"/>
                                          </p:val>
                                        </p:tav>
                                        <p:tav tm="100000">
                                          <p:val>
                                            <p:strVal val="#ppt_x"/>
                                          </p:val>
                                        </p:tav>
                                      </p:tavLst>
                                    </p:anim>
                                    <p:anim calcmode="lin" valueType="num">
                                      <p:cBhvr additive="base">
                                        <p:cTn id="3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0" grpId="0" animBg="1"/>
      <p:bldP spid="13" grpId="0" animBg="1"/>
      <p:bldP spid="14" grpId="0" animBg="1"/>
      <p:bldP spid="1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orakulmio: Pyöristetyt kulmat 8">
            <a:extLst>
              <a:ext uri="{FF2B5EF4-FFF2-40B4-BE49-F238E27FC236}">
                <a16:creationId xmlns:a16="http://schemas.microsoft.com/office/drawing/2014/main" id="{DA88F1F5-1586-45D1-B9EB-DA8B7BFC7DB3}"/>
              </a:ext>
            </a:extLst>
          </p:cNvPr>
          <p:cNvSpPr/>
          <p:nvPr/>
        </p:nvSpPr>
        <p:spPr>
          <a:xfrm>
            <a:off x="251520" y="1154646"/>
            <a:ext cx="8064895" cy="2346362"/>
          </a:xfrm>
          <a:prstGeom prst="roundRect">
            <a:avLst/>
          </a:prstGeom>
          <a:ln w="79375">
            <a:solidFill>
              <a:schemeClr val="accent1">
                <a:lumMod val="75000"/>
              </a:schemeClr>
            </a:solidFill>
          </a:ln>
          <a:scene3d>
            <a:camera prst="orthographicFront"/>
            <a:lightRig rig="threePt" dir="t"/>
          </a:scene3d>
          <a:sp3d>
            <a:bevelT prst="relaxedInset"/>
          </a:sp3d>
        </p:spPr>
        <p:txBody>
          <a:bodyPr wrap="square" lIns="252000" tIns="72000" bIns="72000">
            <a:spAutoFit/>
          </a:bodyPr>
          <a:lstStyle/>
          <a:p>
            <a:r>
              <a:rPr lang="fi-FI" b="1" dirty="0"/>
              <a:t>Digitaalisessa kielikokeessa ovat mahdollisia autenttista aineistoa monipuolisesti hyödyntävät tehtävätyypit: </a:t>
            </a:r>
          </a:p>
          <a:p>
            <a:pPr marL="742950" lvl="1" indent="-285750">
              <a:buFont typeface="Arial" panose="020B0604020202020204" pitchFamily="34" charset="0"/>
              <a:buChar char="•"/>
            </a:pPr>
            <a:r>
              <a:rPr lang="fi-FI" b="1" dirty="0"/>
              <a:t>tekstejä, kuvia, tilastoja</a:t>
            </a:r>
          </a:p>
          <a:p>
            <a:pPr marL="742950" lvl="1" indent="-285750">
              <a:buFont typeface="Arial" panose="020B0604020202020204" pitchFamily="34" charset="0"/>
              <a:buChar char="•"/>
            </a:pPr>
            <a:r>
              <a:rPr lang="fi-FI" b="1" dirty="0"/>
              <a:t>karttoja, videoita, äänitallenteita</a:t>
            </a:r>
          </a:p>
          <a:p>
            <a:pPr marL="285750" indent="-285750">
              <a:buFont typeface="Courier New" panose="02070309020205020404" pitchFamily="49" charset="0"/>
              <a:buChar char="o"/>
            </a:pPr>
            <a:r>
              <a:rPr lang="fi-FI" b="1" dirty="0"/>
              <a:t>voit tehdä tehtävät haluamassasi järjestyksessä</a:t>
            </a:r>
          </a:p>
          <a:p>
            <a:pPr marL="285750" indent="-285750">
              <a:buFont typeface="Courier New" panose="02070309020205020404" pitchFamily="49" charset="0"/>
              <a:buChar char="o"/>
            </a:pPr>
            <a:r>
              <a:rPr lang="fi-FI" b="1" dirty="0"/>
              <a:t>kun olet käyttänyt sallitut kuuntelukerrat, et voi enää kuunnella äänitettä</a:t>
            </a:r>
          </a:p>
          <a:p>
            <a:pPr marL="285750" indent="-285750">
              <a:buFont typeface="Courier New" panose="02070309020205020404" pitchFamily="49" charset="0"/>
              <a:buChar char="o"/>
            </a:pPr>
            <a:r>
              <a:rPr lang="fi-FI" b="1" dirty="0"/>
              <a:t>videoita voit katsoa haluamasi määrän ja kelata niitä ja pysäyttää toiston</a:t>
            </a:r>
          </a:p>
        </p:txBody>
      </p:sp>
      <p:sp>
        <p:nvSpPr>
          <p:cNvPr id="2" name="Otsikko 1">
            <a:extLst>
              <a:ext uri="{FF2B5EF4-FFF2-40B4-BE49-F238E27FC236}">
                <a16:creationId xmlns:a16="http://schemas.microsoft.com/office/drawing/2014/main" id="{D43160FA-33E2-44C4-8B83-B24DF8EDF038}"/>
              </a:ext>
            </a:extLst>
          </p:cNvPr>
          <p:cNvSpPr>
            <a:spLocks noGrp="1"/>
          </p:cNvSpPr>
          <p:nvPr>
            <p:ph type="ctrTitle" idx="4294967295"/>
          </p:nvPr>
        </p:nvSpPr>
        <p:spPr>
          <a:xfrm>
            <a:off x="2244460" y="119258"/>
            <a:ext cx="6192688" cy="620688"/>
          </a:xfrm>
          <a:prstGeom prst="rect">
            <a:avLst/>
          </a:prstGeom>
        </p:spPr>
        <p:txBody>
          <a:bodyPr>
            <a:normAutofit/>
          </a:bodyPr>
          <a:lstStyle/>
          <a:p>
            <a:r>
              <a:rPr lang="fi-FI" dirty="0"/>
              <a:t>Kielten tehtävät</a:t>
            </a:r>
          </a:p>
        </p:txBody>
      </p:sp>
      <p:sp>
        <p:nvSpPr>
          <p:cNvPr id="12" name="Tekstikehys 8">
            <a:extLst>
              <a:ext uri="{FF2B5EF4-FFF2-40B4-BE49-F238E27FC236}">
                <a16:creationId xmlns:a16="http://schemas.microsoft.com/office/drawing/2014/main" id="{88BD0E81-1773-467A-9D42-A007D5E9A549}"/>
              </a:ext>
            </a:extLst>
          </p:cNvPr>
          <p:cNvSpPr txBox="1"/>
          <p:nvPr/>
        </p:nvSpPr>
        <p:spPr>
          <a:xfrm>
            <a:off x="166379" y="5154022"/>
            <a:ext cx="8266862" cy="1080276"/>
          </a:xfrm>
          <a:prstGeom prst="roundRect">
            <a:avLst/>
          </a:prstGeom>
          <a:noFill/>
          <a:ln w="88900">
            <a:solidFill>
              <a:srgbClr val="7030A0"/>
            </a:solidFill>
          </a:ln>
          <a:effectLst>
            <a:glow rad="101600">
              <a:schemeClr val="accent1">
                <a:satMod val="175000"/>
                <a:alpha val="40000"/>
              </a:schemeClr>
            </a:glow>
          </a:effectLst>
          <a:scene3d>
            <a:camera prst="orthographicFront"/>
            <a:lightRig rig="threePt" dir="t"/>
          </a:scene3d>
          <a:sp3d>
            <a:bevelT prst="relaxedInset"/>
          </a:sp3d>
        </p:spPr>
        <p:txBody>
          <a:bodyPr wrap="square" lIns="180000" tIns="72000" rIns="180000" bIns="72000" rtlCol="0">
            <a:spAutoFit/>
          </a:bodyPr>
          <a:lstStyle/>
          <a:p>
            <a:pPr marL="285750" indent="-285750">
              <a:buFont typeface="Courier New" panose="02070309020205020404" pitchFamily="49" charset="0"/>
              <a:buChar char="o"/>
            </a:pPr>
            <a:r>
              <a:rPr lang="fi-FI" b="1" dirty="0"/>
              <a:t>voit suorittaa kaksi lyhyen kielen koetta samana päivänä ja saada kaksi tuntia lisäaikaa. Toinen voi olla paperikoe tai molemmat sähköisiä</a:t>
            </a:r>
          </a:p>
          <a:p>
            <a:pPr marL="285750" indent="-285750">
              <a:buFont typeface="Courier New" panose="02070309020205020404" pitchFamily="49" charset="0"/>
              <a:buChar char="o"/>
            </a:pPr>
            <a:r>
              <a:rPr lang="fi-FI" b="1" u="sng" dirty="0">
                <a:highlight>
                  <a:srgbClr val="FFFF00"/>
                </a:highlight>
              </a:rPr>
              <a:t>kokeen maksimipistemäärä on 299 pistettä</a:t>
            </a:r>
          </a:p>
        </p:txBody>
      </p:sp>
      <p:grpSp>
        <p:nvGrpSpPr>
          <p:cNvPr id="21" name="Ryhmä 20">
            <a:extLst>
              <a:ext uri="{FF2B5EF4-FFF2-40B4-BE49-F238E27FC236}">
                <a16:creationId xmlns:a16="http://schemas.microsoft.com/office/drawing/2014/main" id="{88DD02AF-BC86-4BCA-8339-7CCB470506FE}"/>
              </a:ext>
            </a:extLst>
          </p:cNvPr>
          <p:cNvGrpSpPr/>
          <p:nvPr/>
        </p:nvGrpSpPr>
        <p:grpSpPr>
          <a:xfrm>
            <a:off x="8424398" y="6256538"/>
            <a:ext cx="735451" cy="674606"/>
            <a:chOff x="8424398" y="6256538"/>
            <a:chExt cx="735451" cy="674606"/>
          </a:xfrm>
        </p:grpSpPr>
        <p:pic>
          <p:nvPicPr>
            <p:cNvPr id="22" name="Kuva 21" descr="Paluu">
              <a:hlinkClick r:id="rId2" action="ppaction://hlinksldjump" tooltip="Palaa digitaalisiin kokeisiin"/>
              <a:extLst>
                <a:ext uri="{FF2B5EF4-FFF2-40B4-BE49-F238E27FC236}">
                  <a16:creationId xmlns:a16="http://schemas.microsoft.com/office/drawing/2014/main" id="{535D8502-D6C2-42B7-87AA-91BFB5C6D5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8025" y="6309320"/>
              <a:ext cx="621824" cy="621824"/>
            </a:xfrm>
            <a:prstGeom prst="rect">
              <a:avLst/>
            </a:prstGeom>
          </p:spPr>
        </p:pic>
        <p:sp>
          <p:nvSpPr>
            <p:cNvPr id="23" name="Tekstiruutu 22">
              <a:hlinkClick r:id="rId2" action="ppaction://hlinksldjump" tooltip="Palaa digitaalisiin kokeisiin"/>
              <a:extLst>
                <a:ext uri="{FF2B5EF4-FFF2-40B4-BE49-F238E27FC236}">
                  <a16:creationId xmlns:a16="http://schemas.microsoft.com/office/drawing/2014/main" id="{43D641D9-6871-42BB-BA42-03D8A4CEA171}"/>
                </a:ext>
              </a:extLst>
            </p:cNvPr>
            <p:cNvSpPr txBox="1"/>
            <p:nvPr/>
          </p:nvSpPr>
          <p:spPr>
            <a:xfrm>
              <a:off x="8424398" y="6256538"/>
              <a:ext cx="612668" cy="461665"/>
            </a:xfrm>
            <a:prstGeom prst="rect">
              <a:avLst/>
            </a:prstGeom>
            <a:noFill/>
          </p:spPr>
          <p:txBody>
            <a:bodyPr wrap="none" rtlCol="0">
              <a:spAutoFit/>
            </a:bodyPr>
            <a:lstStyle/>
            <a:p>
              <a:r>
                <a:rPr lang="fi-FI" sz="1200" b="1" dirty="0"/>
                <a:t>Digit.</a:t>
              </a:r>
            </a:p>
            <a:p>
              <a:r>
                <a:rPr lang="fi-FI" sz="1200" b="1" dirty="0"/>
                <a:t>kokeet</a:t>
              </a:r>
            </a:p>
          </p:txBody>
        </p:sp>
      </p:grpSp>
      <p:sp>
        <p:nvSpPr>
          <p:cNvPr id="11" name="Vuokaaviosymboli: Reikänauha 10">
            <a:extLst>
              <a:ext uri="{FF2B5EF4-FFF2-40B4-BE49-F238E27FC236}">
                <a16:creationId xmlns:a16="http://schemas.microsoft.com/office/drawing/2014/main" id="{2729D6CF-3529-46AF-87D9-5FC0D41B461A}"/>
              </a:ext>
            </a:extLst>
          </p:cNvPr>
          <p:cNvSpPr/>
          <p:nvPr/>
        </p:nvSpPr>
        <p:spPr>
          <a:xfrm>
            <a:off x="395536" y="3690842"/>
            <a:ext cx="1800200" cy="1080276"/>
          </a:xfrm>
          <a:prstGeom prst="flowChartPunchedTape">
            <a:avLst/>
          </a:prstGeom>
          <a:solidFill>
            <a:schemeClr val="accent5">
              <a:lumMod val="75000"/>
            </a:schemeClr>
          </a:solidFill>
          <a:ln w="38100">
            <a:solidFill>
              <a:srgbClr val="7030A0"/>
            </a:solidFill>
          </a:ln>
          <a:effectLst/>
          <a:scene3d>
            <a:camera prst="orthographicFront">
              <a:rot lat="0" lon="0" rev="0"/>
            </a:camera>
            <a:lightRig rig="contrasting" dir="t">
              <a:rot lat="0" lon="0" rev="7800000"/>
            </a:lightRig>
          </a:scene3d>
          <a:sp3d>
            <a:bevelT w="139700" h="1397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b="1" dirty="0">
                <a:solidFill>
                  <a:schemeClr val="bg1"/>
                </a:solidFill>
              </a:rPr>
              <a:t>monivalinta-tehtävät</a:t>
            </a:r>
          </a:p>
        </p:txBody>
      </p:sp>
      <p:sp>
        <p:nvSpPr>
          <p:cNvPr id="13" name="Vuokaaviosymboli: Reikänauha 12">
            <a:extLst>
              <a:ext uri="{FF2B5EF4-FFF2-40B4-BE49-F238E27FC236}">
                <a16:creationId xmlns:a16="http://schemas.microsoft.com/office/drawing/2014/main" id="{C9F6CAC1-AE1B-4394-B78D-BC57486EB3E0}"/>
              </a:ext>
            </a:extLst>
          </p:cNvPr>
          <p:cNvSpPr/>
          <p:nvPr/>
        </p:nvSpPr>
        <p:spPr>
          <a:xfrm>
            <a:off x="2469216" y="3709720"/>
            <a:ext cx="1800200" cy="1080276"/>
          </a:xfrm>
          <a:prstGeom prst="flowChartPunchedTape">
            <a:avLst/>
          </a:prstGeom>
          <a:solidFill>
            <a:schemeClr val="accent5">
              <a:lumMod val="75000"/>
            </a:schemeClr>
          </a:solidFill>
          <a:ln w="38100">
            <a:solidFill>
              <a:srgbClr val="7030A0"/>
            </a:solidFill>
          </a:ln>
          <a:effectLst/>
          <a:scene3d>
            <a:camera prst="orthographicFront">
              <a:rot lat="0" lon="0" rev="0"/>
            </a:camera>
            <a:lightRig rig="contrasting" dir="t">
              <a:rot lat="0" lon="0" rev="7800000"/>
            </a:lightRig>
          </a:scene3d>
          <a:sp3d>
            <a:bevelT w="139700" h="1397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b="1" dirty="0">
                <a:solidFill>
                  <a:schemeClr val="bg1"/>
                </a:solidFill>
              </a:rPr>
              <a:t>monivalinta-aukkotehtävät</a:t>
            </a:r>
          </a:p>
        </p:txBody>
      </p:sp>
      <p:sp>
        <p:nvSpPr>
          <p:cNvPr id="14" name="Vuokaaviosymboli: Reikänauha 13">
            <a:extLst>
              <a:ext uri="{FF2B5EF4-FFF2-40B4-BE49-F238E27FC236}">
                <a16:creationId xmlns:a16="http://schemas.microsoft.com/office/drawing/2014/main" id="{2BC1C943-3F2E-4F1C-B712-A5A5718FA44F}"/>
              </a:ext>
            </a:extLst>
          </p:cNvPr>
          <p:cNvSpPr/>
          <p:nvPr/>
        </p:nvSpPr>
        <p:spPr>
          <a:xfrm>
            <a:off x="4427984" y="3743042"/>
            <a:ext cx="1800200" cy="1080276"/>
          </a:xfrm>
          <a:prstGeom prst="flowChartPunchedTape">
            <a:avLst/>
          </a:prstGeom>
          <a:solidFill>
            <a:schemeClr val="accent5">
              <a:lumMod val="75000"/>
            </a:schemeClr>
          </a:solidFill>
          <a:ln w="38100">
            <a:solidFill>
              <a:srgbClr val="7030A0"/>
            </a:solidFill>
          </a:ln>
          <a:effectLst/>
          <a:scene3d>
            <a:camera prst="orthographicFront">
              <a:rot lat="0" lon="0" rev="0"/>
            </a:camera>
            <a:lightRig rig="contrasting" dir="t">
              <a:rot lat="0" lon="0" rev="7800000"/>
            </a:lightRig>
          </a:scene3d>
          <a:sp3d>
            <a:bevelT w="139700" h="1397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b="1" dirty="0">
                <a:solidFill>
                  <a:schemeClr val="bg1"/>
                </a:solidFill>
              </a:rPr>
              <a:t>avoimet kysymykset</a:t>
            </a:r>
          </a:p>
        </p:txBody>
      </p:sp>
      <p:sp>
        <p:nvSpPr>
          <p:cNvPr id="15" name="Vuokaaviosymboli: Reikänauha 14">
            <a:extLst>
              <a:ext uri="{FF2B5EF4-FFF2-40B4-BE49-F238E27FC236}">
                <a16:creationId xmlns:a16="http://schemas.microsoft.com/office/drawing/2014/main" id="{E87E43C8-25E2-403B-8D03-B930C1C9831E}"/>
              </a:ext>
            </a:extLst>
          </p:cNvPr>
          <p:cNvSpPr/>
          <p:nvPr/>
        </p:nvSpPr>
        <p:spPr>
          <a:xfrm>
            <a:off x="6516215" y="3768412"/>
            <a:ext cx="1800200" cy="1080276"/>
          </a:xfrm>
          <a:prstGeom prst="flowChartPunchedTape">
            <a:avLst/>
          </a:prstGeom>
          <a:solidFill>
            <a:schemeClr val="accent5">
              <a:lumMod val="75000"/>
            </a:schemeClr>
          </a:solidFill>
          <a:ln w="38100">
            <a:solidFill>
              <a:srgbClr val="7030A0"/>
            </a:solidFill>
          </a:ln>
          <a:effectLst/>
          <a:scene3d>
            <a:camera prst="orthographicFront">
              <a:rot lat="0" lon="0" rev="0"/>
            </a:camera>
            <a:lightRig rig="contrasting" dir="t">
              <a:rot lat="0" lon="0" rev="7800000"/>
            </a:lightRig>
          </a:scene3d>
          <a:sp3d>
            <a:bevelT w="139700" h="1397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b="1" dirty="0">
                <a:solidFill>
                  <a:schemeClr val="bg1"/>
                </a:solidFill>
              </a:rPr>
              <a:t>muut tehtävätyypit</a:t>
            </a:r>
          </a:p>
        </p:txBody>
      </p:sp>
      <p:grpSp>
        <p:nvGrpSpPr>
          <p:cNvPr id="16" name="Ryhmä 15">
            <a:extLst>
              <a:ext uri="{FF2B5EF4-FFF2-40B4-BE49-F238E27FC236}">
                <a16:creationId xmlns:a16="http://schemas.microsoft.com/office/drawing/2014/main" id="{21BB726F-1A6B-4A01-A11C-17B369391C21}"/>
              </a:ext>
            </a:extLst>
          </p:cNvPr>
          <p:cNvGrpSpPr/>
          <p:nvPr/>
        </p:nvGrpSpPr>
        <p:grpSpPr>
          <a:xfrm>
            <a:off x="8033592" y="1501191"/>
            <a:ext cx="1126257" cy="1135721"/>
            <a:chOff x="7902055" y="1472917"/>
            <a:chExt cx="1126257" cy="1135721"/>
          </a:xfrm>
        </p:grpSpPr>
        <p:pic>
          <p:nvPicPr>
            <p:cNvPr id="20" name="Kuva 19" descr="Kuva, joka sisältää kohteen peili, objekti&#10;&#10;Kuvaus luotu automaattisesti">
              <a:extLst>
                <a:ext uri="{FF2B5EF4-FFF2-40B4-BE49-F238E27FC236}">
                  <a16:creationId xmlns:a16="http://schemas.microsoft.com/office/drawing/2014/main" id="{0B377062-BF98-4310-B17A-08146333FB69}"/>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rot="3993095">
              <a:off x="7897323" y="1477649"/>
              <a:ext cx="1135721" cy="1126257"/>
            </a:xfrm>
            <a:prstGeom prst="rect">
              <a:avLst/>
            </a:prstGeom>
          </p:spPr>
        </p:pic>
        <p:sp>
          <p:nvSpPr>
            <p:cNvPr id="24" name="Tekstiruutu 23">
              <a:hlinkClick r:id="rId7" tooltip="Katso lisää"/>
              <a:extLst>
                <a:ext uri="{FF2B5EF4-FFF2-40B4-BE49-F238E27FC236}">
                  <a16:creationId xmlns:a16="http://schemas.microsoft.com/office/drawing/2014/main" id="{6203CE82-DA1F-46CF-BFB8-F4A05295D8BF}"/>
                </a:ext>
              </a:extLst>
            </p:cNvPr>
            <p:cNvSpPr txBox="1"/>
            <p:nvPr/>
          </p:nvSpPr>
          <p:spPr>
            <a:xfrm>
              <a:off x="8172400" y="1484784"/>
              <a:ext cx="843388" cy="738664"/>
            </a:xfrm>
            <a:prstGeom prst="rect">
              <a:avLst/>
            </a:prstGeom>
            <a:noFill/>
          </p:spPr>
          <p:txBody>
            <a:bodyPr wrap="square" rtlCol="0">
              <a:spAutoFit/>
            </a:bodyPr>
            <a:lstStyle/>
            <a:p>
              <a:pPr algn="ctr">
                <a:buNone/>
              </a:pPr>
              <a:r>
                <a:rPr lang="fi-FI" sz="1400" b="1" dirty="0"/>
                <a:t>Katso YTL</a:t>
              </a:r>
            </a:p>
            <a:p>
              <a:pPr algn="ctr">
                <a:buNone/>
              </a:pPr>
              <a:endParaRPr lang="fi-FI" sz="1400" b="1" dirty="0"/>
            </a:p>
          </p:txBody>
        </p:sp>
      </p:grpSp>
    </p:spTree>
    <p:extLst>
      <p:ext uri="{BB962C8B-B14F-4D97-AF65-F5344CB8AC3E}">
        <p14:creationId xmlns:p14="http://schemas.microsoft.com/office/powerpoint/2010/main" val="1391194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3160FA-33E2-44C4-8B83-B24DF8EDF038}"/>
              </a:ext>
            </a:extLst>
          </p:cNvPr>
          <p:cNvSpPr>
            <a:spLocks noGrp="1"/>
          </p:cNvSpPr>
          <p:nvPr>
            <p:ph type="ctrTitle" idx="4294967295"/>
          </p:nvPr>
        </p:nvSpPr>
        <p:spPr>
          <a:xfrm>
            <a:off x="1794714" y="141362"/>
            <a:ext cx="6192688" cy="620688"/>
          </a:xfrm>
          <a:prstGeom prst="rect">
            <a:avLst/>
          </a:prstGeom>
        </p:spPr>
        <p:txBody>
          <a:bodyPr>
            <a:normAutofit/>
          </a:bodyPr>
          <a:lstStyle/>
          <a:p>
            <a:r>
              <a:rPr lang="fi-FI" dirty="0"/>
              <a:t>Reaaliaineiden koepäivät</a:t>
            </a:r>
          </a:p>
        </p:txBody>
      </p:sp>
      <p:sp>
        <p:nvSpPr>
          <p:cNvPr id="14" name="Text Box 19">
            <a:extLst>
              <a:ext uri="{FF2B5EF4-FFF2-40B4-BE49-F238E27FC236}">
                <a16:creationId xmlns:a16="http://schemas.microsoft.com/office/drawing/2014/main" id="{EF8C4C21-20B1-4B19-98C8-9771A6639ABE}"/>
              </a:ext>
            </a:extLst>
          </p:cNvPr>
          <p:cNvSpPr txBox="1">
            <a:spLocks noChangeArrowheads="1"/>
          </p:cNvSpPr>
          <p:nvPr/>
        </p:nvSpPr>
        <p:spPr bwMode="auto">
          <a:xfrm>
            <a:off x="389255" y="1243239"/>
            <a:ext cx="8287200" cy="646331"/>
          </a:xfrm>
          <a:prstGeom prst="rect">
            <a:avLst/>
          </a:prstGeom>
          <a:noFill/>
          <a:ln w="38100" algn="ctr">
            <a:solidFill>
              <a:schemeClr val="accent6">
                <a:lumMod val="75000"/>
              </a:schemeClr>
            </a:solidFill>
            <a:miter lim="800000"/>
            <a:headEnd/>
            <a:tailEnd/>
          </a:ln>
        </p:spPr>
        <p:txBody>
          <a:bodyPr wrap="square">
            <a:spAutoFit/>
          </a:bodyPr>
          <a:lstStyle/>
          <a:p>
            <a:pPr>
              <a:buFontTx/>
              <a:buNone/>
            </a:pPr>
            <a:r>
              <a:rPr lang="fi-FI" b="1" dirty="0"/>
              <a:t>Reaalikokeessa on </a:t>
            </a:r>
            <a:r>
              <a:rPr lang="fi-FI" b="1" u="sng" dirty="0">
                <a:highlight>
                  <a:srgbClr val="FFFF00"/>
                </a:highlight>
              </a:rPr>
              <a:t>kaksi koepäivää</a:t>
            </a:r>
            <a:r>
              <a:rPr lang="fi-FI" b="1" dirty="0">
                <a:highlight>
                  <a:srgbClr val="FFFF00"/>
                </a:highlight>
              </a:rPr>
              <a:t> </a:t>
            </a:r>
            <a:r>
              <a:rPr lang="fi-FI" b="1" dirty="0"/>
              <a:t>ja kummastakin aineryhmästä voit valita yhden kirjoitusaineen/tutkintokerta </a:t>
            </a:r>
          </a:p>
        </p:txBody>
      </p:sp>
      <p:grpSp>
        <p:nvGrpSpPr>
          <p:cNvPr id="5" name="Ryhmä 4">
            <a:extLst>
              <a:ext uri="{FF2B5EF4-FFF2-40B4-BE49-F238E27FC236}">
                <a16:creationId xmlns:a16="http://schemas.microsoft.com/office/drawing/2014/main" id="{360615CC-75EC-4494-A590-52D137335A3B}"/>
              </a:ext>
            </a:extLst>
          </p:cNvPr>
          <p:cNvGrpSpPr/>
          <p:nvPr/>
        </p:nvGrpSpPr>
        <p:grpSpPr>
          <a:xfrm>
            <a:off x="107504" y="2327762"/>
            <a:ext cx="9001000" cy="1101238"/>
            <a:chOff x="107504" y="2327762"/>
            <a:chExt cx="9001000" cy="1101238"/>
          </a:xfrm>
        </p:grpSpPr>
        <p:sp>
          <p:nvSpPr>
            <p:cNvPr id="9" name="Nuoli oikealle 7">
              <a:extLst>
                <a:ext uri="{FF2B5EF4-FFF2-40B4-BE49-F238E27FC236}">
                  <a16:creationId xmlns:a16="http://schemas.microsoft.com/office/drawing/2014/main" id="{9ACC8BF8-A226-4422-83F3-46C0E295C616}"/>
                </a:ext>
              </a:extLst>
            </p:cNvPr>
            <p:cNvSpPr/>
            <p:nvPr/>
          </p:nvSpPr>
          <p:spPr bwMode="auto">
            <a:xfrm>
              <a:off x="1600786" y="2523544"/>
              <a:ext cx="6499606" cy="646332"/>
            </a:xfrm>
            <a:prstGeom prst="rightArrow">
              <a:avLst>
                <a:gd name="adj1" fmla="val 29306"/>
                <a:gd name="adj2" fmla="val 45929"/>
              </a:avLst>
            </a:prstGeom>
            <a:solidFill>
              <a:schemeClr val="bg1">
                <a:lumMod val="75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269875" marR="0" indent="-269875" algn="l" defTabSz="914400" rtl="0" eaLnBrk="1" fontAlgn="base" latinLnBrk="0" hangingPunct="1">
                <a:lnSpc>
                  <a:spcPct val="100000"/>
                </a:lnSpc>
                <a:spcBef>
                  <a:spcPct val="50000"/>
                </a:spcBef>
                <a:spcAft>
                  <a:spcPct val="0"/>
                </a:spcAft>
                <a:buClrTx/>
                <a:buSzPct val="150000"/>
                <a:buFontTx/>
                <a:buChar char="•"/>
                <a:tabLst/>
              </a:pPr>
              <a:endParaRPr kumimoji="0" lang="fi-FI" sz="2400" b="1" i="0" u="none" strike="noStrike" cap="none" normalizeH="0" baseline="0" dirty="0">
                <a:ln>
                  <a:noFill/>
                </a:ln>
                <a:solidFill>
                  <a:schemeClr val="tx1"/>
                </a:solidFill>
                <a:effectLst/>
                <a:latin typeface="Arial" charset="0"/>
              </a:endParaRPr>
            </a:p>
          </p:txBody>
        </p:sp>
        <p:sp>
          <p:nvSpPr>
            <p:cNvPr id="11" name="Puolivapaa piirto 14">
              <a:extLst>
                <a:ext uri="{FF2B5EF4-FFF2-40B4-BE49-F238E27FC236}">
                  <a16:creationId xmlns:a16="http://schemas.microsoft.com/office/drawing/2014/main" id="{6462D96F-6457-45F4-8AFE-B40D9576441C}"/>
                </a:ext>
              </a:extLst>
            </p:cNvPr>
            <p:cNvSpPr/>
            <p:nvPr/>
          </p:nvSpPr>
          <p:spPr>
            <a:xfrm>
              <a:off x="107504" y="2327762"/>
              <a:ext cx="1584175" cy="1101238"/>
            </a:xfrm>
            <a:custGeom>
              <a:avLst/>
              <a:gdLst>
                <a:gd name="connsiteX0" fmla="*/ 0 w 2217128"/>
                <a:gd name="connsiteY0" fmla="*/ 209644 h 1257836"/>
                <a:gd name="connsiteX1" fmla="*/ 61404 w 2217128"/>
                <a:gd name="connsiteY1" fmla="*/ 61403 h 1257836"/>
                <a:gd name="connsiteX2" fmla="*/ 209645 w 2217128"/>
                <a:gd name="connsiteY2" fmla="*/ 0 h 1257836"/>
                <a:gd name="connsiteX3" fmla="*/ 2007484 w 2217128"/>
                <a:gd name="connsiteY3" fmla="*/ 0 h 1257836"/>
                <a:gd name="connsiteX4" fmla="*/ 2155725 w 2217128"/>
                <a:gd name="connsiteY4" fmla="*/ 61404 h 1257836"/>
                <a:gd name="connsiteX5" fmla="*/ 2217128 w 2217128"/>
                <a:gd name="connsiteY5" fmla="*/ 209645 h 1257836"/>
                <a:gd name="connsiteX6" fmla="*/ 2217128 w 2217128"/>
                <a:gd name="connsiteY6" fmla="*/ 1048192 h 1257836"/>
                <a:gd name="connsiteX7" fmla="*/ 2155725 w 2217128"/>
                <a:gd name="connsiteY7" fmla="*/ 1196433 h 1257836"/>
                <a:gd name="connsiteX8" fmla="*/ 2007484 w 2217128"/>
                <a:gd name="connsiteY8" fmla="*/ 1257836 h 1257836"/>
                <a:gd name="connsiteX9" fmla="*/ 209644 w 2217128"/>
                <a:gd name="connsiteY9" fmla="*/ 1257836 h 1257836"/>
                <a:gd name="connsiteX10" fmla="*/ 61403 w 2217128"/>
                <a:gd name="connsiteY10" fmla="*/ 1196433 h 1257836"/>
                <a:gd name="connsiteX11" fmla="*/ 0 w 2217128"/>
                <a:gd name="connsiteY11" fmla="*/ 1048192 h 1257836"/>
                <a:gd name="connsiteX12" fmla="*/ 0 w 2217128"/>
                <a:gd name="connsiteY12" fmla="*/ 209644 h 1257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17128" h="1257836">
                  <a:moveTo>
                    <a:pt x="0" y="209644"/>
                  </a:moveTo>
                  <a:cubicBezTo>
                    <a:pt x="0" y="154043"/>
                    <a:pt x="22088" y="100719"/>
                    <a:pt x="61404" y="61403"/>
                  </a:cubicBezTo>
                  <a:cubicBezTo>
                    <a:pt x="100720" y="22087"/>
                    <a:pt x="154044" y="0"/>
                    <a:pt x="209645" y="0"/>
                  </a:cubicBezTo>
                  <a:lnTo>
                    <a:pt x="2007484" y="0"/>
                  </a:lnTo>
                  <a:cubicBezTo>
                    <a:pt x="2063085" y="0"/>
                    <a:pt x="2116409" y="22088"/>
                    <a:pt x="2155725" y="61404"/>
                  </a:cubicBezTo>
                  <a:cubicBezTo>
                    <a:pt x="2195041" y="100720"/>
                    <a:pt x="2217128" y="154044"/>
                    <a:pt x="2217128" y="209645"/>
                  </a:cubicBezTo>
                  <a:lnTo>
                    <a:pt x="2217128" y="1048192"/>
                  </a:lnTo>
                  <a:cubicBezTo>
                    <a:pt x="2217128" y="1103793"/>
                    <a:pt x="2195041" y="1157117"/>
                    <a:pt x="2155725" y="1196433"/>
                  </a:cubicBezTo>
                  <a:cubicBezTo>
                    <a:pt x="2116409" y="1235749"/>
                    <a:pt x="2063085" y="1257836"/>
                    <a:pt x="2007484" y="1257836"/>
                  </a:cubicBezTo>
                  <a:lnTo>
                    <a:pt x="209644" y="1257836"/>
                  </a:lnTo>
                  <a:cubicBezTo>
                    <a:pt x="154043" y="1257836"/>
                    <a:pt x="100719" y="1235748"/>
                    <a:pt x="61403" y="1196433"/>
                  </a:cubicBezTo>
                  <a:cubicBezTo>
                    <a:pt x="22087" y="1157117"/>
                    <a:pt x="0" y="1103793"/>
                    <a:pt x="0" y="1048192"/>
                  </a:cubicBezTo>
                  <a:lnTo>
                    <a:pt x="0" y="209644"/>
                  </a:lnTo>
                  <a:close/>
                </a:path>
              </a:pathLst>
            </a:cu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5"/>
            </a:lnRef>
            <a:fillRef idx="3">
              <a:schemeClr val="accent5"/>
            </a:fillRef>
            <a:effectRef idx="3">
              <a:schemeClr val="accent5"/>
            </a:effectRef>
            <a:fontRef idx="minor">
              <a:schemeClr val="lt1"/>
            </a:fontRef>
          </p:style>
          <p:txBody>
            <a:bodyPr spcFirstLastPara="0" vert="horz" wrap="square" lIns="183322" tIns="122362" rIns="183322" bIns="122362" numCol="1" spcCol="1270" anchor="ctr" anchorCtr="0">
              <a:noAutofit/>
            </a:bodyPr>
            <a:lstStyle/>
            <a:p>
              <a:pPr lvl="0" algn="ctr" defTabSz="1422400">
                <a:lnSpc>
                  <a:spcPct val="90000"/>
                </a:lnSpc>
                <a:spcBef>
                  <a:spcPct val="0"/>
                </a:spcBef>
                <a:spcAft>
                  <a:spcPct val="35000"/>
                </a:spcAft>
                <a:buNone/>
              </a:pPr>
              <a:r>
                <a:rPr lang="fi-FI" sz="2400" b="1" kern="1200" dirty="0">
                  <a:solidFill>
                    <a:schemeClr val="tx1"/>
                  </a:solidFill>
                </a:rPr>
                <a:t>Reaalin koepäivä</a:t>
              </a:r>
            </a:p>
          </p:txBody>
        </p:sp>
        <p:sp>
          <p:nvSpPr>
            <p:cNvPr id="3" name="Suorakulmio: Pyöristetyt kulmat 2">
              <a:extLst>
                <a:ext uri="{FF2B5EF4-FFF2-40B4-BE49-F238E27FC236}">
                  <a16:creationId xmlns:a16="http://schemas.microsoft.com/office/drawing/2014/main" id="{5ED33731-F115-4524-B22C-A6DA3DDBE14F}"/>
                </a:ext>
              </a:extLst>
            </p:cNvPr>
            <p:cNvSpPr/>
            <p:nvPr/>
          </p:nvSpPr>
          <p:spPr>
            <a:xfrm>
              <a:off x="1799515" y="2587359"/>
              <a:ext cx="1260317" cy="544775"/>
            </a:xfrm>
            <a:prstGeom prst="round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b="1" dirty="0">
                  <a:solidFill>
                    <a:schemeClr val="bg1"/>
                  </a:solidFill>
                </a:rPr>
                <a:t>psykologia</a:t>
              </a:r>
            </a:p>
          </p:txBody>
        </p:sp>
        <p:sp>
          <p:nvSpPr>
            <p:cNvPr id="18" name="Suorakulmio: Pyöristetyt kulmat 17">
              <a:extLst>
                <a:ext uri="{FF2B5EF4-FFF2-40B4-BE49-F238E27FC236}">
                  <a16:creationId xmlns:a16="http://schemas.microsoft.com/office/drawing/2014/main" id="{49E8B0E5-9A18-45CE-887F-36A4F3542BB3}"/>
                </a:ext>
              </a:extLst>
            </p:cNvPr>
            <p:cNvSpPr/>
            <p:nvPr/>
          </p:nvSpPr>
          <p:spPr>
            <a:xfrm>
              <a:off x="3154818" y="2587359"/>
              <a:ext cx="1129150" cy="544775"/>
            </a:xfrm>
            <a:prstGeom prst="round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b="1" dirty="0">
                  <a:solidFill>
                    <a:schemeClr val="bg1"/>
                  </a:solidFill>
                </a:rPr>
                <a:t>filosofia</a:t>
              </a:r>
            </a:p>
          </p:txBody>
        </p:sp>
        <p:sp>
          <p:nvSpPr>
            <p:cNvPr id="19" name="Suorakulmio: Pyöristetyt kulmat 18">
              <a:extLst>
                <a:ext uri="{FF2B5EF4-FFF2-40B4-BE49-F238E27FC236}">
                  <a16:creationId xmlns:a16="http://schemas.microsoft.com/office/drawing/2014/main" id="{E66594BB-B351-4B34-B8B0-EC9707797249}"/>
                </a:ext>
              </a:extLst>
            </p:cNvPr>
            <p:cNvSpPr/>
            <p:nvPr/>
          </p:nvSpPr>
          <p:spPr>
            <a:xfrm>
              <a:off x="4344964" y="2587359"/>
              <a:ext cx="1019124" cy="544775"/>
            </a:xfrm>
            <a:prstGeom prst="round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b="1" dirty="0">
                  <a:solidFill>
                    <a:schemeClr val="bg1"/>
                  </a:solidFill>
                </a:rPr>
                <a:t>historia</a:t>
              </a:r>
            </a:p>
          </p:txBody>
        </p:sp>
        <p:sp>
          <p:nvSpPr>
            <p:cNvPr id="20" name="Suorakulmio: Pyöristetyt kulmat 19">
              <a:extLst>
                <a:ext uri="{FF2B5EF4-FFF2-40B4-BE49-F238E27FC236}">
                  <a16:creationId xmlns:a16="http://schemas.microsoft.com/office/drawing/2014/main" id="{FC86051B-23A2-49CD-BF89-0DBFAC57C9AC}"/>
                </a:ext>
              </a:extLst>
            </p:cNvPr>
            <p:cNvSpPr/>
            <p:nvPr/>
          </p:nvSpPr>
          <p:spPr>
            <a:xfrm>
              <a:off x="6556759" y="2587359"/>
              <a:ext cx="1111585" cy="544775"/>
            </a:xfrm>
            <a:prstGeom prst="round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b="1" dirty="0">
                  <a:solidFill>
                    <a:schemeClr val="bg1"/>
                  </a:solidFill>
                </a:rPr>
                <a:t>biologia</a:t>
              </a:r>
            </a:p>
          </p:txBody>
        </p:sp>
        <p:sp>
          <p:nvSpPr>
            <p:cNvPr id="21" name="Suorakulmio: Pyöristetyt kulmat 20">
              <a:extLst>
                <a:ext uri="{FF2B5EF4-FFF2-40B4-BE49-F238E27FC236}">
                  <a16:creationId xmlns:a16="http://schemas.microsoft.com/office/drawing/2014/main" id="{457654B2-D8DE-40A5-BDD9-306AE4AD892C}"/>
                </a:ext>
              </a:extLst>
            </p:cNvPr>
            <p:cNvSpPr/>
            <p:nvPr/>
          </p:nvSpPr>
          <p:spPr>
            <a:xfrm>
              <a:off x="5436096" y="2587359"/>
              <a:ext cx="1019124" cy="544775"/>
            </a:xfrm>
            <a:prstGeom prst="round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b="1" dirty="0">
                  <a:solidFill>
                    <a:schemeClr val="bg1"/>
                  </a:solidFill>
                </a:rPr>
                <a:t>fysiikka</a:t>
              </a:r>
            </a:p>
          </p:txBody>
        </p:sp>
        <p:sp>
          <p:nvSpPr>
            <p:cNvPr id="28" name="Tekstikehys 10">
              <a:extLst>
                <a:ext uri="{FF2B5EF4-FFF2-40B4-BE49-F238E27FC236}">
                  <a16:creationId xmlns:a16="http://schemas.microsoft.com/office/drawing/2014/main" id="{AD410AF7-1C90-4E2B-BA8F-502EE12B307D}"/>
                </a:ext>
              </a:extLst>
            </p:cNvPr>
            <p:cNvSpPr txBox="1"/>
            <p:nvPr/>
          </p:nvSpPr>
          <p:spPr>
            <a:xfrm>
              <a:off x="8172400" y="2486380"/>
              <a:ext cx="936104" cy="649188"/>
            </a:xfrm>
            <a:prstGeom prst="ellipse">
              <a:avLst/>
            </a:prstGeom>
            <a:solidFill>
              <a:srgbClr val="C00000"/>
            </a:solid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buNone/>
              </a:pPr>
              <a:r>
                <a:rPr lang="fi-FI" sz="1200" b="1" dirty="0">
                  <a:solidFill>
                    <a:schemeClr val="bg1"/>
                  </a:solidFill>
                </a:rPr>
                <a:t>valitse yksi</a:t>
              </a:r>
            </a:p>
          </p:txBody>
        </p:sp>
      </p:grpSp>
      <p:grpSp>
        <p:nvGrpSpPr>
          <p:cNvPr id="31" name="Ryhmä 30">
            <a:extLst>
              <a:ext uri="{FF2B5EF4-FFF2-40B4-BE49-F238E27FC236}">
                <a16:creationId xmlns:a16="http://schemas.microsoft.com/office/drawing/2014/main" id="{ED0CAC01-3942-4B6D-88D2-8C024584D0E1}"/>
              </a:ext>
            </a:extLst>
          </p:cNvPr>
          <p:cNvGrpSpPr/>
          <p:nvPr/>
        </p:nvGrpSpPr>
        <p:grpSpPr>
          <a:xfrm>
            <a:off x="115999" y="4167701"/>
            <a:ext cx="8992505" cy="2066760"/>
            <a:chOff x="115999" y="4167701"/>
            <a:chExt cx="8992505" cy="2066760"/>
          </a:xfrm>
        </p:grpSpPr>
        <p:sp>
          <p:nvSpPr>
            <p:cNvPr id="29" name="Nuoli oikealle 7">
              <a:extLst>
                <a:ext uri="{FF2B5EF4-FFF2-40B4-BE49-F238E27FC236}">
                  <a16:creationId xmlns:a16="http://schemas.microsoft.com/office/drawing/2014/main" id="{CC57E46B-6118-4E53-B2CE-9327F4C83751}"/>
                </a:ext>
              </a:extLst>
            </p:cNvPr>
            <p:cNvSpPr/>
            <p:nvPr/>
          </p:nvSpPr>
          <p:spPr bwMode="auto">
            <a:xfrm>
              <a:off x="1600786" y="4391378"/>
              <a:ext cx="6499606" cy="646332"/>
            </a:xfrm>
            <a:prstGeom prst="rightArrow">
              <a:avLst>
                <a:gd name="adj1" fmla="val 29306"/>
                <a:gd name="adj2" fmla="val 45929"/>
              </a:avLst>
            </a:prstGeom>
            <a:solidFill>
              <a:schemeClr val="bg1">
                <a:lumMod val="75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269875" marR="0" indent="-269875" algn="l" defTabSz="914400" rtl="0" eaLnBrk="1" fontAlgn="base" latinLnBrk="0" hangingPunct="1">
                <a:lnSpc>
                  <a:spcPct val="100000"/>
                </a:lnSpc>
                <a:spcBef>
                  <a:spcPct val="50000"/>
                </a:spcBef>
                <a:spcAft>
                  <a:spcPct val="0"/>
                </a:spcAft>
                <a:buClrTx/>
                <a:buSzPct val="150000"/>
                <a:buFontTx/>
                <a:buChar char="•"/>
                <a:tabLst/>
              </a:pPr>
              <a:endParaRPr kumimoji="0" lang="fi-FI" sz="2400" b="1" i="0" u="none" strike="noStrike" cap="none" normalizeH="0" baseline="0" dirty="0">
                <a:ln>
                  <a:noFill/>
                </a:ln>
                <a:solidFill>
                  <a:schemeClr val="tx1"/>
                </a:solidFill>
                <a:effectLst/>
                <a:latin typeface="Arial" charset="0"/>
              </a:endParaRPr>
            </a:p>
          </p:txBody>
        </p:sp>
        <p:sp>
          <p:nvSpPr>
            <p:cNvPr id="13" name="Puolivapaa piirto 16">
              <a:extLst>
                <a:ext uri="{FF2B5EF4-FFF2-40B4-BE49-F238E27FC236}">
                  <a16:creationId xmlns:a16="http://schemas.microsoft.com/office/drawing/2014/main" id="{5EE6F612-AF74-421D-B990-8EEDC60713A8}"/>
                </a:ext>
              </a:extLst>
            </p:cNvPr>
            <p:cNvSpPr/>
            <p:nvPr/>
          </p:nvSpPr>
          <p:spPr>
            <a:xfrm>
              <a:off x="115999" y="4167701"/>
              <a:ext cx="1575682" cy="1012754"/>
            </a:xfrm>
            <a:custGeom>
              <a:avLst/>
              <a:gdLst>
                <a:gd name="connsiteX0" fmla="*/ 0 w 2403360"/>
                <a:gd name="connsiteY0" fmla="*/ 192799 h 1156770"/>
                <a:gd name="connsiteX1" fmla="*/ 56470 w 2403360"/>
                <a:gd name="connsiteY1" fmla="*/ 56470 h 1156770"/>
                <a:gd name="connsiteX2" fmla="*/ 192800 w 2403360"/>
                <a:gd name="connsiteY2" fmla="*/ 1 h 1156770"/>
                <a:gd name="connsiteX3" fmla="*/ 2210561 w 2403360"/>
                <a:gd name="connsiteY3" fmla="*/ 0 h 1156770"/>
                <a:gd name="connsiteX4" fmla="*/ 2346890 w 2403360"/>
                <a:gd name="connsiteY4" fmla="*/ 56470 h 1156770"/>
                <a:gd name="connsiteX5" fmla="*/ 2403359 w 2403360"/>
                <a:gd name="connsiteY5" fmla="*/ 192800 h 1156770"/>
                <a:gd name="connsiteX6" fmla="*/ 2403360 w 2403360"/>
                <a:gd name="connsiteY6" fmla="*/ 963971 h 1156770"/>
                <a:gd name="connsiteX7" fmla="*/ 2346890 w 2403360"/>
                <a:gd name="connsiteY7" fmla="*/ 1100301 h 1156770"/>
                <a:gd name="connsiteX8" fmla="*/ 2210560 w 2403360"/>
                <a:gd name="connsiteY8" fmla="*/ 1156770 h 1156770"/>
                <a:gd name="connsiteX9" fmla="*/ 192799 w 2403360"/>
                <a:gd name="connsiteY9" fmla="*/ 1156770 h 1156770"/>
                <a:gd name="connsiteX10" fmla="*/ 56470 w 2403360"/>
                <a:gd name="connsiteY10" fmla="*/ 1100300 h 1156770"/>
                <a:gd name="connsiteX11" fmla="*/ 1 w 2403360"/>
                <a:gd name="connsiteY11" fmla="*/ 963970 h 1156770"/>
                <a:gd name="connsiteX12" fmla="*/ 0 w 2403360"/>
                <a:gd name="connsiteY12" fmla="*/ 192799 h 1156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03360" h="1156770">
                  <a:moveTo>
                    <a:pt x="0" y="192799"/>
                  </a:moveTo>
                  <a:cubicBezTo>
                    <a:pt x="0" y="141666"/>
                    <a:pt x="20313" y="92626"/>
                    <a:pt x="56470" y="56470"/>
                  </a:cubicBezTo>
                  <a:cubicBezTo>
                    <a:pt x="92627" y="20313"/>
                    <a:pt x="141666" y="1"/>
                    <a:pt x="192800" y="1"/>
                  </a:cubicBezTo>
                  <a:lnTo>
                    <a:pt x="2210561" y="0"/>
                  </a:lnTo>
                  <a:cubicBezTo>
                    <a:pt x="2261694" y="0"/>
                    <a:pt x="2310734" y="20313"/>
                    <a:pt x="2346890" y="56470"/>
                  </a:cubicBezTo>
                  <a:cubicBezTo>
                    <a:pt x="2383047" y="92627"/>
                    <a:pt x="2403359" y="141666"/>
                    <a:pt x="2403359" y="192800"/>
                  </a:cubicBezTo>
                  <a:cubicBezTo>
                    <a:pt x="2403359" y="449857"/>
                    <a:pt x="2403360" y="706914"/>
                    <a:pt x="2403360" y="963971"/>
                  </a:cubicBezTo>
                  <a:cubicBezTo>
                    <a:pt x="2403360" y="1015104"/>
                    <a:pt x="2383047" y="1064144"/>
                    <a:pt x="2346890" y="1100301"/>
                  </a:cubicBezTo>
                  <a:cubicBezTo>
                    <a:pt x="2310733" y="1136458"/>
                    <a:pt x="2261694" y="1156771"/>
                    <a:pt x="2210560" y="1156770"/>
                  </a:cubicBezTo>
                  <a:lnTo>
                    <a:pt x="192799" y="1156770"/>
                  </a:lnTo>
                  <a:cubicBezTo>
                    <a:pt x="141666" y="1156770"/>
                    <a:pt x="92626" y="1136457"/>
                    <a:pt x="56470" y="1100300"/>
                  </a:cubicBezTo>
                  <a:cubicBezTo>
                    <a:pt x="20313" y="1064143"/>
                    <a:pt x="1" y="1015104"/>
                    <a:pt x="1" y="963970"/>
                  </a:cubicBezTo>
                  <a:cubicBezTo>
                    <a:pt x="1" y="706913"/>
                    <a:pt x="0" y="449856"/>
                    <a:pt x="0" y="192799"/>
                  </a:cubicBezTo>
                  <a:close/>
                </a:path>
              </a:pathLst>
            </a:cu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5"/>
            </a:lnRef>
            <a:fillRef idx="3">
              <a:schemeClr val="accent5"/>
            </a:fillRef>
            <a:effectRef idx="3">
              <a:schemeClr val="accent5"/>
            </a:effectRef>
            <a:fontRef idx="minor">
              <a:schemeClr val="lt1"/>
            </a:fontRef>
          </p:style>
          <p:txBody>
            <a:bodyPr spcFirstLastPara="0" vert="horz" wrap="square" lIns="178389" tIns="117429" rIns="178389" bIns="117429" numCol="1" spcCol="1270" anchor="ctr" anchorCtr="0">
              <a:noAutofit/>
            </a:bodyPr>
            <a:lstStyle/>
            <a:p>
              <a:pPr lvl="0" algn="ctr" defTabSz="1422400">
                <a:lnSpc>
                  <a:spcPct val="90000"/>
                </a:lnSpc>
                <a:spcBef>
                  <a:spcPct val="0"/>
                </a:spcBef>
                <a:spcAft>
                  <a:spcPct val="35000"/>
                </a:spcAft>
                <a:buNone/>
              </a:pPr>
              <a:r>
                <a:rPr lang="fi-FI" sz="2400" b="1" kern="1200" dirty="0">
                  <a:solidFill>
                    <a:schemeClr val="tx1"/>
                  </a:solidFill>
                </a:rPr>
                <a:t>Reaalin koepäivä</a:t>
              </a:r>
            </a:p>
          </p:txBody>
        </p:sp>
        <p:sp>
          <p:nvSpPr>
            <p:cNvPr id="15" name="Text Box 34">
              <a:extLst>
                <a:ext uri="{FF2B5EF4-FFF2-40B4-BE49-F238E27FC236}">
                  <a16:creationId xmlns:a16="http://schemas.microsoft.com/office/drawing/2014/main" id="{E7C3C00C-CB9F-41FB-8A9D-4E73C8859044}"/>
                </a:ext>
              </a:extLst>
            </p:cNvPr>
            <p:cNvSpPr txBox="1">
              <a:spLocks noChangeArrowheads="1"/>
            </p:cNvSpPr>
            <p:nvPr/>
          </p:nvSpPr>
          <p:spPr bwMode="auto">
            <a:xfrm>
              <a:off x="615861" y="5708575"/>
              <a:ext cx="7704856" cy="525886"/>
            </a:xfrm>
            <a:prstGeom prst="rect">
              <a:avLst/>
            </a:prstGeom>
            <a:noFill/>
            <a:ln w="76200" algn="ctr">
              <a:solidFill>
                <a:schemeClr val="accent6">
                  <a:lumMod val="75000"/>
                </a:schemeClr>
              </a:solidFill>
              <a:miter lim="800000"/>
              <a:headEnd/>
              <a:tailEnd/>
            </a:ln>
            <a:effectLst/>
            <a:scene3d>
              <a:camera prst="orthographicFront"/>
              <a:lightRig rig="threePt" dir="t"/>
            </a:scene3d>
            <a:sp3d>
              <a:bevelT prst="relaxedInset"/>
            </a:sp3d>
          </p:spPr>
          <p:txBody>
            <a:bodyPr wrap="square" lIns="144000" tIns="108000" bIns="108000">
              <a:spAutoFit/>
            </a:bodyPr>
            <a:lstStyle/>
            <a:p>
              <a:pPr marL="269875" indent="-269875"/>
              <a:r>
                <a:rPr lang="fi-FI" sz="2000" b="1" dirty="0"/>
                <a:t>hajauttamalla tutkinnon kolmeen kertaan </a:t>
              </a:r>
              <a:r>
                <a:rPr lang="fi-FI" sz="2000" b="1" u="sng" dirty="0">
                  <a:highlight>
                    <a:srgbClr val="FFFF00"/>
                  </a:highlight>
                </a:rPr>
                <a:t>voit suorittaa 6 reaalikoetta</a:t>
              </a:r>
            </a:p>
          </p:txBody>
        </p:sp>
        <p:sp>
          <p:nvSpPr>
            <p:cNvPr id="22" name="Suorakulmio: Pyöristetyt kulmat 21">
              <a:extLst>
                <a:ext uri="{FF2B5EF4-FFF2-40B4-BE49-F238E27FC236}">
                  <a16:creationId xmlns:a16="http://schemas.microsoft.com/office/drawing/2014/main" id="{9F8685A3-98F6-4C69-A54A-E200F8620B3B}"/>
                </a:ext>
              </a:extLst>
            </p:cNvPr>
            <p:cNvSpPr/>
            <p:nvPr/>
          </p:nvSpPr>
          <p:spPr>
            <a:xfrm>
              <a:off x="1763689" y="4437112"/>
              <a:ext cx="1008112" cy="542366"/>
            </a:xfrm>
            <a:prstGeom prst="roundRect">
              <a:avLst/>
            </a:prstGeom>
            <a:solidFill>
              <a:schemeClr val="accent6">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sz="1600" b="1" dirty="0">
                  <a:solidFill>
                    <a:schemeClr val="bg1"/>
                  </a:solidFill>
                </a:rPr>
                <a:t>uskonto</a:t>
              </a:r>
            </a:p>
            <a:p>
              <a:pPr algn="ctr"/>
              <a:r>
                <a:rPr lang="fi-FI" sz="1200" dirty="0">
                  <a:solidFill>
                    <a:schemeClr val="bg1"/>
                  </a:solidFill>
                </a:rPr>
                <a:t>(ev.lut./</a:t>
              </a:r>
              <a:r>
                <a:rPr lang="fi-FI" sz="1200" dirty="0" err="1">
                  <a:solidFill>
                    <a:schemeClr val="bg1"/>
                  </a:solidFill>
                </a:rPr>
                <a:t>ort</a:t>
              </a:r>
              <a:r>
                <a:rPr lang="fi-FI" sz="1200" dirty="0">
                  <a:solidFill>
                    <a:schemeClr val="bg1"/>
                  </a:solidFill>
                </a:rPr>
                <a:t>.)</a:t>
              </a:r>
            </a:p>
          </p:txBody>
        </p:sp>
        <p:sp>
          <p:nvSpPr>
            <p:cNvPr id="23" name="Suorakulmio: Pyöristetyt kulmat 22">
              <a:extLst>
                <a:ext uri="{FF2B5EF4-FFF2-40B4-BE49-F238E27FC236}">
                  <a16:creationId xmlns:a16="http://schemas.microsoft.com/office/drawing/2014/main" id="{8FF5CB50-0980-42D8-ADF8-FEDBB565C30A}"/>
                </a:ext>
              </a:extLst>
            </p:cNvPr>
            <p:cNvSpPr/>
            <p:nvPr/>
          </p:nvSpPr>
          <p:spPr>
            <a:xfrm>
              <a:off x="2843808" y="4437112"/>
              <a:ext cx="525059" cy="542366"/>
            </a:xfrm>
            <a:prstGeom prst="roundRect">
              <a:avLst/>
            </a:prstGeom>
            <a:solidFill>
              <a:schemeClr val="accent6">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b="1" dirty="0">
                  <a:solidFill>
                    <a:schemeClr val="bg1"/>
                  </a:solidFill>
                </a:rPr>
                <a:t>et</a:t>
              </a:r>
            </a:p>
          </p:txBody>
        </p:sp>
        <p:sp>
          <p:nvSpPr>
            <p:cNvPr id="24" name="Suorakulmio: Pyöristetyt kulmat 23">
              <a:extLst>
                <a:ext uri="{FF2B5EF4-FFF2-40B4-BE49-F238E27FC236}">
                  <a16:creationId xmlns:a16="http://schemas.microsoft.com/office/drawing/2014/main" id="{08F11475-9721-4247-A6DA-EBB36D10310D}"/>
                </a:ext>
              </a:extLst>
            </p:cNvPr>
            <p:cNvSpPr/>
            <p:nvPr/>
          </p:nvSpPr>
          <p:spPr>
            <a:xfrm>
              <a:off x="3440877" y="4437112"/>
              <a:ext cx="1266755" cy="542366"/>
            </a:xfrm>
            <a:prstGeom prst="roundRect">
              <a:avLst/>
            </a:prstGeom>
            <a:solidFill>
              <a:schemeClr val="accent6">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b="1" dirty="0">
                  <a:solidFill>
                    <a:schemeClr val="bg1"/>
                  </a:solidFill>
                </a:rPr>
                <a:t>yhteis-kuntaoppi</a:t>
              </a:r>
            </a:p>
          </p:txBody>
        </p:sp>
        <p:sp>
          <p:nvSpPr>
            <p:cNvPr id="25" name="Suorakulmio: Pyöristetyt kulmat 24">
              <a:extLst>
                <a:ext uri="{FF2B5EF4-FFF2-40B4-BE49-F238E27FC236}">
                  <a16:creationId xmlns:a16="http://schemas.microsoft.com/office/drawing/2014/main" id="{A5FB7636-E0D9-4058-91B1-CDE9A4B53AD9}"/>
                </a:ext>
              </a:extLst>
            </p:cNvPr>
            <p:cNvSpPr/>
            <p:nvPr/>
          </p:nvSpPr>
          <p:spPr>
            <a:xfrm>
              <a:off x="5748002" y="4437112"/>
              <a:ext cx="899326" cy="542366"/>
            </a:xfrm>
            <a:prstGeom prst="roundRect">
              <a:avLst/>
            </a:prstGeom>
            <a:solidFill>
              <a:schemeClr val="accent6">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b="1" dirty="0">
                  <a:solidFill>
                    <a:schemeClr val="bg1"/>
                  </a:solidFill>
                </a:rPr>
                <a:t>maan-tiede</a:t>
              </a:r>
            </a:p>
          </p:txBody>
        </p:sp>
        <p:sp>
          <p:nvSpPr>
            <p:cNvPr id="26" name="Suorakulmio: Pyöristetyt kulmat 25">
              <a:extLst>
                <a:ext uri="{FF2B5EF4-FFF2-40B4-BE49-F238E27FC236}">
                  <a16:creationId xmlns:a16="http://schemas.microsoft.com/office/drawing/2014/main" id="{7B44AD4C-8237-4C08-BA13-84CB76426026}"/>
                </a:ext>
              </a:extLst>
            </p:cNvPr>
            <p:cNvSpPr/>
            <p:nvPr/>
          </p:nvSpPr>
          <p:spPr>
            <a:xfrm>
              <a:off x="4792980" y="4437112"/>
              <a:ext cx="880143" cy="542366"/>
            </a:xfrm>
            <a:prstGeom prst="roundRect">
              <a:avLst/>
            </a:prstGeom>
            <a:solidFill>
              <a:schemeClr val="accent6">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b="1" dirty="0">
                  <a:solidFill>
                    <a:schemeClr val="bg1"/>
                  </a:solidFill>
                </a:rPr>
                <a:t>kemia</a:t>
              </a:r>
            </a:p>
          </p:txBody>
        </p:sp>
        <p:sp>
          <p:nvSpPr>
            <p:cNvPr id="27" name="Suorakulmio: Pyöristetyt kulmat 26">
              <a:extLst>
                <a:ext uri="{FF2B5EF4-FFF2-40B4-BE49-F238E27FC236}">
                  <a16:creationId xmlns:a16="http://schemas.microsoft.com/office/drawing/2014/main" id="{15B812A7-09E1-4586-B8F4-725E0F3E6885}"/>
                </a:ext>
              </a:extLst>
            </p:cNvPr>
            <p:cNvSpPr/>
            <p:nvPr/>
          </p:nvSpPr>
          <p:spPr>
            <a:xfrm>
              <a:off x="6712872" y="4437112"/>
              <a:ext cx="1027480" cy="542366"/>
            </a:xfrm>
            <a:prstGeom prst="roundRect">
              <a:avLst/>
            </a:prstGeom>
            <a:solidFill>
              <a:schemeClr val="accent6">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b="1" dirty="0">
                  <a:solidFill>
                    <a:schemeClr val="bg1"/>
                  </a:solidFill>
                </a:rPr>
                <a:t>terveys-tieto</a:t>
              </a:r>
            </a:p>
          </p:txBody>
        </p:sp>
        <p:sp>
          <p:nvSpPr>
            <p:cNvPr id="30" name="Tekstikehys 10">
              <a:extLst>
                <a:ext uri="{FF2B5EF4-FFF2-40B4-BE49-F238E27FC236}">
                  <a16:creationId xmlns:a16="http://schemas.microsoft.com/office/drawing/2014/main" id="{505E5A1F-AECD-4761-A51E-96F25612F145}"/>
                </a:ext>
              </a:extLst>
            </p:cNvPr>
            <p:cNvSpPr txBox="1"/>
            <p:nvPr/>
          </p:nvSpPr>
          <p:spPr>
            <a:xfrm>
              <a:off x="8172400" y="4363988"/>
              <a:ext cx="936104" cy="649188"/>
            </a:xfrm>
            <a:prstGeom prst="ellipse">
              <a:avLst/>
            </a:prstGeom>
            <a:solidFill>
              <a:srgbClr val="C00000"/>
            </a:solid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buNone/>
              </a:pPr>
              <a:r>
                <a:rPr lang="fi-FI" sz="1200" b="1" dirty="0">
                  <a:solidFill>
                    <a:schemeClr val="bg1"/>
                  </a:solidFill>
                </a:rPr>
                <a:t>valitse yksi</a:t>
              </a:r>
            </a:p>
          </p:txBody>
        </p:sp>
      </p:grpSp>
      <p:grpSp>
        <p:nvGrpSpPr>
          <p:cNvPr id="32" name="Ryhmä 31">
            <a:extLst>
              <a:ext uri="{FF2B5EF4-FFF2-40B4-BE49-F238E27FC236}">
                <a16:creationId xmlns:a16="http://schemas.microsoft.com/office/drawing/2014/main" id="{0D796534-1970-4B3E-8D5E-2F36B71B95A0}"/>
              </a:ext>
            </a:extLst>
          </p:cNvPr>
          <p:cNvGrpSpPr/>
          <p:nvPr/>
        </p:nvGrpSpPr>
        <p:grpSpPr>
          <a:xfrm>
            <a:off x="8576447" y="6349128"/>
            <a:ext cx="553357" cy="546128"/>
            <a:chOff x="8576447" y="6349128"/>
            <a:chExt cx="553357" cy="546128"/>
          </a:xfrm>
        </p:grpSpPr>
        <p:sp>
          <p:nvSpPr>
            <p:cNvPr id="33" name="Tekstiruutu 32">
              <a:extLst>
                <a:ext uri="{FF2B5EF4-FFF2-40B4-BE49-F238E27FC236}">
                  <a16:creationId xmlns:a16="http://schemas.microsoft.com/office/drawing/2014/main" id="{690EA96D-DE90-4959-B0CE-C7AE638E9608}"/>
                </a:ext>
              </a:extLst>
            </p:cNvPr>
            <p:cNvSpPr txBox="1"/>
            <p:nvPr/>
          </p:nvSpPr>
          <p:spPr>
            <a:xfrm>
              <a:off x="8576447" y="6587479"/>
              <a:ext cx="553357" cy="307777"/>
            </a:xfrm>
            <a:prstGeom prst="rect">
              <a:avLst/>
            </a:prstGeom>
            <a:noFill/>
          </p:spPr>
          <p:txBody>
            <a:bodyPr wrap="none" rtlCol="0">
              <a:spAutoFit/>
            </a:bodyPr>
            <a:lstStyle/>
            <a:p>
              <a:r>
                <a:rPr lang="fi-FI" sz="1400" b="1" dirty="0"/>
                <a:t>Lisää</a:t>
              </a:r>
            </a:p>
          </p:txBody>
        </p:sp>
        <p:sp>
          <p:nvSpPr>
            <p:cNvPr id="34" name="Toimintopainike: Eteenpäin tai seuraava 33">
              <a:hlinkClick r:id="" action="ppaction://hlinkshowjump?jump=nextslide" highlightClick="1"/>
              <a:extLst>
                <a:ext uri="{FF2B5EF4-FFF2-40B4-BE49-F238E27FC236}">
                  <a16:creationId xmlns:a16="http://schemas.microsoft.com/office/drawing/2014/main" id="{010C891E-4E75-4443-ADC0-0BD5019D0482}"/>
                </a:ext>
              </a:extLst>
            </p:cNvPr>
            <p:cNvSpPr/>
            <p:nvPr/>
          </p:nvSpPr>
          <p:spPr>
            <a:xfrm>
              <a:off x="8673105" y="6349128"/>
              <a:ext cx="360040" cy="307777"/>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Tree>
    <p:extLst>
      <p:ext uri="{BB962C8B-B14F-4D97-AF65-F5344CB8AC3E}">
        <p14:creationId xmlns:p14="http://schemas.microsoft.com/office/powerpoint/2010/main" val="1791963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additive="base">
                                        <p:cTn id="13" dur="500" fill="hold"/>
                                        <p:tgtEl>
                                          <p:spTgt spid="31"/>
                                        </p:tgtEl>
                                        <p:attrNameLst>
                                          <p:attrName>ppt_x</p:attrName>
                                        </p:attrNameLst>
                                      </p:cBhvr>
                                      <p:tavLst>
                                        <p:tav tm="0">
                                          <p:val>
                                            <p:strVal val="0-#ppt_w/2"/>
                                          </p:val>
                                        </p:tav>
                                        <p:tav tm="100000">
                                          <p:val>
                                            <p:strVal val="#ppt_x"/>
                                          </p:val>
                                        </p:tav>
                                      </p:tavLst>
                                    </p:anim>
                                    <p:anim calcmode="lin" valueType="num">
                                      <p:cBhvr additive="base">
                                        <p:cTn id="14" dur="500" fill="hold"/>
                                        <p:tgtEl>
                                          <p:spTgt spid="31"/>
                                        </p:tgtEl>
                                        <p:attrNameLst>
                                          <p:attrName>ppt_y</p:attrName>
                                        </p:attrNameLst>
                                      </p:cBhvr>
                                      <p:tavLst>
                                        <p:tav tm="0">
                                          <p:val>
                                            <p:strVal val="#ppt_y"/>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additive="base">
                                        <p:cTn id="17" dur="500" fill="hold"/>
                                        <p:tgtEl>
                                          <p:spTgt spid="32"/>
                                        </p:tgtEl>
                                        <p:attrNameLst>
                                          <p:attrName>ppt_x</p:attrName>
                                        </p:attrNameLst>
                                      </p:cBhvr>
                                      <p:tavLst>
                                        <p:tav tm="0">
                                          <p:val>
                                            <p:strVal val="#ppt_x"/>
                                          </p:val>
                                        </p:tav>
                                        <p:tav tm="100000">
                                          <p:val>
                                            <p:strVal val="#ppt_x"/>
                                          </p:val>
                                        </p:tav>
                                      </p:tavLst>
                                    </p:anim>
                                    <p:anim calcmode="lin" valueType="num">
                                      <p:cBhvr additive="base">
                                        <p:cTn id="1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3160FA-33E2-44C4-8B83-B24DF8EDF038}"/>
              </a:ext>
            </a:extLst>
          </p:cNvPr>
          <p:cNvSpPr>
            <a:spLocks noGrp="1"/>
          </p:cNvSpPr>
          <p:nvPr>
            <p:ph type="ctrTitle" idx="4294967295"/>
          </p:nvPr>
        </p:nvSpPr>
        <p:spPr>
          <a:xfrm>
            <a:off x="1979959" y="132760"/>
            <a:ext cx="6192688" cy="620688"/>
          </a:xfrm>
          <a:prstGeom prst="rect">
            <a:avLst/>
          </a:prstGeom>
        </p:spPr>
        <p:txBody>
          <a:bodyPr>
            <a:normAutofit/>
          </a:bodyPr>
          <a:lstStyle/>
          <a:p>
            <a:r>
              <a:rPr lang="fi-FI" dirty="0"/>
              <a:t>Reaaliaineen kokeet</a:t>
            </a:r>
          </a:p>
        </p:txBody>
      </p:sp>
      <p:sp>
        <p:nvSpPr>
          <p:cNvPr id="6" name="Tekstikehys 3">
            <a:extLst>
              <a:ext uri="{FF2B5EF4-FFF2-40B4-BE49-F238E27FC236}">
                <a16:creationId xmlns:a16="http://schemas.microsoft.com/office/drawing/2014/main" id="{05AC87E2-E512-478B-B804-35B86CA4CFBF}"/>
              </a:ext>
            </a:extLst>
          </p:cNvPr>
          <p:cNvSpPr txBox="1"/>
          <p:nvPr/>
        </p:nvSpPr>
        <p:spPr>
          <a:xfrm>
            <a:off x="144016" y="1208696"/>
            <a:ext cx="8748464" cy="1631216"/>
          </a:xfrm>
          <a:prstGeom prst="rect">
            <a:avLst/>
          </a:prstGeom>
          <a:noFill/>
          <a:ln w="38100">
            <a:solidFill>
              <a:schemeClr val="accent6">
                <a:lumMod val="75000"/>
              </a:schemeClr>
            </a:solidFill>
          </a:ln>
          <a:effectLst/>
        </p:spPr>
        <p:txBody>
          <a:bodyPr wrap="square" rtlCol="0">
            <a:spAutoFit/>
          </a:bodyPr>
          <a:lstStyle/>
          <a:p>
            <a:pPr marL="285750" indent="-285750">
              <a:buFont typeface="Arial" panose="020B0604020202020204" pitchFamily="34" charset="0"/>
              <a:buChar char="•"/>
            </a:pPr>
            <a:r>
              <a:rPr lang="fi-FI" sz="2000" b="1" dirty="0"/>
              <a:t>osallistumisoikeus on aineen pakolliset opinnot opiskelleella</a:t>
            </a:r>
          </a:p>
          <a:p>
            <a:pPr marL="285750" indent="-285750">
              <a:buFont typeface="Arial" panose="020B0604020202020204" pitchFamily="34" charset="0"/>
              <a:buChar char="•"/>
            </a:pPr>
            <a:r>
              <a:rPr lang="fi-FI" sz="2000" b="1" dirty="0"/>
              <a:t>tehtävät perustuvat opetussuunnitelman pakollisiin ja valinnaisiin opintoihin</a:t>
            </a:r>
          </a:p>
          <a:p>
            <a:pPr marL="285750" indent="-285750">
              <a:buFont typeface="Arial" panose="020B0604020202020204" pitchFamily="34" charset="0"/>
              <a:buChar char="•"/>
            </a:pPr>
            <a:r>
              <a:rPr lang="fi-FI" sz="2000" b="1" dirty="0"/>
              <a:t>kunkin reaaliaineen kokeessa on </a:t>
            </a:r>
            <a:r>
              <a:rPr lang="fi-FI" sz="2000" b="1" u="sng" dirty="0">
                <a:highlight>
                  <a:srgbClr val="FFFF00"/>
                </a:highlight>
              </a:rPr>
              <a:t>oppiainerajat ylittäviä tehtäviä</a:t>
            </a:r>
          </a:p>
          <a:p>
            <a:pPr marL="285750" indent="-285750">
              <a:buFont typeface="Arial" panose="020B0604020202020204" pitchFamily="34" charset="0"/>
              <a:buChar char="•"/>
            </a:pPr>
            <a:r>
              <a:rPr lang="fi-FI" sz="2000" b="1" dirty="0"/>
              <a:t>tehtäviin voi kuulua </a:t>
            </a:r>
            <a:r>
              <a:rPr lang="fi-FI" sz="2000" b="1" u="sng" dirty="0"/>
              <a:t>esim. tekstejä, kuvia, tilastoja, karttoja, animaatioita videoita tai äänitallenteita</a:t>
            </a:r>
          </a:p>
        </p:txBody>
      </p:sp>
      <p:grpSp>
        <p:nvGrpSpPr>
          <p:cNvPr id="3" name="Ryhmä 2">
            <a:extLst>
              <a:ext uri="{FF2B5EF4-FFF2-40B4-BE49-F238E27FC236}">
                <a16:creationId xmlns:a16="http://schemas.microsoft.com/office/drawing/2014/main" id="{34826EA2-CCBD-43A2-919D-6F8E8A2DF370}"/>
              </a:ext>
            </a:extLst>
          </p:cNvPr>
          <p:cNvGrpSpPr/>
          <p:nvPr/>
        </p:nvGrpSpPr>
        <p:grpSpPr>
          <a:xfrm>
            <a:off x="505878" y="3366596"/>
            <a:ext cx="7561421" cy="2677656"/>
            <a:chOff x="505878" y="3366596"/>
            <a:chExt cx="7561421" cy="2677656"/>
          </a:xfrm>
        </p:grpSpPr>
        <p:sp>
          <p:nvSpPr>
            <p:cNvPr id="11" name="Tekstikehys 4">
              <a:extLst>
                <a:ext uri="{FF2B5EF4-FFF2-40B4-BE49-F238E27FC236}">
                  <a16:creationId xmlns:a16="http://schemas.microsoft.com/office/drawing/2014/main" id="{EA0AB93A-D189-45DB-A015-FEEC5C0BC36C}"/>
                </a:ext>
              </a:extLst>
            </p:cNvPr>
            <p:cNvSpPr txBox="1"/>
            <p:nvPr/>
          </p:nvSpPr>
          <p:spPr>
            <a:xfrm>
              <a:off x="611560" y="4012927"/>
              <a:ext cx="2304256" cy="2031325"/>
            </a:xfrm>
            <a:prstGeom prst="rect">
              <a:avLst/>
            </a:prstGeom>
            <a:noFill/>
            <a:ln w="28575">
              <a:solidFill>
                <a:srgbClr val="C00000"/>
              </a:solidFill>
            </a:ln>
          </p:spPr>
          <p:txBody>
            <a:bodyPr wrap="square" rtlCol="0">
              <a:spAutoFit/>
            </a:bodyPr>
            <a:lstStyle/>
            <a:p>
              <a:pPr defTabSz="1080000">
                <a:spcBef>
                  <a:spcPts val="0"/>
                </a:spcBef>
                <a:buClr>
                  <a:srgbClr val="C00000"/>
                </a:buClr>
                <a:buFont typeface="Arial" pitchFamily="34" charset="0"/>
                <a:buChar char="•"/>
              </a:pPr>
              <a:r>
                <a:rPr lang="fi-FI" b="1" dirty="0"/>
                <a:t> uskonto/et</a:t>
              </a:r>
            </a:p>
            <a:p>
              <a:pPr defTabSz="1080000">
                <a:spcBef>
                  <a:spcPts val="0"/>
                </a:spcBef>
                <a:buClr>
                  <a:srgbClr val="C00000"/>
                </a:buClr>
                <a:buFont typeface="Arial" pitchFamily="34" charset="0"/>
                <a:buChar char="•"/>
              </a:pPr>
              <a:r>
                <a:rPr lang="fi-FI" b="1" dirty="0"/>
                <a:t> psykologia</a:t>
              </a:r>
            </a:p>
            <a:p>
              <a:pPr defTabSz="1080000">
                <a:spcBef>
                  <a:spcPts val="0"/>
                </a:spcBef>
                <a:buClr>
                  <a:srgbClr val="C00000"/>
                </a:buClr>
                <a:buFont typeface="Arial" pitchFamily="34" charset="0"/>
                <a:buChar char="•"/>
              </a:pPr>
              <a:r>
                <a:rPr lang="fi-FI" b="1" dirty="0"/>
                <a:t> filosofia</a:t>
              </a:r>
            </a:p>
            <a:p>
              <a:pPr defTabSz="1080000">
                <a:spcBef>
                  <a:spcPts val="0"/>
                </a:spcBef>
                <a:buClr>
                  <a:srgbClr val="C00000"/>
                </a:buClr>
                <a:buFont typeface="Arial" pitchFamily="34" charset="0"/>
                <a:buChar char="•"/>
              </a:pPr>
              <a:r>
                <a:rPr lang="fi-FI" b="1" dirty="0"/>
                <a:t> historia</a:t>
              </a:r>
            </a:p>
            <a:p>
              <a:pPr defTabSz="1080000">
                <a:spcBef>
                  <a:spcPts val="0"/>
                </a:spcBef>
                <a:buClr>
                  <a:srgbClr val="C00000"/>
                </a:buClr>
                <a:buFont typeface="Arial" pitchFamily="34" charset="0"/>
                <a:buChar char="•"/>
              </a:pPr>
              <a:r>
                <a:rPr lang="fi-FI" b="1" dirty="0"/>
                <a:t> yhteiskuntaoppi</a:t>
              </a:r>
            </a:p>
            <a:p>
              <a:pPr defTabSz="1080000">
                <a:spcBef>
                  <a:spcPts val="0"/>
                </a:spcBef>
                <a:buClr>
                  <a:srgbClr val="C00000"/>
                </a:buClr>
                <a:buFont typeface="Arial" pitchFamily="34" charset="0"/>
                <a:buChar char="•"/>
              </a:pPr>
              <a:r>
                <a:rPr lang="fi-FI" b="1" dirty="0"/>
                <a:t> maantiede</a:t>
              </a:r>
            </a:p>
            <a:p>
              <a:pPr defTabSz="1080000">
                <a:spcBef>
                  <a:spcPts val="0"/>
                </a:spcBef>
                <a:buClr>
                  <a:srgbClr val="C00000"/>
                </a:buClr>
                <a:buFont typeface="Arial" pitchFamily="34" charset="0"/>
                <a:buChar char="•"/>
              </a:pPr>
              <a:r>
                <a:rPr lang="fi-FI" b="1" dirty="0"/>
                <a:t> terveystieto</a:t>
              </a:r>
            </a:p>
          </p:txBody>
        </p:sp>
        <p:sp>
          <p:nvSpPr>
            <p:cNvPr id="12" name="Tekstikehys 7">
              <a:extLst>
                <a:ext uri="{FF2B5EF4-FFF2-40B4-BE49-F238E27FC236}">
                  <a16:creationId xmlns:a16="http://schemas.microsoft.com/office/drawing/2014/main" id="{B3D61BEA-18A1-44F9-8079-E5F9372149C2}"/>
                </a:ext>
              </a:extLst>
            </p:cNvPr>
            <p:cNvSpPr txBox="1"/>
            <p:nvPr/>
          </p:nvSpPr>
          <p:spPr>
            <a:xfrm>
              <a:off x="505878" y="3373191"/>
              <a:ext cx="2520280" cy="584775"/>
            </a:xfrm>
            <a:prstGeom prst="rect">
              <a:avLst/>
            </a:prstGeom>
            <a:solidFill>
              <a:srgbClr val="FF0000"/>
            </a:solidFill>
            <a:ln>
              <a:solidFill>
                <a:schemeClr val="tx1"/>
              </a:solidFill>
            </a:ln>
            <a:effectLst>
              <a:glow rad="139700">
                <a:srgbClr val="C00000">
                  <a:alpha val="40000"/>
                </a:srgb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buNone/>
              </a:pPr>
              <a:r>
                <a:rPr lang="fi-FI" sz="1600" b="1" dirty="0">
                  <a:solidFill>
                    <a:schemeClr val="bg1"/>
                  </a:solidFill>
                </a:rPr>
                <a:t>9 tehtävää, vastausten enimmäismäärä viisi</a:t>
              </a:r>
            </a:p>
          </p:txBody>
        </p:sp>
        <p:sp>
          <p:nvSpPr>
            <p:cNvPr id="15" name="Tekstikehys 5">
              <a:extLst>
                <a:ext uri="{FF2B5EF4-FFF2-40B4-BE49-F238E27FC236}">
                  <a16:creationId xmlns:a16="http://schemas.microsoft.com/office/drawing/2014/main" id="{4E02C5E1-0430-4B49-91A1-98DA430AFA3A}"/>
                </a:ext>
              </a:extLst>
            </p:cNvPr>
            <p:cNvSpPr txBox="1"/>
            <p:nvPr/>
          </p:nvSpPr>
          <p:spPr>
            <a:xfrm>
              <a:off x="4832007" y="4065570"/>
              <a:ext cx="1814652" cy="923330"/>
            </a:xfrm>
            <a:prstGeom prst="rect">
              <a:avLst/>
            </a:prstGeom>
            <a:noFill/>
            <a:ln w="28575">
              <a:solidFill>
                <a:srgbClr val="C00000"/>
              </a:solidFill>
            </a:ln>
          </p:spPr>
          <p:txBody>
            <a:bodyPr wrap="square" rtlCol="0">
              <a:spAutoFit/>
            </a:bodyPr>
            <a:lstStyle/>
            <a:p>
              <a:pPr defTabSz="1080000">
                <a:spcBef>
                  <a:spcPts val="0"/>
                </a:spcBef>
                <a:buClr>
                  <a:srgbClr val="C00000"/>
                </a:buClr>
                <a:buFont typeface="Arial" pitchFamily="34" charset="0"/>
                <a:buChar char="•"/>
              </a:pPr>
              <a:r>
                <a:rPr lang="fi-FI" b="1" dirty="0"/>
                <a:t> kemia</a:t>
              </a:r>
            </a:p>
            <a:p>
              <a:pPr defTabSz="1080000">
                <a:spcBef>
                  <a:spcPts val="0"/>
                </a:spcBef>
                <a:buClr>
                  <a:srgbClr val="C00000"/>
                </a:buClr>
                <a:buFont typeface="Arial" pitchFamily="34" charset="0"/>
                <a:buChar char="•"/>
              </a:pPr>
              <a:r>
                <a:rPr lang="fi-FI" b="1" dirty="0"/>
                <a:t> biologia</a:t>
              </a:r>
            </a:p>
            <a:p>
              <a:pPr defTabSz="1080000">
                <a:spcBef>
                  <a:spcPts val="0"/>
                </a:spcBef>
                <a:buClr>
                  <a:srgbClr val="C00000"/>
                </a:buClr>
                <a:buFont typeface="Arial" pitchFamily="34" charset="0"/>
                <a:buChar char="•"/>
              </a:pPr>
              <a:r>
                <a:rPr lang="fi-FI" b="1" dirty="0"/>
                <a:t> fysiikka</a:t>
              </a:r>
            </a:p>
          </p:txBody>
        </p:sp>
        <p:sp>
          <p:nvSpPr>
            <p:cNvPr id="16" name="Tekstikehys 8">
              <a:extLst>
                <a:ext uri="{FF2B5EF4-FFF2-40B4-BE49-F238E27FC236}">
                  <a16:creationId xmlns:a16="http://schemas.microsoft.com/office/drawing/2014/main" id="{754CCB0E-D7B3-491B-A3F8-FCE3292CC715}"/>
                </a:ext>
              </a:extLst>
            </p:cNvPr>
            <p:cNvSpPr txBox="1"/>
            <p:nvPr/>
          </p:nvSpPr>
          <p:spPr>
            <a:xfrm>
              <a:off x="4479192" y="3366596"/>
              <a:ext cx="2520280" cy="646331"/>
            </a:xfrm>
            <a:prstGeom prst="rect">
              <a:avLst/>
            </a:prstGeom>
            <a:solidFill>
              <a:srgbClr val="FF0000"/>
            </a:solidFill>
            <a:ln>
              <a:solidFill>
                <a:schemeClr val="tx1"/>
              </a:solidFill>
            </a:ln>
            <a:effectLst>
              <a:glow rad="139700">
                <a:srgbClr val="C00000">
                  <a:alpha val="40000"/>
                </a:srgb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buNone/>
              </a:pPr>
              <a:r>
                <a:rPr lang="fi-FI" b="1" dirty="0">
                  <a:solidFill>
                    <a:schemeClr val="bg1"/>
                  </a:solidFill>
                </a:rPr>
                <a:t>11 tehtävää, vastausten enimmäismäärä 7</a:t>
              </a:r>
            </a:p>
          </p:txBody>
        </p:sp>
        <p:sp>
          <p:nvSpPr>
            <p:cNvPr id="20" name="Tekstikehys 20">
              <a:extLst>
                <a:ext uri="{FF2B5EF4-FFF2-40B4-BE49-F238E27FC236}">
                  <a16:creationId xmlns:a16="http://schemas.microsoft.com/office/drawing/2014/main" id="{744AB331-0F2C-44FE-BD13-5CDB47EC0DFE}"/>
                </a:ext>
              </a:extLst>
            </p:cNvPr>
            <p:cNvSpPr txBox="1"/>
            <p:nvPr/>
          </p:nvSpPr>
          <p:spPr>
            <a:xfrm>
              <a:off x="3411366" y="5397008"/>
              <a:ext cx="4655933" cy="646331"/>
            </a:xfrm>
            <a:prstGeom prst="rect">
              <a:avLst/>
            </a:prstGeom>
            <a:noFill/>
            <a:ln w="38100">
              <a:solidFill>
                <a:srgbClr val="C00000"/>
              </a:solidFill>
            </a:ln>
          </p:spPr>
          <p:txBody>
            <a:bodyPr wrap="square" rtlCol="0">
              <a:spAutoFit/>
            </a:bodyPr>
            <a:lstStyle/>
            <a:p>
              <a:r>
                <a:rPr lang="fi-FI" b="1" dirty="0"/>
                <a:t>fysiikan, kemian ja maantieteen kokeissa saa käyttää sallittuja  laskimia ja taulukkokirjoja</a:t>
              </a:r>
            </a:p>
          </p:txBody>
        </p:sp>
      </p:grpSp>
      <p:grpSp>
        <p:nvGrpSpPr>
          <p:cNvPr id="17" name="Ryhmä 16">
            <a:extLst>
              <a:ext uri="{FF2B5EF4-FFF2-40B4-BE49-F238E27FC236}">
                <a16:creationId xmlns:a16="http://schemas.microsoft.com/office/drawing/2014/main" id="{91891811-7E62-483F-9864-8A786837E867}"/>
              </a:ext>
            </a:extLst>
          </p:cNvPr>
          <p:cNvGrpSpPr/>
          <p:nvPr/>
        </p:nvGrpSpPr>
        <p:grpSpPr>
          <a:xfrm>
            <a:off x="7588194" y="3751316"/>
            <a:ext cx="1126257" cy="1135721"/>
            <a:chOff x="7902055" y="1472917"/>
            <a:chExt cx="1126257" cy="1135721"/>
          </a:xfrm>
        </p:grpSpPr>
        <p:pic>
          <p:nvPicPr>
            <p:cNvPr id="18" name="Kuva 17" descr="Kuva, joka sisältää kohteen peili, objekti&#10;&#10;Kuvaus luotu automaattisesti">
              <a:extLst>
                <a:ext uri="{FF2B5EF4-FFF2-40B4-BE49-F238E27FC236}">
                  <a16:creationId xmlns:a16="http://schemas.microsoft.com/office/drawing/2014/main" id="{759F84CE-7649-4124-8C7F-67D5CA8F3F3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3993095">
              <a:off x="7897323" y="1477649"/>
              <a:ext cx="1135721" cy="1126257"/>
            </a:xfrm>
            <a:prstGeom prst="rect">
              <a:avLst/>
            </a:prstGeom>
          </p:spPr>
        </p:pic>
        <p:sp>
          <p:nvSpPr>
            <p:cNvPr id="19" name="Tekstiruutu 18">
              <a:hlinkClick r:id="rId4" tooltip="Katso lisää"/>
              <a:extLst>
                <a:ext uri="{FF2B5EF4-FFF2-40B4-BE49-F238E27FC236}">
                  <a16:creationId xmlns:a16="http://schemas.microsoft.com/office/drawing/2014/main" id="{B12501D6-DFB9-4A4B-847F-9976FE094F01}"/>
                </a:ext>
              </a:extLst>
            </p:cNvPr>
            <p:cNvSpPr txBox="1"/>
            <p:nvPr/>
          </p:nvSpPr>
          <p:spPr>
            <a:xfrm>
              <a:off x="8172400" y="1484784"/>
              <a:ext cx="843388" cy="738664"/>
            </a:xfrm>
            <a:prstGeom prst="rect">
              <a:avLst/>
            </a:prstGeom>
            <a:noFill/>
          </p:spPr>
          <p:txBody>
            <a:bodyPr wrap="square" rtlCol="0">
              <a:spAutoFit/>
            </a:bodyPr>
            <a:lstStyle/>
            <a:p>
              <a:pPr algn="ctr">
                <a:buNone/>
              </a:pPr>
              <a:r>
                <a:rPr lang="fi-FI" sz="1400" b="1" dirty="0"/>
                <a:t>Katso YTL</a:t>
              </a:r>
            </a:p>
            <a:p>
              <a:pPr algn="ctr">
                <a:buNone/>
              </a:pPr>
              <a:endParaRPr lang="fi-FI" sz="1400" b="1" dirty="0"/>
            </a:p>
          </p:txBody>
        </p:sp>
      </p:grpSp>
      <p:grpSp>
        <p:nvGrpSpPr>
          <p:cNvPr id="21" name="Ryhmä 20">
            <a:extLst>
              <a:ext uri="{FF2B5EF4-FFF2-40B4-BE49-F238E27FC236}">
                <a16:creationId xmlns:a16="http://schemas.microsoft.com/office/drawing/2014/main" id="{158968D2-2F79-4911-B140-77E06065B8F7}"/>
              </a:ext>
            </a:extLst>
          </p:cNvPr>
          <p:cNvGrpSpPr/>
          <p:nvPr/>
        </p:nvGrpSpPr>
        <p:grpSpPr>
          <a:xfrm>
            <a:off x="8576447" y="6349128"/>
            <a:ext cx="553357" cy="546128"/>
            <a:chOff x="8576447" y="6349128"/>
            <a:chExt cx="553357" cy="546128"/>
          </a:xfrm>
        </p:grpSpPr>
        <p:sp>
          <p:nvSpPr>
            <p:cNvPr id="22" name="Tekstiruutu 21">
              <a:extLst>
                <a:ext uri="{FF2B5EF4-FFF2-40B4-BE49-F238E27FC236}">
                  <a16:creationId xmlns:a16="http://schemas.microsoft.com/office/drawing/2014/main" id="{3977100A-A77A-424B-9C94-DA7C90958029}"/>
                </a:ext>
              </a:extLst>
            </p:cNvPr>
            <p:cNvSpPr txBox="1"/>
            <p:nvPr/>
          </p:nvSpPr>
          <p:spPr>
            <a:xfrm>
              <a:off x="8576447" y="6587479"/>
              <a:ext cx="553357" cy="307777"/>
            </a:xfrm>
            <a:prstGeom prst="rect">
              <a:avLst/>
            </a:prstGeom>
            <a:noFill/>
          </p:spPr>
          <p:txBody>
            <a:bodyPr wrap="none" rtlCol="0">
              <a:spAutoFit/>
            </a:bodyPr>
            <a:lstStyle/>
            <a:p>
              <a:r>
                <a:rPr lang="fi-FI" sz="1400" b="1" dirty="0"/>
                <a:t>Lisää</a:t>
              </a:r>
            </a:p>
          </p:txBody>
        </p:sp>
        <p:sp>
          <p:nvSpPr>
            <p:cNvPr id="23" name="Toimintopainike: Eteenpäin tai seuraava 22">
              <a:hlinkClick r:id="" action="ppaction://hlinkshowjump?jump=nextslide" highlightClick="1"/>
              <a:extLst>
                <a:ext uri="{FF2B5EF4-FFF2-40B4-BE49-F238E27FC236}">
                  <a16:creationId xmlns:a16="http://schemas.microsoft.com/office/drawing/2014/main" id="{3B4F9F21-7F32-444A-A1CD-2A7EA5E503E9}"/>
                </a:ext>
              </a:extLst>
            </p:cNvPr>
            <p:cNvSpPr/>
            <p:nvPr/>
          </p:nvSpPr>
          <p:spPr>
            <a:xfrm>
              <a:off x="8673105" y="6349128"/>
              <a:ext cx="360040" cy="307777"/>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Tree>
    <p:extLst>
      <p:ext uri="{BB962C8B-B14F-4D97-AF65-F5344CB8AC3E}">
        <p14:creationId xmlns:p14="http://schemas.microsoft.com/office/powerpoint/2010/main" val="1678767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ppt_x"/>
                                          </p:val>
                                        </p:tav>
                                        <p:tav tm="100000">
                                          <p:val>
                                            <p:strVal val="#ppt_x"/>
                                          </p:val>
                                        </p:tav>
                                      </p:tavLst>
                                    </p:anim>
                                    <p:anim calcmode="lin" valueType="num">
                                      <p:cBhvr additive="base">
                                        <p:cTn id="1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3160FA-33E2-44C4-8B83-B24DF8EDF038}"/>
              </a:ext>
            </a:extLst>
          </p:cNvPr>
          <p:cNvSpPr>
            <a:spLocks noGrp="1"/>
          </p:cNvSpPr>
          <p:nvPr>
            <p:ph type="ctrTitle" idx="4294967295"/>
          </p:nvPr>
        </p:nvSpPr>
        <p:spPr>
          <a:xfrm>
            <a:off x="1619672" y="94320"/>
            <a:ext cx="6192688" cy="620688"/>
          </a:xfrm>
          <a:prstGeom prst="rect">
            <a:avLst/>
          </a:prstGeom>
        </p:spPr>
        <p:txBody>
          <a:bodyPr>
            <a:normAutofit/>
          </a:bodyPr>
          <a:lstStyle/>
          <a:p>
            <a:r>
              <a:rPr lang="fi-FI" dirty="0"/>
              <a:t> </a:t>
            </a:r>
            <a:r>
              <a:rPr lang="fi-FI" sz="3100" dirty="0"/>
              <a:t>Reaalista annettavat pisteet</a:t>
            </a:r>
            <a:endParaRPr lang="fi-FI" dirty="0"/>
          </a:p>
        </p:txBody>
      </p:sp>
      <p:sp>
        <p:nvSpPr>
          <p:cNvPr id="3" name="Suorakulmio 2">
            <a:extLst>
              <a:ext uri="{FF2B5EF4-FFF2-40B4-BE49-F238E27FC236}">
                <a16:creationId xmlns:a16="http://schemas.microsoft.com/office/drawing/2014/main" id="{0C966886-2554-4D0C-9865-15114576FC52}"/>
              </a:ext>
            </a:extLst>
          </p:cNvPr>
          <p:cNvSpPr/>
          <p:nvPr/>
        </p:nvSpPr>
        <p:spPr>
          <a:xfrm>
            <a:off x="755576" y="3700311"/>
            <a:ext cx="7704856" cy="2753025"/>
          </a:xfrm>
          <a:prstGeom prst="rect">
            <a:avLst/>
          </a:prstGeom>
          <a:ln w="76200">
            <a:solidFill>
              <a:schemeClr val="accent6">
                <a:lumMod val="75000"/>
              </a:schemeClr>
            </a:solidFill>
          </a:ln>
          <a:scene3d>
            <a:camera prst="orthographicFront"/>
            <a:lightRig rig="threePt" dir="t"/>
          </a:scene3d>
          <a:sp3d>
            <a:bevelT prst="relaxedInset"/>
          </a:sp3d>
        </p:spPr>
        <p:txBody>
          <a:bodyPr wrap="square" lIns="252000" tIns="144000" rIns="144000" bIns="144000">
            <a:spAutoFit/>
          </a:bodyPr>
          <a:lstStyle/>
          <a:p>
            <a:r>
              <a:rPr lang="fi-FI" sz="2000" b="1" u="sng" dirty="0">
                <a:highlight>
                  <a:srgbClr val="FFFF00"/>
                </a:highlight>
              </a:rPr>
              <a:t>Suorituksen arvoa alentavat esimerkiksi: </a:t>
            </a:r>
          </a:p>
          <a:p>
            <a:pPr marL="285750" indent="-285750">
              <a:buFont typeface="Arial" panose="020B0604020202020204" pitchFamily="34" charset="0"/>
              <a:buChar char="•"/>
            </a:pPr>
            <a:r>
              <a:rPr lang="fi-FI" sz="2000" b="1" dirty="0"/>
              <a:t>suorituksessa on selviä </a:t>
            </a:r>
            <a:r>
              <a:rPr lang="fi-FI" sz="2000" b="1" dirty="0">
                <a:highlight>
                  <a:srgbClr val="FFFF00"/>
                </a:highlight>
              </a:rPr>
              <a:t>asiavirheitä</a:t>
            </a:r>
            <a:r>
              <a:rPr lang="fi-FI" sz="2000" b="1" dirty="0"/>
              <a:t> </a:t>
            </a:r>
          </a:p>
          <a:p>
            <a:pPr marL="285750" indent="-285750">
              <a:buFont typeface="Arial" panose="020B0604020202020204" pitchFamily="34" charset="0"/>
              <a:buChar char="•"/>
            </a:pPr>
            <a:r>
              <a:rPr lang="fi-FI" sz="2000" b="1" dirty="0"/>
              <a:t>ajatukset on ilmaistu </a:t>
            </a:r>
            <a:r>
              <a:rPr lang="fi-FI" sz="2000" b="1" dirty="0">
                <a:highlight>
                  <a:srgbClr val="FFFF00"/>
                </a:highlight>
              </a:rPr>
              <a:t>epäselvästi tai epätarkasti </a:t>
            </a:r>
          </a:p>
          <a:p>
            <a:pPr marL="285750" indent="-285750">
              <a:buFont typeface="Arial" panose="020B0604020202020204" pitchFamily="34" charset="0"/>
              <a:buChar char="•"/>
            </a:pPr>
            <a:r>
              <a:rPr lang="fi-FI" sz="2000" b="1" dirty="0"/>
              <a:t>esitetyt tiedot osoittavat, että kokelas on </a:t>
            </a:r>
            <a:r>
              <a:rPr lang="fi-FI" sz="2000" b="1" dirty="0">
                <a:highlight>
                  <a:srgbClr val="FFFF00"/>
                </a:highlight>
              </a:rPr>
              <a:t>käsittänyt tehtävän väärin, </a:t>
            </a:r>
            <a:r>
              <a:rPr lang="fi-FI" sz="2000" b="1" dirty="0"/>
              <a:t>tai ne ovat muuten tehtävänannon kannalta epäolennaisia; vastauksen pituus ja detaljien määrä eivät sinänsä ole ansioita</a:t>
            </a:r>
          </a:p>
          <a:p>
            <a:pPr marL="285750" indent="-285750">
              <a:buFont typeface="Arial" panose="020B0604020202020204" pitchFamily="34" charset="0"/>
              <a:buChar char="•"/>
            </a:pPr>
            <a:r>
              <a:rPr lang="fi-FI" sz="2000" b="1" dirty="0"/>
              <a:t>vastaus rakentuu </a:t>
            </a:r>
            <a:r>
              <a:rPr lang="fi-FI" sz="2000" b="1" dirty="0">
                <a:highlight>
                  <a:srgbClr val="FFFF00"/>
                </a:highlight>
              </a:rPr>
              <a:t>pelkästään mielipiteiden varaan </a:t>
            </a:r>
          </a:p>
          <a:p>
            <a:pPr marL="285750" indent="-285750">
              <a:buFont typeface="Arial" panose="020B0604020202020204" pitchFamily="34" charset="0"/>
              <a:buChar char="•"/>
            </a:pPr>
            <a:r>
              <a:rPr lang="fi-FI" sz="2000" b="1" dirty="0"/>
              <a:t>suorituksessa </a:t>
            </a:r>
            <a:r>
              <a:rPr lang="fi-FI" sz="2000" b="1" dirty="0">
                <a:highlight>
                  <a:srgbClr val="FFFF00"/>
                </a:highlight>
              </a:rPr>
              <a:t>toistetaan samoja asioita </a:t>
            </a:r>
          </a:p>
        </p:txBody>
      </p:sp>
      <p:sp>
        <p:nvSpPr>
          <p:cNvPr id="9" name="Tekstikehys 3">
            <a:extLst>
              <a:ext uri="{FF2B5EF4-FFF2-40B4-BE49-F238E27FC236}">
                <a16:creationId xmlns:a16="http://schemas.microsoft.com/office/drawing/2014/main" id="{445C8A28-C849-4113-8699-802C72075BFE}"/>
              </a:ext>
            </a:extLst>
          </p:cNvPr>
          <p:cNvSpPr txBox="1"/>
          <p:nvPr/>
        </p:nvSpPr>
        <p:spPr>
          <a:xfrm>
            <a:off x="632209" y="1268760"/>
            <a:ext cx="7925181" cy="2137472"/>
          </a:xfrm>
          <a:prstGeom prst="rect">
            <a:avLst/>
          </a:prstGeom>
          <a:noFill/>
          <a:ln w="76200">
            <a:solidFill>
              <a:schemeClr val="accent6">
                <a:lumMod val="75000"/>
              </a:schemeClr>
            </a:solidFill>
          </a:ln>
          <a:effectLst/>
          <a:scene3d>
            <a:camera prst="orthographicFront"/>
            <a:lightRig rig="threePt" dir="t"/>
          </a:scene3d>
          <a:sp3d>
            <a:bevelT prst="relaxedInset"/>
          </a:sp3d>
        </p:spPr>
        <p:txBody>
          <a:bodyPr wrap="square" lIns="252000" tIns="144000" rIns="144000" bIns="144000" rtlCol="0">
            <a:spAutoFit/>
          </a:bodyPr>
          <a:lstStyle/>
          <a:p>
            <a:pPr marL="285750" indent="-285750">
              <a:buFont typeface="Arial" panose="020B0604020202020204" pitchFamily="34" charset="0"/>
              <a:buChar char="•"/>
            </a:pPr>
            <a:r>
              <a:rPr lang="fi-FI" sz="2000" b="1" dirty="0"/>
              <a:t>tehtävien laajuuden ja kysymysmuodon mukaan tehtävän maksimipistemäärä voi vaihdella välillä 15-30 pistettä</a:t>
            </a:r>
          </a:p>
          <a:p>
            <a:pPr marL="285750" indent="-285750">
              <a:buFont typeface="Arial" panose="020B0604020202020204" pitchFamily="34" charset="0"/>
              <a:buChar char="•"/>
            </a:pPr>
            <a:r>
              <a:rPr lang="fi-FI" sz="2000" b="1" dirty="0"/>
              <a:t>kokeen </a:t>
            </a:r>
            <a:r>
              <a:rPr lang="fi-FI" sz="2000" b="1" u="sng" dirty="0">
                <a:highlight>
                  <a:srgbClr val="FFFF00"/>
                </a:highlight>
              </a:rPr>
              <a:t>maksimipistemäärä on 120 pistettä</a:t>
            </a:r>
          </a:p>
          <a:p>
            <a:pPr marL="285750" indent="-285750">
              <a:buFont typeface="Arial" panose="020B0604020202020204" pitchFamily="34" charset="0"/>
              <a:buChar char="•"/>
            </a:pPr>
            <a:r>
              <a:rPr lang="fi-FI" sz="2000" b="1" dirty="0"/>
              <a:t>yleisten arvosteluperusteiden lisäksi painotetaan kunkin reaaliaineen luonteen mukaista esitystapaa ja kielenkäytön täsmällisyyttä</a:t>
            </a:r>
          </a:p>
        </p:txBody>
      </p:sp>
      <p:grpSp>
        <p:nvGrpSpPr>
          <p:cNvPr id="12" name="Ryhmä 11">
            <a:extLst>
              <a:ext uri="{FF2B5EF4-FFF2-40B4-BE49-F238E27FC236}">
                <a16:creationId xmlns:a16="http://schemas.microsoft.com/office/drawing/2014/main" id="{B1AC2DA9-4CAE-46F9-A12D-98ECC60CEA58}"/>
              </a:ext>
            </a:extLst>
          </p:cNvPr>
          <p:cNvGrpSpPr/>
          <p:nvPr/>
        </p:nvGrpSpPr>
        <p:grpSpPr>
          <a:xfrm>
            <a:off x="8576447" y="6349128"/>
            <a:ext cx="553357" cy="546128"/>
            <a:chOff x="8576447" y="6349128"/>
            <a:chExt cx="553357" cy="546128"/>
          </a:xfrm>
        </p:grpSpPr>
        <p:sp>
          <p:nvSpPr>
            <p:cNvPr id="10" name="Tekstiruutu 9">
              <a:extLst>
                <a:ext uri="{FF2B5EF4-FFF2-40B4-BE49-F238E27FC236}">
                  <a16:creationId xmlns:a16="http://schemas.microsoft.com/office/drawing/2014/main" id="{878CF58D-36F3-492C-BF90-17F49AA6AE02}"/>
                </a:ext>
              </a:extLst>
            </p:cNvPr>
            <p:cNvSpPr txBox="1"/>
            <p:nvPr/>
          </p:nvSpPr>
          <p:spPr>
            <a:xfrm>
              <a:off x="8576447" y="6587479"/>
              <a:ext cx="553357" cy="307777"/>
            </a:xfrm>
            <a:prstGeom prst="rect">
              <a:avLst/>
            </a:prstGeom>
            <a:noFill/>
          </p:spPr>
          <p:txBody>
            <a:bodyPr wrap="none" rtlCol="0">
              <a:spAutoFit/>
            </a:bodyPr>
            <a:lstStyle/>
            <a:p>
              <a:r>
                <a:rPr lang="fi-FI" sz="1400" b="1" dirty="0"/>
                <a:t>Lisää</a:t>
              </a:r>
            </a:p>
          </p:txBody>
        </p:sp>
        <p:sp>
          <p:nvSpPr>
            <p:cNvPr id="11" name="Toimintopainike: Eteenpäin tai seuraava 10">
              <a:hlinkClick r:id="" action="ppaction://hlinkshowjump?jump=nextslide" highlightClick="1"/>
              <a:extLst>
                <a:ext uri="{FF2B5EF4-FFF2-40B4-BE49-F238E27FC236}">
                  <a16:creationId xmlns:a16="http://schemas.microsoft.com/office/drawing/2014/main" id="{29A0CAD1-DE14-48CB-B210-032F73B79344}"/>
                </a:ext>
              </a:extLst>
            </p:cNvPr>
            <p:cNvSpPr/>
            <p:nvPr/>
          </p:nvSpPr>
          <p:spPr>
            <a:xfrm>
              <a:off x="8673105" y="6349128"/>
              <a:ext cx="360040" cy="307777"/>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Tree>
    <p:extLst>
      <p:ext uri="{BB962C8B-B14F-4D97-AF65-F5344CB8AC3E}">
        <p14:creationId xmlns:p14="http://schemas.microsoft.com/office/powerpoint/2010/main" val="6087457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3160FA-33E2-44C4-8B83-B24DF8EDF038}"/>
              </a:ext>
            </a:extLst>
          </p:cNvPr>
          <p:cNvSpPr>
            <a:spLocks noGrp="1"/>
          </p:cNvSpPr>
          <p:nvPr>
            <p:ph type="ctrTitle" idx="4294967295"/>
          </p:nvPr>
        </p:nvSpPr>
        <p:spPr>
          <a:xfrm>
            <a:off x="1371945" y="168586"/>
            <a:ext cx="6192688" cy="620688"/>
          </a:xfrm>
          <a:prstGeom prst="rect">
            <a:avLst/>
          </a:prstGeom>
        </p:spPr>
        <p:txBody>
          <a:bodyPr>
            <a:normAutofit/>
          </a:bodyPr>
          <a:lstStyle/>
          <a:p>
            <a:r>
              <a:rPr lang="fi-FI" sz="2800" dirty="0"/>
              <a:t>Kypsyyttä osoittava reaalivastaus</a:t>
            </a:r>
          </a:p>
        </p:txBody>
      </p:sp>
      <p:grpSp>
        <p:nvGrpSpPr>
          <p:cNvPr id="8" name="Ryhmä 7">
            <a:extLst>
              <a:ext uri="{FF2B5EF4-FFF2-40B4-BE49-F238E27FC236}">
                <a16:creationId xmlns:a16="http://schemas.microsoft.com/office/drawing/2014/main" id="{8CD8C4DF-3366-48D1-8ABF-14B477F22ADA}"/>
              </a:ext>
            </a:extLst>
          </p:cNvPr>
          <p:cNvGrpSpPr/>
          <p:nvPr/>
        </p:nvGrpSpPr>
        <p:grpSpPr>
          <a:xfrm>
            <a:off x="7481585" y="6309320"/>
            <a:ext cx="839132" cy="621824"/>
            <a:chOff x="8320717" y="6309320"/>
            <a:chExt cx="839132" cy="621824"/>
          </a:xfrm>
        </p:grpSpPr>
        <p:pic>
          <p:nvPicPr>
            <p:cNvPr id="4" name="Kuva 3" descr="Paluu">
              <a:hlinkClick r:id="rId2" action="ppaction://hlinksldjump"/>
              <a:extLst>
                <a:ext uri="{FF2B5EF4-FFF2-40B4-BE49-F238E27FC236}">
                  <a16:creationId xmlns:a16="http://schemas.microsoft.com/office/drawing/2014/main" id="{003CA5AE-891E-487C-A4C0-B83D2B93A76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8025" y="6309320"/>
              <a:ext cx="621824" cy="621824"/>
            </a:xfrm>
            <a:prstGeom prst="rect">
              <a:avLst/>
            </a:prstGeom>
          </p:spPr>
        </p:pic>
        <p:sp>
          <p:nvSpPr>
            <p:cNvPr id="7" name="Tekstiruutu 6">
              <a:hlinkClick r:id="rId2" action="ppaction://hlinksldjump"/>
              <a:extLst>
                <a:ext uri="{FF2B5EF4-FFF2-40B4-BE49-F238E27FC236}">
                  <a16:creationId xmlns:a16="http://schemas.microsoft.com/office/drawing/2014/main" id="{EB93F284-8105-4FBC-AA03-50E9E1773223}"/>
                </a:ext>
              </a:extLst>
            </p:cNvPr>
            <p:cNvSpPr txBox="1"/>
            <p:nvPr/>
          </p:nvSpPr>
          <p:spPr>
            <a:xfrm>
              <a:off x="8320717" y="6411846"/>
              <a:ext cx="711477" cy="307777"/>
            </a:xfrm>
            <a:prstGeom prst="rect">
              <a:avLst/>
            </a:prstGeom>
            <a:noFill/>
          </p:spPr>
          <p:txBody>
            <a:bodyPr wrap="none" rtlCol="0">
              <a:spAutoFit/>
            </a:bodyPr>
            <a:lstStyle/>
            <a:p>
              <a:r>
                <a:rPr lang="fi-FI" sz="1400" b="1" dirty="0"/>
                <a:t>Alkuun</a:t>
              </a:r>
            </a:p>
          </p:txBody>
        </p:sp>
      </p:grpSp>
      <p:sp>
        <p:nvSpPr>
          <p:cNvPr id="3" name="Suorakulmio: Pyöristetyt kulmat 2">
            <a:extLst>
              <a:ext uri="{FF2B5EF4-FFF2-40B4-BE49-F238E27FC236}">
                <a16:creationId xmlns:a16="http://schemas.microsoft.com/office/drawing/2014/main" id="{0C966886-2554-4D0C-9865-15114576FC52}"/>
              </a:ext>
            </a:extLst>
          </p:cNvPr>
          <p:cNvSpPr/>
          <p:nvPr/>
        </p:nvSpPr>
        <p:spPr>
          <a:xfrm>
            <a:off x="615861" y="1108958"/>
            <a:ext cx="7704856" cy="5284208"/>
          </a:xfrm>
          <a:prstGeom prst="roundRect">
            <a:avLst/>
          </a:prstGeom>
          <a:ln w="76200">
            <a:solidFill>
              <a:schemeClr val="accent6">
                <a:lumMod val="75000"/>
              </a:schemeClr>
            </a:solidFill>
          </a:ln>
          <a:scene3d>
            <a:camera prst="orthographicFront"/>
            <a:lightRig rig="threePt" dir="t"/>
          </a:scene3d>
          <a:sp3d>
            <a:bevelT prst="convex"/>
          </a:sp3d>
        </p:spPr>
        <p:txBody>
          <a:bodyPr wrap="square" lIns="180000" tIns="36000" rIns="180000" bIns="0">
            <a:spAutoFit/>
          </a:bodyPr>
          <a:lstStyle/>
          <a:p>
            <a:r>
              <a:rPr lang="fi-FI" sz="2000" b="1" u="sng" dirty="0">
                <a:highlight>
                  <a:srgbClr val="FFFF00"/>
                </a:highlight>
              </a:rPr>
              <a:t>Kypsyyttä osoittavat esimerkiksi: </a:t>
            </a:r>
          </a:p>
          <a:p>
            <a:pPr marL="285750" indent="-285750">
              <a:buFont typeface="Arial" panose="020B0604020202020204" pitchFamily="34" charset="0"/>
              <a:buChar char="•"/>
            </a:pPr>
            <a:r>
              <a:rPr lang="fi-FI" b="1" dirty="0"/>
              <a:t>asioiden käsittely ilmentää tietojen ja taitojen itsenäistä hallintaa ja kykyä niiden soveltamiseen</a:t>
            </a:r>
          </a:p>
          <a:p>
            <a:pPr marL="285750" indent="-285750">
              <a:buFont typeface="Arial" panose="020B0604020202020204" pitchFamily="34" charset="0"/>
              <a:buChar char="•"/>
            </a:pPr>
            <a:r>
              <a:rPr lang="fi-FI" b="1" dirty="0"/>
              <a:t>vastaus osoittaa monipuolisia ja kehittyneitä tiedonkäsittelytaitoja</a:t>
            </a:r>
          </a:p>
          <a:p>
            <a:pPr marL="285750" indent="-285750">
              <a:buFont typeface="Arial" panose="020B0604020202020204" pitchFamily="34" charset="0"/>
              <a:buChar char="•"/>
            </a:pPr>
            <a:r>
              <a:rPr lang="fi-FI" b="1" dirty="0"/>
              <a:t>tehtävän kannalta olennaisia tietoja on riittävästi</a:t>
            </a:r>
          </a:p>
          <a:p>
            <a:pPr marL="285750" indent="-285750">
              <a:buFont typeface="Arial" panose="020B0604020202020204" pitchFamily="34" charset="0"/>
              <a:buChar char="•"/>
            </a:pPr>
            <a:r>
              <a:rPr lang="fi-FI" b="1" dirty="0"/>
              <a:t>kokonaisuus on jäsennelty ja asiasisällöltään johdonmukainen </a:t>
            </a:r>
          </a:p>
          <a:p>
            <a:pPr marL="285750" indent="-285750">
              <a:buFont typeface="Arial" panose="020B0604020202020204" pitchFamily="34" charset="0"/>
              <a:buChar char="•"/>
            </a:pPr>
            <a:r>
              <a:rPr lang="fi-FI" b="1" dirty="0"/>
              <a:t>syitä ja seurauksia tarkastellaan asianmukaisesti eri näkökulmista </a:t>
            </a:r>
          </a:p>
          <a:p>
            <a:pPr marL="285750" indent="-285750">
              <a:buFont typeface="Arial" panose="020B0604020202020204" pitchFamily="34" charset="0"/>
              <a:buChar char="•"/>
            </a:pPr>
            <a:r>
              <a:rPr lang="fi-FI" b="1" dirty="0"/>
              <a:t>esitetyt väitteet perustellaan selkeästi </a:t>
            </a:r>
          </a:p>
          <a:p>
            <a:pPr marL="285750" indent="-285750">
              <a:buFont typeface="Arial" panose="020B0604020202020204" pitchFamily="34" charset="0"/>
              <a:buChar char="•"/>
            </a:pPr>
            <a:r>
              <a:rPr lang="fi-FI" b="1" dirty="0"/>
              <a:t>tehtäviin liittyviä aineistoja käytetään tarkoituksenmukaisesti </a:t>
            </a:r>
          </a:p>
          <a:p>
            <a:pPr marL="285750" indent="-285750">
              <a:buFont typeface="Arial" panose="020B0604020202020204" pitchFamily="34" charset="0"/>
              <a:buChar char="•"/>
            </a:pPr>
            <a:r>
              <a:rPr lang="fi-FI" b="1" dirty="0"/>
              <a:t>esitetyt tiedot asetetaan laajempiin asiayhteyksiin</a:t>
            </a:r>
          </a:p>
          <a:p>
            <a:pPr marL="285750" indent="-285750">
              <a:buFont typeface="Arial" panose="020B0604020202020204" pitchFamily="34" charset="0"/>
              <a:buChar char="•"/>
            </a:pPr>
            <a:r>
              <a:rPr lang="fi-FI" b="1" dirty="0"/>
              <a:t>erityisesti pohdiskelua edellyttävissä tehtävissä erotetaan tosiasiat, perustellut kannanotot ja mielipiteet </a:t>
            </a:r>
          </a:p>
          <a:p>
            <a:pPr marL="285750" indent="-285750">
              <a:buFont typeface="Arial" panose="020B0604020202020204" pitchFamily="34" charset="0"/>
              <a:buChar char="•"/>
            </a:pPr>
            <a:r>
              <a:rPr lang="fi-FI" b="1" dirty="0"/>
              <a:t>annettuja työkaluja on käytetty tarkoituksenmukaisesti. </a:t>
            </a:r>
          </a:p>
          <a:p>
            <a:pPr marL="285750" indent="-285750">
              <a:buFont typeface="Arial" panose="020B0604020202020204" pitchFamily="34" charset="0"/>
              <a:buChar char="•"/>
            </a:pPr>
            <a:r>
              <a:rPr lang="fi-FI" b="1" dirty="0"/>
              <a:t>matemaattista käsittelyä edellyttävissä tehtävissä suureyhtälöt ja kaavat on perusteltava tavalla, joka osoittaa kokelaan hahmottaneen tilanteen oikein ja soveltaneen ratkaisussaan asianmukaista periaatetta tai lakia</a:t>
            </a:r>
          </a:p>
        </p:txBody>
      </p:sp>
      <p:grpSp>
        <p:nvGrpSpPr>
          <p:cNvPr id="9" name="Ryhmä 8">
            <a:extLst>
              <a:ext uri="{FF2B5EF4-FFF2-40B4-BE49-F238E27FC236}">
                <a16:creationId xmlns:a16="http://schemas.microsoft.com/office/drawing/2014/main" id="{40E09E9A-DE2C-46F5-A479-3EEE7BFD95B9}"/>
              </a:ext>
            </a:extLst>
          </p:cNvPr>
          <p:cNvGrpSpPr/>
          <p:nvPr/>
        </p:nvGrpSpPr>
        <p:grpSpPr>
          <a:xfrm>
            <a:off x="8424398" y="6256538"/>
            <a:ext cx="735451" cy="674606"/>
            <a:chOff x="8424398" y="6256538"/>
            <a:chExt cx="735451" cy="674606"/>
          </a:xfrm>
        </p:grpSpPr>
        <p:pic>
          <p:nvPicPr>
            <p:cNvPr id="10" name="Kuva 9" descr="Paluu">
              <a:hlinkClick r:id="rId5" action="ppaction://hlinksldjump" tooltip="Palaa digitaalisiin kokeisiin"/>
              <a:extLst>
                <a:ext uri="{FF2B5EF4-FFF2-40B4-BE49-F238E27FC236}">
                  <a16:creationId xmlns:a16="http://schemas.microsoft.com/office/drawing/2014/main" id="{08DE6E29-670C-4968-819F-08BB9899CD4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8025" y="6309320"/>
              <a:ext cx="621824" cy="621824"/>
            </a:xfrm>
            <a:prstGeom prst="rect">
              <a:avLst/>
            </a:prstGeom>
          </p:spPr>
        </p:pic>
        <p:sp>
          <p:nvSpPr>
            <p:cNvPr id="11" name="Tekstiruutu 10">
              <a:hlinkClick r:id="rId5" action="ppaction://hlinksldjump" tooltip="Palaa digitaalisiin kokeisiin"/>
              <a:extLst>
                <a:ext uri="{FF2B5EF4-FFF2-40B4-BE49-F238E27FC236}">
                  <a16:creationId xmlns:a16="http://schemas.microsoft.com/office/drawing/2014/main" id="{D60E5142-F059-4D60-BD79-1B4765AA017F}"/>
                </a:ext>
              </a:extLst>
            </p:cNvPr>
            <p:cNvSpPr txBox="1"/>
            <p:nvPr/>
          </p:nvSpPr>
          <p:spPr>
            <a:xfrm>
              <a:off x="8424398" y="6256538"/>
              <a:ext cx="612668" cy="461665"/>
            </a:xfrm>
            <a:prstGeom prst="rect">
              <a:avLst/>
            </a:prstGeom>
            <a:noFill/>
          </p:spPr>
          <p:txBody>
            <a:bodyPr wrap="none" rtlCol="0">
              <a:spAutoFit/>
            </a:bodyPr>
            <a:lstStyle/>
            <a:p>
              <a:r>
                <a:rPr lang="fi-FI" sz="1200" b="1" dirty="0"/>
                <a:t>Digit.</a:t>
              </a:r>
            </a:p>
            <a:p>
              <a:r>
                <a:rPr lang="fi-FI" sz="1200" b="1" dirty="0"/>
                <a:t>kokeet</a:t>
              </a:r>
            </a:p>
          </p:txBody>
        </p:sp>
      </p:grpSp>
    </p:spTree>
    <p:extLst>
      <p:ext uri="{BB962C8B-B14F-4D97-AF65-F5344CB8AC3E}">
        <p14:creationId xmlns:p14="http://schemas.microsoft.com/office/powerpoint/2010/main" val="2372970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Nuoli: Pyöreä 25">
            <a:extLst>
              <a:ext uri="{FF2B5EF4-FFF2-40B4-BE49-F238E27FC236}">
                <a16:creationId xmlns:a16="http://schemas.microsoft.com/office/drawing/2014/main" id="{F790C0F4-9E53-4BCF-B8FE-D341802CEB73}"/>
              </a:ext>
            </a:extLst>
          </p:cNvPr>
          <p:cNvSpPr/>
          <p:nvPr/>
        </p:nvSpPr>
        <p:spPr>
          <a:xfrm rot="8133164">
            <a:off x="3149014" y="5123760"/>
            <a:ext cx="1387367" cy="1289392"/>
          </a:xfrm>
          <a:prstGeom prst="circularArrow">
            <a:avLst>
              <a:gd name="adj1" fmla="val 12500"/>
              <a:gd name="adj2" fmla="val 1142319"/>
              <a:gd name="adj3" fmla="val 20457681"/>
              <a:gd name="adj4" fmla="val 13408756"/>
              <a:gd name="adj5" fmla="val 12500"/>
            </a:avLst>
          </a:prstGeom>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
        <p:nvSpPr>
          <p:cNvPr id="2" name="Otsikko 1">
            <a:extLst>
              <a:ext uri="{FF2B5EF4-FFF2-40B4-BE49-F238E27FC236}">
                <a16:creationId xmlns:a16="http://schemas.microsoft.com/office/drawing/2014/main" id="{D43160FA-33E2-44C4-8B83-B24DF8EDF038}"/>
              </a:ext>
            </a:extLst>
          </p:cNvPr>
          <p:cNvSpPr>
            <a:spLocks noGrp="1"/>
          </p:cNvSpPr>
          <p:nvPr>
            <p:ph type="ctrTitle" idx="4294967295"/>
          </p:nvPr>
        </p:nvSpPr>
        <p:spPr>
          <a:xfrm>
            <a:off x="2253620" y="88267"/>
            <a:ext cx="6192688" cy="620688"/>
          </a:xfrm>
          <a:prstGeom prst="rect">
            <a:avLst/>
          </a:prstGeom>
        </p:spPr>
        <p:txBody>
          <a:bodyPr>
            <a:normAutofit/>
          </a:bodyPr>
          <a:lstStyle/>
          <a:p>
            <a:r>
              <a:rPr lang="fi-FI" dirty="0"/>
              <a:t>Oikaisumenettely</a:t>
            </a:r>
          </a:p>
        </p:txBody>
      </p:sp>
      <p:grpSp>
        <p:nvGrpSpPr>
          <p:cNvPr id="8" name="Ryhmä 7">
            <a:extLst>
              <a:ext uri="{FF2B5EF4-FFF2-40B4-BE49-F238E27FC236}">
                <a16:creationId xmlns:a16="http://schemas.microsoft.com/office/drawing/2014/main" id="{8CD8C4DF-3366-48D1-8ABF-14B477F22ADA}"/>
              </a:ext>
            </a:extLst>
          </p:cNvPr>
          <p:cNvGrpSpPr/>
          <p:nvPr/>
        </p:nvGrpSpPr>
        <p:grpSpPr>
          <a:xfrm>
            <a:off x="8320717" y="6309320"/>
            <a:ext cx="839132" cy="621824"/>
            <a:chOff x="8320717" y="6309320"/>
            <a:chExt cx="839132" cy="621824"/>
          </a:xfrm>
        </p:grpSpPr>
        <p:pic>
          <p:nvPicPr>
            <p:cNvPr id="4" name="Kuva 3" descr="Paluu">
              <a:hlinkClick r:id="rId2" action="ppaction://hlinksldjump"/>
              <a:extLst>
                <a:ext uri="{FF2B5EF4-FFF2-40B4-BE49-F238E27FC236}">
                  <a16:creationId xmlns:a16="http://schemas.microsoft.com/office/drawing/2014/main" id="{003CA5AE-891E-487C-A4C0-B83D2B93A76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8025" y="6309320"/>
              <a:ext cx="621824" cy="621824"/>
            </a:xfrm>
            <a:prstGeom prst="rect">
              <a:avLst/>
            </a:prstGeom>
          </p:spPr>
        </p:pic>
        <p:sp>
          <p:nvSpPr>
            <p:cNvPr id="7" name="Tekstiruutu 6">
              <a:hlinkClick r:id="rId2" action="ppaction://hlinksldjump"/>
              <a:extLst>
                <a:ext uri="{FF2B5EF4-FFF2-40B4-BE49-F238E27FC236}">
                  <a16:creationId xmlns:a16="http://schemas.microsoft.com/office/drawing/2014/main" id="{EB93F284-8105-4FBC-AA03-50E9E1773223}"/>
                </a:ext>
              </a:extLst>
            </p:cNvPr>
            <p:cNvSpPr txBox="1"/>
            <p:nvPr/>
          </p:nvSpPr>
          <p:spPr>
            <a:xfrm>
              <a:off x="8320717" y="6411846"/>
              <a:ext cx="711477" cy="307777"/>
            </a:xfrm>
            <a:prstGeom prst="rect">
              <a:avLst/>
            </a:prstGeom>
            <a:noFill/>
          </p:spPr>
          <p:txBody>
            <a:bodyPr wrap="none" rtlCol="0">
              <a:spAutoFit/>
            </a:bodyPr>
            <a:lstStyle/>
            <a:p>
              <a:r>
                <a:rPr lang="fi-FI" sz="1400" b="1" dirty="0"/>
                <a:t>Alkuun</a:t>
              </a:r>
            </a:p>
          </p:txBody>
        </p:sp>
      </p:grpSp>
      <p:sp>
        <p:nvSpPr>
          <p:cNvPr id="9" name="Nuoli: Pyöreä 8">
            <a:extLst>
              <a:ext uri="{FF2B5EF4-FFF2-40B4-BE49-F238E27FC236}">
                <a16:creationId xmlns:a16="http://schemas.microsoft.com/office/drawing/2014/main" id="{FD2109C4-9AA6-4E11-9D44-E29D24FF7189}"/>
              </a:ext>
            </a:extLst>
          </p:cNvPr>
          <p:cNvSpPr/>
          <p:nvPr/>
        </p:nvSpPr>
        <p:spPr>
          <a:xfrm rot="17464037">
            <a:off x="2897084" y="2056449"/>
            <a:ext cx="4054539" cy="4054539"/>
          </a:xfrm>
          <a:prstGeom prst="circularArrow">
            <a:avLst>
              <a:gd name="adj1" fmla="val 5544"/>
              <a:gd name="adj2" fmla="val 330680"/>
              <a:gd name="adj3" fmla="val 13815233"/>
              <a:gd name="adj4" fmla="val 17362087"/>
              <a:gd name="adj5" fmla="val 5757"/>
            </a:avLst>
          </a:prstGeom>
          <a:solidFill>
            <a:schemeClr val="accent1"/>
          </a:solidFill>
          <a:scene3d>
            <a:camera prst="orthographicFront"/>
            <a:lightRig rig="threePt" dir="t"/>
          </a:scene3d>
          <a:sp3d>
            <a:bevelT w="114300" prst="artDeco"/>
          </a:sp3d>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grpSp>
        <p:nvGrpSpPr>
          <p:cNvPr id="11" name="Ryhmä 10">
            <a:extLst>
              <a:ext uri="{FF2B5EF4-FFF2-40B4-BE49-F238E27FC236}">
                <a16:creationId xmlns:a16="http://schemas.microsoft.com/office/drawing/2014/main" id="{D2BB42D9-C921-42FE-9F2A-482195EE4240}"/>
              </a:ext>
            </a:extLst>
          </p:cNvPr>
          <p:cNvGrpSpPr/>
          <p:nvPr/>
        </p:nvGrpSpPr>
        <p:grpSpPr>
          <a:xfrm>
            <a:off x="573149" y="1257122"/>
            <a:ext cx="3744416" cy="1728192"/>
            <a:chOff x="287524" y="1549242"/>
            <a:chExt cx="3744416" cy="1728192"/>
          </a:xfrm>
          <a:solidFill>
            <a:srgbClr val="0070C0"/>
          </a:solidFill>
        </p:grpSpPr>
        <p:sp>
          <p:nvSpPr>
            <p:cNvPr id="6" name="Suorakulmio: Pyöristetyt kulmat 5">
              <a:extLst>
                <a:ext uri="{FF2B5EF4-FFF2-40B4-BE49-F238E27FC236}">
                  <a16:creationId xmlns:a16="http://schemas.microsoft.com/office/drawing/2014/main" id="{BAC22DCF-9B4C-4E0B-9139-E41492830D09}"/>
                </a:ext>
              </a:extLst>
            </p:cNvPr>
            <p:cNvSpPr/>
            <p:nvPr/>
          </p:nvSpPr>
          <p:spPr>
            <a:xfrm>
              <a:off x="287524" y="1549242"/>
              <a:ext cx="3744416" cy="1728192"/>
            </a:xfrm>
            <a:prstGeom prst="roundRect">
              <a:avLst/>
            </a:prstGeom>
            <a:grpFill/>
            <a:ln>
              <a:no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fi-FI">
                <a:solidFill>
                  <a:schemeClr val="bg1"/>
                </a:solidFill>
              </a:endParaRPr>
            </a:p>
          </p:txBody>
        </p:sp>
        <p:sp>
          <p:nvSpPr>
            <p:cNvPr id="10" name="Tekstiruutu 9">
              <a:extLst>
                <a:ext uri="{FF2B5EF4-FFF2-40B4-BE49-F238E27FC236}">
                  <a16:creationId xmlns:a16="http://schemas.microsoft.com/office/drawing/2014/main" id="{44C93F1E-1379-4D70-92A2-BF218BA78CF2}"/>
                </a:ext>
              </a:extLst>
            </p:cNvPr>
            <p:cNvSpPr txBox="1"/>
            <p:nvPr/>
          </p:nvSpPr>
          <p:spPr>
            <a:xfrm>
              <a:off x="539552" y="1674674"/>
              <a:ext cx="3240360" cy="1477328"/>
            </a:xfrm>
            <a:prstGeom prst="rect">
              <a:avLst/>
            </a:prstGeom>
            <a:grpFill/>
          </p:spPr>
          <p:txBody>
            <a:bodyPr wrap="square" rtlCol="0">
              <a:spAutoFit/>
            </a:bodyPr>
            <a:lstStyle/>
            <a:p>
              <a:r>
                <a:rPr lang="fi-FI" b="1" dirty="0">
                  <a:solidFill>
                    <a:schemeClr val="bg1"/>
                  </a:solidFill>
                </a:rPr>
                <a:t>Voit vaatia lautakunnalta oikaisua, jos epäilet virhettä arvostelussa</a:t>
              </a:r>
            </a:p>
            <a:p>
              <a:pPr marL="285750" indent="-285750">
                <a:buFont typeface="Arial" panose="020B0604020202020204" pitchFamily="34" charset="0"/>
                <a:buChar char="•"/>
              </a:pPr>
              <a:r>
                <a:rPr lang="fi-FI" b="1" dirty="0">
                  <a:solidFill>
                    <a:schemeClr val="bg1"/>
                  </a:solidFill>
                </a:rPr>
                <a:t>14 päivän kuluessa saatuasi koesuorituksen nähtäväksi</a:t>
              </a:r>
            </a:p>
          </p:txBody>
        </p:sp>
      </p:grpSp>
      <p:grpSp>
        <p:nvGrpSpPr>
          <p:cNvPr id="12" name="Ryhmä 11">
            <a:extLst>
              <a:ext uri="{FF2B5EF4-FFF2-40B4-BE49-F238E27FC236}">
                <a16:creationId xmlns:a16="http://schemas.microsoft.com/office/drawing/2014/main" id="{227D209D-D2EC-4A09-9218-DE5EC8495FB0}"/>
              </a:ext>
            </a:extLst>
          </p:cNvPr>
          <p:cNvGrpSpPr/>
          <p:nvPr/>
        </p:nvGrpSpPr>
        <p:grpSpPr>
          <a:xfrm>
            <a:off x="5493954" y="1321507"/>
            <a:ext cx="3525214" cy="1675445"/>
            <a:chOff x="287524" y="1549242"/>
            <a:chExt cx="3744416" cy="1728192"/>
          </a:xfrm>
          <a:solidFill>
            <a:srgbClr val="0070C0"/>
          </a:solidFill>
        </p:grpSpPr>
        <p:sp>
          <p:nvSpPr>
            <p:cNvPr id="13" name="Suorakulmio: Pyöristetyt kulmat 12">
              <a:extLst>
                <a:ext uri="{FF2B5EF4-FFF2-40B4-BE49-F238E27FC236}">
                  <a16:creationId xmlns:a16="http://schemas.microsoft.com/office/drawing/2014/main" id="{98025A09-29D3-4C08-BCF5-A9164428E641}"/>
                </a:ext>
              </a:extLst>
            </p:cNvPr>
            <p:cNvSpPr/>
            <p:nvPr/>
          </p:nvSpPr>
          <p:spPr>
            <a:xfrm>
              <a:off x="287524" y="1549242"/>
              <a:ext cx="3744416" cy="1728192"/>
            </a:xfrm>
            <a:prstGeom prst="roundRect">
              <a:avLst/>
            </a:prstGeom>
            <a:grpFill/>
            <a:ln>
              <a:no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fi-FI">
                <a:solidFill>
                  <a:schemeClr val="bg1"/>
                </a:solidFill>
              </a:endParaRPr>
            </a:p>
          </p:txBody>
        </p:sp>
        <p:sp>
          <p:nvSpPr>
            <p:cNvPr id="14" name="Tekstiruutu 13">
              <a:extLst>
                <a:ext uri="{FF2B5EF4-FFF2-40B4-BE49-F238E27FC236}">
                  <a16:creationId xmlns:a16="http://schemas.microsoft.com/office/drawing/2014/main" id="{6C7AEFF2-DFB4-43A4-B670-B5889DB98C41}"/>
                </a:ext>
              </a:extLst>
            </p:cNvPr>
            <p:cNvSpPr txBox="1"/>
            <p:nvPr/>
          </p:nvSpPr>
          <p:spPr>
            <a:xfrm>
              <a:off x="539552" y="1674674"/>
              <a:ext cx="3240360" cy="1523838"/>
            </a:xfrm>
            <a:prstGeom prst="rect">
              <a:avLst/>
            </a:prstGeom>
            <a:grpFill/>
          </p:spPr>
          <p:txBody>
            <a:bodyPr wrap="square" rtlCol="0">
              <a:spAutoFit/>
            </a:bodyPr>
            <a:lstStyle/>
            <a:p>
              <a:r>
                <a:rPr lang="fi-FI" b="1" dirty="0">
                  <a:solidFill>
                    <a:schemeClr val="bg1"/>
                  </a:solidFill>
                </a:rPr>
                <a:t>Perusteltu oikaisuvaatimus tehdään sähköisesti ja on maksullinen</a:t>
              </a:r>
            </a:p>
            <a:p>
              <a:pPr marL="285750" indent="-285750">
                <a:buFont typeface="Arial" panose="020B0604020202020204" pitchFamily="34" charset="0"/>
                <a:buChar char="•"/>
              </a:pPr>
              <a:r>
                <a:rPr lang="fi-FI" b="1" dirty="0">
                  <a:solidFill>
                    <a:schemeClr val="bg1"/>
                  </a:solidFill>
                </a:rPr>
                <a:t>suorita maksu ja anna vaadittavat yhteystiedot </a:t>
              </a:r>
            </a:p>
          </p:txBody>
        </p:sp>
      </p:grpSp>
      <p:grpSp>
        <p:nvGrpSpPr>
          <p:cNvPr id="27" name="Ryhmä 26">
            <a:extLst>
              <a:ext uri="{FF2B5EF4-FFF2-40B4-BE49-F238E27FC236}">
                <a16:creationId xmlns:a16="http://schemas.microsoft.com/office/drawing/2014/main" id="{523C1E91-ED95-41B5-A9DE-DAAC0150720F}"/>
              </a:ext>
            </a:extLst>
          </p:cNvPr>
          <p:cNvGrpSpPr/>
          <p:nvPr/>
        </p:nvGrpSpPr>
        <p:grpSpPr>
          <a:xfrm>
            <a:off x="5886259" y="3545476"/>
            <a:ext cx="2740605" cy="1566110"/>
            <a:chOff x="5996826" y="3208784"/>
            <a:chExt cx="2740605" cy="1566110"/>
          </a:xfrm>
        </p:grpSpPr>
        <p:sp>
          <p:nvSpPr>
            <p:cNvPr id="16" name="Ellipsi 15">
              <a:extLst>
                <a:ext uri="{FF2B5EF4-FFF2-40B4-BE49-F238E27FC236}">
                  <a16:creationId xmlns:a16="http://schemas.microsoft.com/office/drawing/2014/main" id="{BE677173-E134-454B-ABE9-895CF0395ABF}"/>
                </a:ext>
              </a:extLst>
            </p:cNvPr>
            <p:cNvSpPr/>
            <p:nvPr/>
          </p:nvSpPr>
          <p:spPr>
            <a:xfrm>
              <a:off x="5996826" y="3208784"/>
              <a:ext cx="2740605" cy="1566110"/>
            </a:xfrm>
            <a:prstGeom prst="ellipse">
              <a:avLst/>
            </a:prstGeom>
            <a:solidFill>
              <a:schemeClr val="accent2">
                <a:lumMod val="75000"/>
              </a:schemeClr>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fi-FI">
                <a:solidFill>
                  <a:schemeClr val="bg1"/>
                </a:solidFill>
              </a:endParaRPr>
            </a:p>
          </p:txBody>
        </p:sp>
        <p:sp>
          <p:nvSpPr>
            <p:cNvPr id="17" name="Tekstiruutu 16">
              <a:extLst>
                <a:ext uri="{FF2B5EF4-FFF2-40B4-BE49-F238E27FC236}">
                  <a16:creationId xmlns:a16="http://schemas.microsoft.com/office/drawing/2014/main" id="{20262A59-7368-40DD-9593-4B2647AD6872}"/>
                </a:ext>
              </a:extLst>
            </p:cNvPr>
            <p:cNvSpPr txBox="1"/>
            <p:nvPr/>
          </p:nvSpPr>
          <p:spPr>
            <a:xfrm>
              <a:off x="6181291" y="3480103"/>
              <a:ext cx="2371677" cy="923330"/>
            </a:xfrm>
            <a:prstGeom prst="rect">
              <a:avLst/>
            </a:prstGeom>
            <a:noFill/>
          </p:spPr>
          <p:txBody>
            <a:bodyPr wrap="square" rtlCol="0">
              <a:spAutoFit/>
            </a:bodyPr>
            <a:lstStyle/>
            <a:p>
              <a:pPr algn="ctr"/>
              <a:r>
                <a:rPr lang="fi-FI" b="1" dirty="0">
                  <a:solidFill>
                    <a:schemeClr val="bg1"/>
                  </a:solidFill>
                </a:rPr>
                <a:t>Lautakunta nimeää vähintään kaksi uutta arvostelijaa</a:t>
              </a:r>
            </a:p>
          </p:txBody>
        </p:sp>
      </p:grpSp>
      <p:grpSp>
        <p:nvGrpSpPr>
          <p:cNvPr id="22" name="Ryhmä 21">
            <a:extLst>
              <a:ext uri="{FF2B5EF4-FFF2-40B4-BE49-F238E27FC236}">
                <a16:creationId xmlns:a16="http://schemas.microsoft.com/office/drawing/2014/main" id="{5FE4EA68-C358-4256-8390-8F646336CEE5}"/>
              </a:ext>
            </a:extLst>
          </p:cNvPr>
          <p:cNvGrpSpPr/>
          <p:nvPr/>
        </p:nvGrpSpPr>
        <p:grpSpPr>
          <a:xfrm>
            <a:off x="1221843" y="3142095"/>
            <a:ext cx="3970848" cy="1304137"/>
            <a:chOff x="95963" y="3709039"/>
            <a:chExt cx="2864054" cy="1462486"/>
          </a:xfrm>
          <a:scene3d>
            <a:camera prst="orthographicFront">
              <a:rot lat="0" lon="0" rev="0"/>
            </a:camera>
            <a:lightRig rig="glow" dir="t">
              <a:rot lat="0" lon="0" rev="14100000"/>
            </a:lightRig>
          </a:scene3d>
        </p:grpSpPr>
        <p:sp>
          <p:nvSpPr>
            <p:cNvPr id="20" name="Vuokaaviosymboli: Rajoitin 19">
              <a:extLst>
                <a:ext uri="{FF2B5EF4-FFF2-40B4-BE49-F238E27FC236}">
                  <a16:creationId xmlns:a16="http://schemas.microsoft.com/office/drawing/2014/main" id="{4BBA2A72-BB00-4EBC-A433-92DF147FAA0A}"/>
                </a:ext>
              </a:extLst>
            </p:cNvPr>
            <p:cNvSpPr/>
            <p:nvPr/>
          </p:nvSpPr>
          <p:spPr>
            <a:xfrm>
              <a:off x="95963" y="3709039"/>
              <a:ext cx="2864054" cy="1462486"/>
            </a:xfrm>
            <a:prstGeom prst="flowChartTerminator">
              <a:avLst/>
            </a:prstGeom>
            <a:solidFill>
              <a:schemeClr val="accent6">
                <a:lumMod val="75000"/>
              </a:schemeClr>
            </a:solidFill>
            <a:ln>
              <a:noFill/>
            </a:ln>
            <a:effectLst/>
            <a:sp3d prstMaterial="softEdge">
              <a:bevelT w="127000" prst="artDeco"/>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i-FI"/>
            </a:p>
          </p:txBody>
        </p:sp>
        <p:sp>
          <p:nvSpPr>
            <p:cNvPr id="21" name="Tekstiruutu 20">
              <a:extLst>
                <a:ext uri="{FF2B5EF4-FFF2-40B4-BE49-F238E27FC236}">
                  <a16:creationId xmlns:a16="http://schemas.microsoft.com/office/drawing/2014/main" id="{E652F29F-DE82-4C9E-9CD8-F4E04F74770D}"/>
                </a:ext>
              </a:extLst>
            </p:cNvPr>
            <p:cNvSpPr txBox="1"/>
            <p:nvPr/>
          </p:nvSpPr>
          <p:spPr>
            <a:xfrm>
              <a:off x="394202" y="3950029"/>
              <a:ext cx="2377815" cy="1035441"/>
            </a:xfrm>
            <a:prstGeom prst="rect">
              <a:avLst/>
            </a:prstGeom>
            <a:noFill/>
            <a:ln>
              <a:noFill/>
            </a:ln>
            <a:effectLst/>
            <a:sp3d prstMaterial="softEdge">
              <a:bevelT w="127000" prst="artDeco"/>
            </a:sp3d>
          </p:spPr>
          <p:txBody>
            <a:bodyPr wrap="square" rtlCol="0">
              <a:spAutoFit/>
            </a:bodyPr>
            <a:lstStyle/>
            <a:p>
              <a:r>
                <a:rPr lang="fi-FI" b="1" dirty="0">
                  <a:solidFill>
                    <a:schemeClr val="bg1"/>
                  </a:solidFill>
                </a:rPr>
                <a:t>Mikäli arvosana tai pistemäärä korottuu saat uuden todistuksen ja maksu palautetaan</a:t>
              </a:r>
            </a:p>
          </p:txBody>
        </p:sp>
      </p:grpSp>
      <p:grpSp>
        <p:nvGrpSpPr>
          <p:cNvPr id="23" name="Ryhmä 22">
            <a:extLst>
              <a:ext uri="{FF2B5EF4-FFF2-40B4-BE49-F238E27FC236}">
                <a16:creationId xmlns:a16="http://schemas.microsoft.com/office/drawing/2014/main" id="{1768B38C-F978-4FF4-B646-C86C85A0E707}"/>
              </a:ext>
            </a:extLst>
          </p:cNvPr>
          <p:cNvGrpSpPr/>
          <p:nvPr/>
        </p:nvGrpSpPr>
        <p:grpSpPr>
          <a:xfrm>
            <a:off x="115308" y="5266873"/>
            <a:ext cx="3376572" cy="1546503"/>
            <a:chOff x="53949" y="3660817"/>
            <a:chExt cx="2864054" cy="1684990"/>
          </a:xfrm>
          <a:solidFill>
            <a:srgbClr val="C00000"/>
          </a:solidFill>
          <a:scene3d>
            <a:camera prst="orthographicFront">
              <a:rot lat="0" lon="0" rev="0"/>
            </a:camera>
            <a:lightRig rig="glow" dir="t">
              <a:rot lat="0" lon="0" rev="14100000"/>
            </a:lightRig>
          </a:scene3d>
        </p:grpSpPr>
        <p:sp>
          <p:nvSpPr>
            <p:cNvPr id="24" name="Vuokaaviosymboli: Rajoitin 23">
              <a:extLst>
                <a:ext uri="{FF2B5EF4-FFF2-40B4-BE49-F238E27FC236}">
                  <a16:creationId xmlns:a16="http://schemas.microsoft.com/office/drawing/2014/main" id="{15D6DA88-C193-4D62-843B-4FA30A9C92F3}"/>
                </a:ext>
              </a:extLst>
            </p:cNvPr>
            <p:cNvSpPr/>
            <p:nvPr/>
          </p:nvSpPr>
          <p:spPr>
            <a:xfrm>
              <a:off x="53949" y="3660817"/>
              <a:ext cx="2864054" cy="1462486"/>
            </a:xfrm>
            <a:prstGeom prst="flowChartTerminator">
              <a:avLst/>
            </a:prstGeom>
            <a:grpFill/>
            <a:ln>
              <a:noFill/>
            </a:ln>
            <a:effectLst/>
            <a:sp3d prstMaterial="softEdge">
              <a:bevelT w="127000" prst="artDeco"/>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i-FI"/>
            </a:p>
          </p:txBody>
        </p:sp>
        <p:sp>
          <p:nvSpPr>
            <p:cNvPr id="25" name="Tekstiruutu 24">
              <a:extLst>
                <a:ext uri="{FF2B5EF4-FFF2-40B4-BE49-F238E27FC236}">
                  <a16:creationId xmlns:a16="http://schemas.microsoft.com/office/drawing/2014/main" id="{5A965EBB-6286-4700-B152-9922AAE8BC7C}"/>
                </a:ext>
              </a:extLst>
            </p:cNvPr>
            <p:cNvSpPr txBox="1"/>
            <p:nvPr/>
          </p:nvSpPr>
          <p:spPr>
            <a:xfrm>
              <a:off x="388067" y="3765216"/>
              <a:ext cx="2409107" cy="1580591"/>
            </a:xfrm>
            <a:prstGeom prst="rect">
              <a:avLst/>
            </a:prstGeom>
            <a:noFill/>
            <a:ln>
              <a:noFill/>
            </a:ln>
            <a:effectLst/>
            <a:sp3d prstMaterial="softEdge">
              <a:bevelT w="127000" prst="artDeco"/>
            </a:sp3d>
          </p:spPr>
          <p:txBody>
            <a:bodyPr wrap="square" rtlCol="0">
              <a:spAutoFit/>
            </a:bodyPr>
            <a:lstStyle/>
            <a:p>
              <a:r>
                <a:rPr lang="fi-FI" b="1" dirty="0">
                  <a:solidFill>
                    <a:schemeClr val="bg1"/>
                  </a:solidFill>
                </a:rPr>
                <a:t>Mikäli arvosana ei muutu, maksua ei palauteta eikä päätökseen saa hakea muutosta valittamalla</a:t>
              </a:r>
            </a:p>
          </p:txBody>
        </p:sp>
      </p:grpSp>
      <p:sp>
        <p:nvSpPr>
          <p:cNvPr id="28" name="Tekstiruutu 27">
            <a:extLst>
              <a:ext uri="{FF2B5EF4-FFF2-40B4-BE49-F238E27FC236}">
                <a16:creationId xmlns:a16="http://schemas.microsoft.com/office/drawing/2014/main" id="{E79DB5D9-6FAC-46D4-BF13-893A732DF142}"/>
              </a:ext>
            </a:extLst>
          </p:cNvPr>
          <p:cNvSpPr txBox="1"/>
          <p:nvPr/>
        </p:nvSpPr>
        <p:spPr>
          <a:xfrm>
            <a:off x="4970561" y="6042514"/>
            <a:ext cx="3345081" cy="738664"/>
          </a:xfrm>
          <a:prstGeom prst="rect">
            <a:avLst/>
          </a:prstGeom>
          <a:noFill/>
          <a:ln w="38100">
            <a:solidFill>
              <a:srgbClr val="C00000"/>
            </a:solidFill>
          </a:ln>
        </p:spPr>
        <p:txBody>
          <a:bodyPr wrap="square" rtlCol="0">
            <a:spAutoFit/>
          </a:bodyPr>
          <a:lstStyle/>
          <a:p>
            <a:r>
              <a:rPr lang="fi-FI" sz="1400" b="1" dirty="0"/>
              <a:t>selkeä tekninen virhe voidaan korjata rehtorin tai opettajan tarkistuspyynnöllä ilman oikaisumenettelyä</a:t>
            </a:r>
          </a:p>
        </p:txBody>
      </p:sp>
    </p:spTree>
    <p:extLst>
      <p:ext uri="{BB962C8B-B14F-4D97-AF65-F5344CB8AC3E}">
        <p14:creationId xmlns:p14="http://schemas.microsoft.com/office/powerpoint/2010/main" val="578264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ppt_x"/>
                                          </p:val>
                                        </p:tav>
                                        <p:tav tm="100000">
                                          <p:val>
                                            <p:strVal val="#ppt_x"/>
                                          </p:val>
                                        </p:tav>
                                      </p:tavLst>
                                    </p:anim>
                                    <p:anim calcmode="lin" valueType="num">
                                      <p:cBhvr additive="base">
                                        <p:cTn id="2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3160FA-33E2-44C4-8B83-B24DF8EDF038}"/>
              </a:ext>
            </a:extLst>
          </p:cNvPr>
          <p:cNvSpPr>
            <a:spLocks noGrp="1"/>
          </p:cNvSpPr>
          <p:nvPr>
            <p:ph type="ctrTitle" idx="4294967295"/>
          </p:nvPr>
        </p:nvSpPr>
        <p:spPr>
          <a:xfrm>
            <a:off x="1645593" y="150514"/>
            <a:ext cx="6192688" cy="692696"/>
          </a:xfrm>
          <a:prstGeom prst="rect">
            <a:avLst/>
          </a:prstGeom>
        </p:spPr>
        <p:txBody>
          <a:bodyPr>
            <a:noAutofit/>
          </a:bodyPr>
          <a:lstStyle/>
          <a:p>
            <a:r>
              <a:rPr lang="fi-FI" sz="2800" dirty="0"/>
              <a:t>Koesuoritusta heikentävä syy</a:t>
            </a:r>
          </a:p>
        </p:txBody>
      </p:sp>
      <p:grpSp>
        <p:nvGrpSpPr>
          <p:cNvPr id="8" name="Ryhmä 7">
            <a:extLst>
              <a:ext uri="{FF2B5EF4-FFF2-40B4-BE49-F238E27FC236}">
                <a16:creationId xmlns:a16="http://schemas.microsoft.com/office/drawing/2014/main" id="{8CD8C4DF-3366-48D1-8ABF-14B477F22ADA}"/>
              </a:ext>
            </a:extLst>
          </p:cNvPr>
          <p:cNvGrpSpPr/>
          <p:nvPr/>
        </p:nvGrpSpPr>
        <p:grpSpPr>
          <a:xfrm>
            <a:off x="8320717" y="6263560"/>
            <a:ext cx="839132" cy="621824"/>
            <a:chOff x="8320717" y="6309320"/>
            <a:chExt cx="839132" cy="621824"/>
          </a:xfrm>
        </p:grpSpPr>
        <p:pic>
          <p:nvPicPr>
            <p:cNvPr id="4" name="Kuva 3" descr="Paluu">
              <a:hlinkClick r:id="rId2" action="ppaction://hlinksldjump"/>
              <a:extLst>
                <a:ext uri="{FF2B5EF4-FFF2-40B4-BE49-F238E27FC236}">
                  <a16:creationId xmlns:a16="http://schemas.microsoft.com/office/drawing/2014/main" id="{003CA5AE-891E-487C-A4C0-B83D2B93A76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8025" y="6309320"/>
              <a:ext cx="621824" cy="621824"/>
            </a:xfrm>
            <a:prstGeom prst="rect">
              <a:avLst/>
            </a:prstGeom>
          </p:spPr>
        </p:pic>
        <p:sp>
          <p:nvSpPr>
            <p:cNvPr id="7" name="Tekstiruutu 6">
              <a:hlinkClick r:id="rId2" action="ppaction://hlinksldjump"/>
              <a:extLst>
                <a:ext uri="{FF2B5EF4-FFF2-40B4-BE49-F238E27FC236}">
                  <a16:creationId xmlns:a16="http://schemas.microsoft.com/office/drawing/2014/main" id="{EB93F284-8105-4FBC-AA03-50E9E1773223}"/>
                </a:ext>
              </a:extLst>
            </p:cNvPr>
            <p:cNvSpPr txBox="1"/>
            <p:nvPr/>
          </p:nvSpPr>
          <p:spPr>
            <a:xfrm>
              <a:off x="8320717" y="6411846"/>
              <a:ext cx="711477" cy="307777"/>
            </a:xfrm>
            <a:prstGeom prst="rect">
              <a:avLst/>
            </a:prstGeom>
            <a:noFill/>
          </p:spPr>
          <p:txBody>
            <a:bodyPr wrap="none" rtlCol="0">
              <a:spAutoFit/>
            </a:bodyPr>
            <a:lstStyle/>
            <a:p>
              <a:r>
                <a:rPr lang="fi-FI" sz="1400" b="1" dirty="0"/>
                <a:t>Alkuun</a:t>
              </a:r>
            </a:p>
          </p:txBody>
        </p:sp>
      </p:grpSp>
      <p:sp>
        <p:nvSpPr>
          <p:cNvPr id="6" name="Rectangle 3">
            <a:extLst>
              <a:ext uri="{FF2B5EF4-FFF2-40B4-BE49-F238E27FC236}">
                <a16:creationId xmlns:a16="http://schemas.microsoft.com/office/drawing/2014/main" id="{ECD8DEF3-C9EE-44AB-A4E2-81AFABE3CA90}"/>
              </a:ext>
            </a:extLst>
          </p:cNvPr>
          <p:cNvSpPr txBox="1">
            <a:spLocks noChangeArrowheads="1"/>
          </p:cNvSpPr>
          <p:nvPr/>
        </p:nvSpPr>
        <p:spPr bwMode="auto">
          <a:xfrm>
            <a:off x="323529" y="4149080"/>
            <a:ext cx="8086842" cy="2448272"/>
          </a:xfrm>
          <a:prstGeom prst="roundRect">
            <a:avLst/>
          </a:prstGeom>
          <a:solidFill>
            <a:schemeClr val="accent3">
              <a:lumMod val="40000"/>
              <a:lumOff val="60000"/>
            </a:schemeClr>
          </a:solidFill>
          <a:ln w="38100">
            <a:noFill/>
            <a:miter lim="800000"/>
            <a:headEnd/>
            <a:tailEnd/>
          </a:ln>
          <a:effectLst>
            <a:glow rad="101600">
              <a:schemeClr val="accent1">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144000"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i-FI" sz="1800" b="1" u="sng" dirty="0">
                <a:solidFill>
                  <a:srgbClr val="C00000"/>
                </a:solidFill>
              </a:rPr>
              <a:t>Esimerkkejä erityisjärjestelyistä</a:t>
            </a:r>
            <a:r>
              <a:rPr lang="fi-FI" sz="1800" b="1" dirty="0"/>
              <a:t>:</a:t>
            </a:r>
          </a:p>
          <a:p>
            <a:r>
              <a:rPr lang="fi-FI" sz="1800" b="1" dirty="0"/>
              <a:t>lisäaika kokeen suorittamiseen (+2 tuntia)</a:t>
            </a:r>
          </a:p>
          <a:p>
            <a:r>
              <a:rPr lang="fi-FI" sz="1800" b="1" dirty="0"/>
              <a:t>erillinen pienryhmätila tai lepäämiseen tarkoitettu tila</a:t>
            </a:r>
          </a:p>
          <a:p>
            <a:r>
              <a:rPr lang="fi-FI" sz="1800" b="1" dirty="0"/>
              <a:t>oikeus suurentaa kirjasinkokoa tai käyttää suurempaa näyttöä</a:t>
            </a:r>
          </a:p>
          <a:p>
            <a:r>
              <a:rPr lang="fi-FI" sz="1800" b="1" dirty="0"/>
              <a:t>näkövammaisen  apuvälineillä suoritettava tai ääniaineistoltaan rajoitettu koe</a:t>
            </a:r>
          </a:p>
          <a:p>
            <a:r>
              <a:rPr lang="fi-FI" sz="1800" b="1" dirty="0"/>
              <a:t>avustajan käyttö</a:t>
            </a:r>
          </a:p>
          <a:p>
            <a:endParaRPr lang="fi-FI" sz="1800" b="1" dirty="0"/>
          </a:p>
          <a:p>
            <a:endParaRPr lang="fi-FI" sz="1800" dirty="0"/>
          </a:p>
          <a:p>
            <a:endParaRPr lang="fi-FI" sz="1800" dirty="0"/>
          </a:p>
        </p:txBody>
      </p:sp>
      <p:sp>
        <p:nvSpPr>
          <p:cNvPr id="9" name="Tekstikehys 4">
            <a:extLst>
              <a:ext uri="{FF2B5EF4-FFF2-40B4-BE49-F238E27FC236}">
                <a16:creationId xmlns:a16="http://schemas.microsoft.com/office/drawing/2014/main" id="{ACA664C1-19CE-4A18-B237-4494AED8B750}"/>
              </a:ext>
            </a:extLst>
          </p:cNvPr>
          <p:cNvSpPr txBox="1"/>
          <p:nvPr/>
        </p:nvSpPr>
        <p:spPr>
          <a:xfrm>
            <a:off x="134610" y="2314416"/>
            <a:ext cx="8514692" cy="1754326"/>
          </a:xfrm>
          <a:prstGeom prst="rect">
            <a:avLst/>
          </a:prstGeom>
          <a:noFill/>
          <a:ln>
            <a:noFill/>
          </a:ln>
        </p:spPr>
        <p:txBody>
          <a:bodyPr wrap="square" rtlCol="0">
            <a:spAutoFit/>
          </a:bodyPr>
          <a:lstStyle/>
          <a:p>
            <a:pPr marL="342900" indent="-342900">
              <a:buFont typeface="Arial" panose="020B0604020202020204" pitchFamily="34" charset="0"/>
              <a:buChar char="•"/>
            </a:pPr>
            <a:r>
              <a:rPr lang="fi-FI" b="1" dirty="0"/>
              <a:t>neuvoteltava aina etukäteen rehtorin kanssa</a:t>
            </a:r>
          </a:p>
          <a:p>
            <a:pPr marL="342900" indent="-342900">
              <a:buFont typeface="Arial" panose="020B0604020202020204" pitchFamily="34" charset="0"/>
              <a:buChar char="•"/>
            </a:pPr>
            <a:r>
              <a:rPr lang="fi-FI" b="1" u="sng" dirty="0">
                <a:highlight>
                  <a:srgbClr val="FFFF00"/>
                </a:highlight>
              </a:rPr>
              <a:t>haetaan lautakunnalta kirjallisesti </a:t>
            </a:r>
            <a:r>
              <a:rPr lang="fi-FI" b="1" dirty="0"/>
              <a:t>vaadittavin lausunnoin varustettuna viimeistään silloin, kun ilmoittaudutaan tutkintoon ensimmäisen kerran tai kun tarve havaitaan</a:t>
            </a:r>
          </a:p>
          <a:p>
            <a:pPr marL="342900" indent="-342900">
              <a:buFont typeface="Arial" panose="020B0604020202020204" pitchFamily="34" charset="0"/>
              <a:buChar char="•"/>
            </a:pPr>
            <a:r>
              <a:rPr lang="fi-FI" b="1" dirty="0"/>
              <a:t>hakemus erityisjärjestelyistä sisältää kokelaan henkilökohtaisen opintosuunnitelman, mahdolliset tukitoimet koetilanteessa tai muun selvityksen haettavista tukitoimista</a:t>
            </a:r>
          </a:p>
        </p:txBody>
      </p:sp>
      <p:sp>
        <p:nvSpPr>
          <p:cNvPr id="10" name="Suorakulmio: Pyöristetyt kulmat 9">
            <a:extLst>
              <a:ext uri="{FF2B5EF4-FFF2-40B4-BE49-F238E27FC236}">
                <a16:creationId xmlns:a16="http://schemas.microsoft.com/office/drawing/2014/main" id="{6B686DEA-9961-4FC1-9370-254D3C0C0B73}"/>
              </a:ext>
            </a:extLst>
          </p:cNvPr>
          <p:cNvSpPr/>
          <p:nvPr/>
        </p:nvSpPr>
        <p:spPr>
          <a:xfrm>
            <a:off x="171128" y="1218471"/>
            <a:ext cx="1952600" cy="986393"/>
          </a:xfrm>
          <a:prstGeom prst="roundRect">
            <a:avLst>
              <a:gd name="adj" fmla="val 3380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b="1" dirty="0">
                <a:solidFill>
                  <a:schemeClr val="tx1"/>
                </a:solidFill>
              </a:rPr>
              <a:t>sairaus tai vamma</a:t>
            </a:r>
          </a:p>
        </p:txBody>
      </p:sp>
      <p:sp>
        <p:nvSpPr>
          <p:cNvPr id="13" name="Suorakulmio: Pyöristetyt kulmat 12">
            <a:extLst>
              <a:ext uri="{FF2B5EF4-FFF2-40B4-BE49-F238E27FC236}">
                <a16:creationId xmlns:a16="http://schemas.microsoft.com/office/drawing/2014/main" id="{A264C85A-09E8-46D2-8F4A-BDB62FFCC149}"/>
              </a:ext>
            </a:extLst>
          </p:cNvPr>
          <p:cNvSpPr/>
          <p:nvPr/>
        </p:nvSpPr>
        <p:spPr>
          <a:xfrm>
            <a:off x="2366560" y="1218471"/>
            <a:ext cx="2205440" cy="986393"/>
          </a:xfrm>
          <a:prstGeom prst="roundRect">
            <a:avLst>
              <a:gd name="adj" fmla="val 3380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b="1" dirty="0">
                <a:solidFill>
                  <a:schemeClr val="tx1"/>
                </a:solidFill>
              </a:rPr>
              <a:t>lukemisen ja kirjoittamisen erityisvaikeus</a:t>
            </a:r>
          </a:p>
        </p:txBody>
      </p:sp>
      <p:sp>
        <p:nvSpPr>
          <p:cNvPr id="14" name="Suorakulmio: Pyöristetyt kulmat 13">
            <a:extLst>
              <a:ext uri="{FF2B5EF4-FFF2-40B4-BE49-F238E27FC236}">
                <a16:creationId xmlns:a16="http://schemas.microsoft.com/office/drawing/2014/main" id="{2FC13942-6351-42C1-B3A7-DB6677E2D689}"/>
              </a:ext>
            </a:extLst>
          </p:cNvPr>
          <p:cNvSpPr/>
          <p:nvPr/>
        </p:nvSpPr>
        <p:spPr>
          <a:xfrm>
            <a:off x="4804791" y="1218471"/>
            <a:ext cx="2071465" cy="986393"/>
          </a:xfrm>
          <a:prstGeom prst="roundRect">
            <a:avLst>
              <a:gd name="adj" fmla="val 3380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b="1" dirty="0">
                <a:solidFill>
                  <a:schemeClr val="tx1"/>
                </a:solidFill>
              </a:rPr>
              <a:t>erityisen vaikea elämäntilanne</a:t>
            </a:r>
          </a:p>
        </p:txBody>
      </p:sp>
      <p:sp>
        <p:nvSpPr>
          <p:cNvPr id="15" name="Suorakulmio: Pyöristetyt kulmat 14">
            <a:extLst>
              <a:ext uri="{FF2B5EF4-FFF2-40B4-BE49-F238E27FC236}">
                <a16:creationId xmlns:a16="http://schemas.microsoft.com/office/drawing/2014/main" id="{C445F409-302E-483E-AA21-CA3FC5AECECB}"/>
              </a:ext>
            </a:extLst>
          </p:cNvPr>
          <p:cNvSpPr/>
          <p:nvPr/>
        </p:nvSpPr>
        <p:spPr>
          <a:xfrm>
            <a:off x="7083896" y="1218471"/>
            <a:ext cx="1880592" cy="986393"/>
          </a:xfrm>
          <a:prstGeom prst="roundRect">
            <a:avLst>
              <a:gd name="adj" fmla="val 3380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b="1" dirty="0">
                <a:solidFill>
                  <a:schemeClr val="tx1"/>
                </a:solidFill>
              </a:rPr>
              <a:t>opetuskielen puutteellinen hallinta</a:t>
            </a:r>
          </a:p>
        </p:txBody>
      </p:sp>
      <p:grpSp>
        <p:nvGrpSpPr>
          <p:cNvPr id="16" name="Ryhmä 15">
            <a:extLst>
              <a:ext uri="{FF2B5EF4-FFF2-40B4-BE49-F238E27FC236}">
                <a16:creationId xmlns:a16="http://schemas.microsoft.com/office/drawing/2014/main" id="{E77BABAC-6D41-4D2B-83A1-45157513BB65}"/>
              </a:ext>
            </a:extLst>
          </p:cNvPr>
          <p:cNvGrpSpPr/>
          <p:nvPr/>
        </p:nvGrpSpPr>
        <p:grpSpPr>
          <a:xfrm>
            <a:off x="8017743" y="3581971"/>
            <a:ext cx="1126257" cy="1135721"/>
            <a:chOff x="7902055" y="1472917"/>
            <a:chExt cx="1126257" cy="1135721"/>
          </a:xfrm>
        </p:grpSpPr>
        <p:pic>
          <p:nvPicPr>
            <p:cNvPr id="17" name="Kuva 16" descr="Kuva, joka sisältää kohteen peili, objekti&#10;&#10;Kuvaus luotu automaattisesti">
              <a:extLst>
                <a:ext uri="{FF2B5EF4-FFF2-40B4-BE49-F238E27FC236}">
                  <a16:creationId xmlns:a16="http://schemas.microsoft.com/office/drawing/2014/main" id="{26292768-00D2-4EF9-B0F0-C5B60D1EF443}"/>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rot="3993095">
              <a:off x="7897323" y="1477649"/>
              <a:ext cx="1135721" cy="1126257"/>
            </a:xfrm>
            <a:prstGeom prst="rect">
              <a:avLst/>
            </a:prstGeom>
          </p:spPr>
        </p:pic>
        <p:sp>
          <p:nvSpPr>
            <p:cNvPr id="18" name="Tekstiruutu 17">
              <a:hlinkClick r:id="rId7" tooltip="Katso lisää"/>
              <a:extLst>
                <a:ext uri="{FF2B5EF4-FFF2-40B4-BE49-F238E27FC236}">
                  <a16:creationId xmlns:a16="http://schemas.microsoft.com/office/drawing/2014/main" id="{3F3D8FEE-B599-4EED-BCBA-32038DB0C4D8}"/>
                </a:ext>
              </a:extLst>
            </p:cNvPr>
            <p:cNvSpPr txBox="1"/>
            <p:nvPr/>
          </p:nvSpPr>
          <p:spPr>
            <a:xfrm>
              <a:off x="8172400" y="1484784"/>
              <a:ext cx="843388" cy="738664"/>
            </a:xfrm>
            <a:prstGeom prst="rect">
              <a:avLst/>
            </a:prstGeom>
            <a:noFill/>
          </p:spPr>
          <p:txBody>
            <a:bodyPr wrap="square" rtlCol="0">
              <a:spAutoFit/>
            </a:bodyPr>
            <a:lstStyle/>
            <a:p>
              <a:pPr algn="ctr">
                <a:buNone/>
              </a:pPr>
              <a:r>
                <a:rPr lang="fi-FI" sz="1400" b="1" dirty="0"/>
                <a:t>Katso YTL</a:t>
              </a:r>
            </a:p>
            <a:p>
              <a:pPr algn="ctr">
                <a:buNone/>
              </a:pPr>
              <a:endParaRPr lang="fi-FI" sz="1400" b="1" dirty="0"/>
            </a:p>
          </p:txBody>
        </p:sp>
      </p:grpSp>
    </p:spTree>
    <p:extLst>
      <p:ext uri="{BB962C8B-B14F-4D97-AF65-F5344CB8AC3E}">
        <p14:creationId xmlns:p14="http://schemas.microsoft.com/office/powerpoint/2010/main" val="2174033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3160FA-33E2-44C4-8B83-B24DF8EDF038}"/>
              </a:ext>
            </a:extLst>
          </p:cNvPr>
          <p:cNvSpPr>
            <a:spLocks noGrp="1"/>
          </p:cNvSpPr>
          <p:nvPr>
            <p:ph type="ctrTitle" idx="4294967295"/>
          </p:nvPr>
        </p:nvSpPr>
        <p:spPr>
          <a:xfrm>
            <a:off x="1801893" y="134679"/>
            <a:ext cx="6192688" cy="620688"/>
          </a:xfrm>
          <a:prstGeom prst="rect">
            <a:avLst/>
          </a:prstGeom>
        </p:spPr>
        <p:txBody>
          <a:bodyPr/>
          <a:lstStyle/>
          <a:p>
            <a:r>
              <a:rPr lang="fi-FI" dirty="0"/>
              <a:t>Äidinkieli ja kirjallisuus  </a:t>
            </a:r>
          </a:p>
        </p:txBody>
      </p:sp>
      <p:grpSp>
        <p:nvGrpSpPr>
          <p:cNvPr id="7" name="Ryhmä 6">
            <a:extLst>
              <a:ext uri="{FF2B5EF4-FFF2-40B4-BE49-F238E27FC236}">
                <a16:creationId xmlns:a16="http://schemas.microsoft.com/office/drawing/2014/main" id="{0D36FB58-940E-4850-B129-74C7968A35BF}"/>
              </a:ext>
            </a:extLst>
          </p:cNvPr>
          <p:cNvGrpSpPr/>
          <p:nvPr/>
        </p:nvGrpSpPr>
        <p:grpSpPr>
          <a:xfrm>
            <a:off x="3500142" y="1614042"/>
            <a:ext cx="1656184" cy="1845876"/>
            <a:chOff x="1341766" y="2445"/>
            <a:chExt cx="1605912" cy="1845876"/>
          </a:xfrm>
          <a:solidFill>
            <a:srgbClr val="C00000"/>
          </a:solidFill>
          <a:scene3d>
            <a:camera prst="orthographicFront">
              <a:rot lat="0" lon="0" rev="0"/>
            </a:camera>
            <a:lightRig rig="balanced" dir="t">
              <a:rot lat="0" lon="0" rev="8700000"/>
            </a:lightRig>
          </a:scene3d>
        </p:grpSpPr>
        <p:sp>
          <p:nvSpPr>
            <p:cNvPr id="8" name="Kuusikulmio 7">
              <a:extLst>
                <a:ext uri="{FF2B5EF4-FFF2-40B4-BE49-F238E27FC236}">
                  <a16:creationId xmlns:a16="http://schemas.microsoft.com/office/drawing/2014/main" id="{BE3FDF8F-7DC8-4904-BD29-4D69B708162E}"/>
                </a:ext>
              </a:extLst>
            </p:cNvPr>
            <p:cNvSpPr/>
            <p:nvPr/>
          </p:nvSpPr>
          <p:spPr>
            <a:xfrm rot="5400000">
              <a:off x="1221784" y="122427"/>
              <a:ext cx="1845876" cy="1605912"/>
            </a:xfrm>
            <a:prstGeom prst="hexagon">
              <a:avLst>
                <a:gd name="adj" fmla="val 25000"/>
                <a:gd name="vf" fmla="val 115470"/>
              </a:avLst>
            </a:prstGeom>
            <a:grp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Kuusikulmio 4">
              <a:extLst>
                <a:ext uri="{FF2B5EF4-FFF2-40B4-BE49-F238E27FC236}">
                  <a16:creationId xmlns:a16="http://schemas.microsoft.com/office/drawing/2014/main" id="{E63F208F-6275-4D21-9BD5-B41AA5CE46DA}"/>
                </a:ext>
              </a:extLst>
            </p:cNvPr>
            <p:cNvSpPr txBox="1"/>
            <p:nvPr/>
          </p:nvSpPr>
          <p:spPr>
            <a:xfrm>
              <a:off x="1592021" y="290094"/>
              <a:ext cx="1105402" cy="1270578"/>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fi-FI" sz="2000" b="1" kern="1200" dirty="0">
                  <a:solidFill>
                    <a:schemeClr val="bg1"/>
                  </a:solidFill>
                </a:rPr>
                <a:t>Äidinkieli ja kirjallisuus</a:t>
              </a:r>
            </a:p>
          </p:txBody>
        </p:sp>
      </p:grpSp>
      <p:grpSp>
        <p:nvGrpSpPr>
          <p:cNvPr id="10" name="Ryhmä 9">
            <a:extLst>
              <a:ext uri="{FF2B5EF4-FFF2-40B4-BE49-F238E27FC236}">
                <a16:creationId xmlns:a16="http://schemas.microsoft.com/office/drawing/2014/main" id="{5777CA9A-1935-4818-A51A-D49A212869BA}"/>
              </a:ext>
            </a:extLst>
          </p:cNvPr>
          <p:cNvGrpSpPr/>
          <p:nvPr/>
        </p:nvGrpSpPr>
        <p:grpSpPr>
          <a:xfrm>
            <a:off x="5247366" y="1622121"/>
            <a:ext cx="1656183" cy="1845876"/>
            <a:chOff x="1341766" y="2445"/>
            <a:chExt cx="1605912" cy="1845876"/>
          </a:xfrm>
          <a:solidFill>
            <a:schemeClr val="accent2">
              <a:lumMod val="75000"/>
            </a:schemeClr>
          </a:solidFill>
        </p:grpSpPr>
        <p:sp>
          <p:nvSpPr>
            <p:cNvPr id="11" name="Kuusikulmio 10">
              <a:extLst>
                <a:ext uri="{FF2B5EF4-FFF2-40B4-BE49-F238E27FC236}">
                  <a16:creationId xmlns:a16="http://schemas.microsoft.com/office/drawing/2014/main" id="{0146161A-A905-46E6-92B8-96893A4A13CD}"/>
                </a:ext>
              </a:extLst>
            </p:cNvPr>
            <p:cNvSpPr/>
            <p:nvPr/>
          </p:nvSpPr>
          <p:spPr>
            <a:xfrm rot="5400000">
              <a:off x="1221784" y="122427"/>
              <a:ext cx="1845876" cy="1605912"/>
            </a:xfrm>
            <a:prstGeom prst="hexagon">
              <a:avLst>
                <a:gd name="adj" fmla="val 25000"/>
                <a:gd name="vf" fmla="val 115470"/>
              </a:avLst>
            </a:prstGeom>
            <a:grpFill/>
            <a:ln>
              <a:noFill/>
            </a:ln>
            <a:effectLst/>
            <a:scene3d>
              <a:camera prst="orthographicFront">
                <a:rot lat="0" lon="0" rev="0"/>
              </a:camera>
              <a:lightRig rig="chilly" dir="t">
                <a:rot lat="0" lon="0" rev="18480000"/>
              </a:lightRig>
            </a:scene3d>
            <a:sp3d prstMaterial="clear">
              <a:bevelT h="635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Kuusikulmio 4">
              <a:extLst>
                <a:ext uri="{FF2B5EF4-FFF2-40B4-BE49-F238E27FC236}">
                  <a16:creationId xmlns:a16="http://schemas.microsoft.com/office/drawing/2014/main" id="{D551905B-341F-42EF-A5CF-70D96F136100}"/>
                </a:ext>
              </a:extLst>
            </p:cNvPr>
            <p:cNvSpPr txBox="1"/>
            <p:nvPr/>
          </p:nvSpPr>
          <p:spPr>
            <a:xfrm>
              <a:off x="1433922" y="225148"/>
              <a:ext cx="1443935" cy="1270578"/>
            </a:xfrm>
            <a:prstGeom prst="rect">
              <a:avLst/>
            </a:prstGeom>
            <a:noFill/>
            <a:ln>
              <a:noFill/>
            </a:ln>
            <a:effectLst>
              <a:outerShdw blurRad="44450" dist="27940" dir="5400000" algn="ctr">
                <a:srgbClr val="000000">
                  <a:alpha val="32000"/>
                </a:srgbClr>
              </a:outerShdw>
            </a:effectLst>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defTabSz="1600200">
                <a:lnSpc>
                  <a:spcPct val="90000"/>
                </a:lnSpc>
                <a:spcBef>
                  <a:spcPct val="0"/>
                </a:spcBef>
                <a:spcAft>
                  <a:spcPct val="35000"/>
                </a:spcAft>
                <a:buNone/>
              </a:pPr>
              <a:r>
                <a:rPr lang="fi-FI" sz="2000" b="1" kern="1200" dirty="0">
                  <a:solidFill>
                    <a:schemeClr val="tx1">
                      <a:lumMod val="50000"/>
                      <a:lumOff val="50000"/>
                    </a:schemeClr>
                  </a:solidFill>
                </a:rPr>
                <a:t>Matematiikka</a:t>
              </a:r>
            </a:p>
          </p:txBody>
        </p:sp>
      </p:grpSp>
      <p:grpSp>
        <p:nvGrpSpPr>
          <p:cNvPr id="13" name="Ryhmä 12">
            <a:extLst>
              <a:ext uri="{FF2B5EF4-FFF2-40B4-BE49-F238E27FC236}">
                <a16:creationId xmlns:a16="http://schemas.microsoft.com/office/drawing/2014/main" id="{B7377D56-25D4-4E54-A262-D7B16ABCC0D8}"/>
              </a:ext>
            </a:extLst>
          </p:cNvPr>
          <p:cNvGrpSpPr/>
          <p:nvPr/>
        </p:nvGrpSpPr>
        <p:grpSpPr>
          <a:xfrm>
            <a:off x="3470849" y="4735008"/>
            <a:ext cx="1656184" cy="1845876"/>
            <a:chOff x="1341766" y="2445"/>
            <a:chExt cx="1605912" cy="1845876"/>
          </a:xfrm>
          <a:solidFill>
            <a:schemeClr val="accent2">
              <a:lumMod val="75000"/>
            </a:schemeClr>
          </a:solidFill>
        </p:grpSpPr>
        <p:sp>
          <p:nvSpPr>
            <p:cNvPr id="14" name="Kuusikulmio 13">
              <a:extLst>
                <a:ext uri="{FF2B5EF4-FFF2-40B4-BE49-F238E27FC236}">
                  <a16:creationId xmlns:a16="http://schemas.microsoft.com/office/drawing/2014/main" id="{E7E7C5F8-08EF-4B4A-A4DE-DD211C0D5C68}"/>
                </a:ext>
              </a:extLst>
            </p:cNvPr>
            <p:cNvSpPr/>
            <p:nvPr/>
          </p:nvSpPr>
          <p:spPr>
            <a:xfrm rot="5400000">
              <a:off x="1221784" y="122427"/>
              <a:ext cx="1845876" cy="1605912"/>
            </a:xfrm>
            <a:prstGeom prst="hexagon">
              <a:avLst>
                <a:gd name="adj" fmla="val 25000"/>
                <a:gd name="vf" fmla="val 115470"/>
              </a:avLst>
            </a:prstGeom>
            <a:solidFill>
              <a:schemeClr val="accent6">
                <a:lumMod val="75000"/>
              </a:schemeClr>
            </a:solidFill>
            <a:ln>
              <a:noFill/>
            </a:ln>
            <a:effectLst/>
            <a:scene3d>
              <a:camera prst="orthographicFront">
                <a:rot lat="0" lon="0" rev="0"/>
              </a:camera>
              <a:lightRig rig="chilly" dir="t">
                <a:rot lat="0" lon="0" rev="18480000"/>
              </a:lightRig>
            </a:scene3d>
            <a:sp3d prstMaterial="clear">
              <a:bevelT h="635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Kuusikulmio 4">
              <a:extLst>
                <a:ext uri="{FF2B5EF4-FFF2-40B4-BE49-F238E27FC236}">
                  <a16:creationId xmlns:a16="http://schemas.microsoft.com/office/drawing/2014/main" id="{F2DEE7C6-0005-4630-A79D-5ADD0558F9D5}"/>
                </a:ext>
              </a:extLst>
            </p:cNvPr>
            <p:cNvSpPr txBox="1"/>
            <p:nvPr/>
          </p:nvSpPr>
          <p:spPr>
            <a:xfrm>
              <a:off x="1356284" y="439630"/>
              <a:ext cx="1568432" cy="1270578"/>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fi-FI" sz="2000" b="1" dirty="0">
                  <a:solidFill>
                    <a:schemeClr val="tx1">
                      <a:lumMod val="50000"/>
                      <a:lumOff val="50000"/>
                    </a:schemeClr>
                  </a:solidFill>
                </a:rPr>
                <a:t>Reaaliaineiden kokeet</a:t>
              </a:r>
              <a:endParaRPr lang="fi-FI" sz="2000" b="1" kern="1200" dirty="0">
                <a:solidFill>
                  <a:schemeClr val="tx1">
                    <a:lumMod val="50000"/>
                    <a:lumOff val="50000"/>
                  </a:schemeClr>
                </a:solidFill>
              </a:endParaRPr>
            </a:p>
          </p:txBody>
        </p:sp>
      </p:grpSp>
      <p:grpSp>
        <p:nvGrpSpPr>
          <p:cNvPr id="16" name="Ryhmä 15">
            <a:extLst>
              <a:ext uri="{FF2B5EF4-FFF2-40B4-BE49-F238E27FC236}">
                <a16:creationId xmlns:a16="http://schemas.microsoft.com/office/drawing/2014/main" id="{6E84187A-3E56-47C7-8A46-9EEDB9AB85CA}"/>
              </a:ext>
            </a:extLst>
          </p:cNvPr>
          <p:cNvGrpSpPr/>
          <p:nvPr/>
        </p:nvGrpSpPr>
        <p:grpSpPr>
          <a:xfrm>
            <a:off x="5256076" y="4751476"/>
            <a:ext cx="1656184" cy="1845876"/>
            <a:chOff x="1341766" y="2445"/>
            <a:chExt cx="1605912" cy="1845876"/>
          </a:xfrm>
          <a:solidFill>
            <a:schemeClr val="accent2">
              <a:lumMod val="75000"/>
            </a:schemeClr>
          </a:solidFill>
        </p:grpSpPr>
        <p:sp>
          <p:nvSpPr>
            <p:cNvPr id="17" name="Kuusikulmio 16">
              <a:extLst>
                <a:ext uri="{FF2B5EF4-FFF2-40B4-BE49-F238E27FC236}">
                  <a16:creationId xmlns:a16="http://schemas.microsoft.com/office/drawing/2014/main" id="{445AAFB8-C5E8-4CD1-9069-A52B0ABE0F5A}"/>
                </a:ext>
              </a:extLst>
            </p:cNvPr>
            <p:cNvSpPr/>
            <p:nvPr/>
          </p:nvSpPr>
          <p:spPr>
            <a:xfrm rot="5400000">
              <a:off x="1221784" y="122427"/>
              <a:ext cx="1845876" cy="1605912"/>
            </a:xfrm>
            <a:prstGeom prst="hexagon">
              <a:avLst>
                <a:gd name="adj" fmla="val 25000"/>
                <a:gd name="vf" fmla="val 115470"/>
              </a:avLst>
            </a:prstGeom>
            <a:solidFill>
              <a:srgbClr val="7030A0"/>
            </a:solidFill>
            <a:ln>
              <a:noFill/>
            </a:ln>
            <a:effectLst/>
            <a:scene3d>
              <a:camera prst="orthographicFront">
                <a:rot lat="0" lon="0" rev="0"/>
              </a:camera>
              <a:lightRig rig="chilly" dir="t">
                <a:rot lat="0" lon="0" rev="18480000"/>
              </a:lightRig>
            </a:scene3d>
            <a:sp3d prstMaterial="clear">
              <a:bevelT h="635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Kuusikulmio 4">
              <a:extLst>
                <a:ext uri="{FF2B5EF4-FFF2-40B4-BE49-F238E27FC236}">
                  <a16:creationId xmlns:a16="http://schemas.microsoft.com/office/drawing/2014/main" id="{50EDF8F2-0C41-46BF-939F-86C5B4181D3D}"/>
                </a:ext>
              </a:extLst>
            </p:cNvPr>
            <p:cNvSpPr txBox="1"/>
            <p:nvPr/>
          </p:nvSpPr>
          <p:spPr>
            <a:xfrm>
              <a:off x="1592021" y="290094"/>
              <a:ext cx="1105402" cy="1270578"/>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fi-FI" sz="2000" b="1" kern="1200" dirty="0">
                  <a:solidFill>
                    <a:schemeClr val="tx1">
                      <a:lumMod val="50000"/>
                      <a:lumOff val="50000"/>
                    </a:schemeClr>
                  </a:solidFill>
                </a:rPr>
                <a:t>Vieraat kielet</a:t>
              </a:r>
            </a:p>
          </p:txBody>
        </p:sp>
      </p:grpSp>
      <p:grpSp>
        <p:nvGrpSpPr>
          <p:cNvPr id="19" name="Ryhmä 18">
            <a:extLst>
              <a:ext uri="{FF2B5EF4-FFF2-40B4-BE49-F238E27FC236}">
                <a16:creationId xmlns:a16="http://schemas.microsoft.com/office/drawing/2014/main" id="{FEA385EE-64A3-4EB0-961A-53562EA51E38}"/>
              </a:ext>
            </a:extLst>
          </p:cNvPr>
          <p:cNvGrpSpPr/>
          <p:nvPr/>
        </p:nvGrpSpPr>
        <p:grpSpPr>
          <a:xfrm>
            <a:off x="6084168" y="3180348"/>
            <a:ext cx="1656184" cy="1845876"/>
            <a:chOff x="1341766" y="2445"/>
            <a:chExt cx="1605912" cy="1845876"/>
          </a:xfrm>
          <a:solidFill>
            <a:schemeClr val="accent5">
              <a:lumMod val="75000"/>
            </a:schemeClr>
          </a:solidFill>
          <a:scene3d>
            <a:camera prst="orthographicFront">
              <a:rot lat="0" lon="0" rev="0"/>
            </a:camera>
            <a:lightRig rig="chilly" dir="t">
              <a:rot lat="0" lon="0" rev="18480000"/>
            </a:lightRig>
          </a:scene3d>
        </p:grpSpPr>
        <p:sp>
          <p:nvSpPr>
            <p:cNvPr id="20" name="Kuusikulmio 19">
              <a:extLst>
                <a:ext uri="{FF2B5EF4-FFF2-40B4-BE49-F238E27FC236}">
                  <a16:creationId xmlns:a16="http://schemas.microsoft.com/office/drawing/2014/main" id="{4B9B8214-5649-49A0-950E-AB1D0B85ED11}"/>
                </a:ext>
              </a:extLst>
            </p:cNvPr>
            <p:cNvSpPr/>
            <p:nvPr/>
          </p:nvSpPr>
          <p:spPr>
            <a:xfrm rot="5400000">
              <a:off x="1221784" y="122427"/>
              <a:ext cx="1845876" cy="1605912"/>
            </a:xfrm>
            <a:prstGeom prst="hexagon">
              <a:avLst>
                <a:gd name="adj" fmla="val 25000"/>
                <a:gd name="vf" fmla="val 115470"/>
              </a:avLst>
            </a:prstGeom>
            <a:grpFill/>
            <a:ln>
              <a:noFill/>
            </a:ln>
            <a:effectLst/>
            <a:sp3d prstMaterial="clear">
              <a:bevelT h="635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Kuusikulmio 4">
              <a:extLst>
                <a:ext uri="{FF2B5EF4-FFF2-40B4-BE49-F238E27FC236}">
                  <a16:creationId xmlns:a16="http://schemas.microsoft.com/office/drawing/2014/main" id="{8652CFE5-4F62-43EA-9179-07F6153A8562}"/>
                </a:ext>
              </a:extLst>
            </p:cNvPr>
            <p:cNvSpPr txBox="1"/>
            <p:nvPr/>
          </p:nvSpPr>
          <p:spPr>
            <a:xfrm>
              <a:off x="1507877" y="290094"/>
              <a:ext cx="1347211" cy="1270578"/>
            </a:xfrm>
            <a:prstGeom prst="rect">
              <a:avLst/>
            </a:prstGeom>
            <a:no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fi-FI" sz="2000" b="1" kern="1200" dirty="0">
                  <a:solidFill>
                    <a:schemeClr val="tx1">
                      <a:lumMod val="50000"/>
                      <a:lumOff val="50000"/>
                    </a:schemeClr>
                  </a:solidFill>
                </a:rPr>
                <a:t>Toinen kotimainen kieli</a:t>
              </a:r>
            </a:p>
          </p:txBody>
        </p:sp>
      </p:grpSp>
      <p:pic>
        <p:nvPicPr>
          <p:cNvPr id="25" name="Kuva 24">
            <a:extLst>
              <a:ext uri="{FF2B5EF4-FFF2-40B4-BE49-F238E27FC236}">
                <a16:creationId xmlns:a16="http://schemas.microsoft.com/office/drawing/2014/main" id="{7838B6D3-7704-4BA1-9CBD-CE4DF53A1B85}"/>
              </a:ext>
            </a:extLst>
          </p:cNvPr>
          <p:cNvPicPr>
            <a:picLocks noChangeAspect="1"/>
          </p:cNvPicPr>
          <p:nvPr/>
        </p:nvPicPr>
        <p:blipFill>
          <a:blip r:embed="rId2"/>
          <a:stretch>
            <a:fillRect/>
          </a:stretch>
        </p:blipFill>
        <p:spPr>
          <a:xfrm>
            <a:off x="4561091" y="3435282"/>
            <a:ext cx="1268760" cy="1268760"/>
          </a:xfrm>
          <a:prstGeom prst="rect">
            <a:avLst/>
          </a:prstGeom>
        </p:spPr>
      </p:pic>
      <p:sp>
        <p:nvSpPr>
          <p:cNvPr id="26" name="Tekstiruutu 25">
            <a:extLst>
              <a:ext uri="{FF2B5EF4-FFF2-40B4-BE49-F238E27FC236}">
                <a16:creationId xmlns:a16="http://schemas.microsoft.com/office/drawing/2014/main" id="{3682B55F-BF47-47D6-8B67-869EFEE05086}"/>
              </a:ext>
            </a:extLst>
          </p:cNvPr>
          <p:cNvSpPr txBox="1"/>
          <p:nvPr/>
        </p:nvSpPr>
        <p:spPr>
          <a:xfrm>
            <a:off x="312366" y="1163934"/>
            <a:ext cx="6171369" cy="1200329"/>
          </a:xfrm>
          <a:prstGeom prst="rect">
            <a:avLst/>
          </a:prstGeom>
          <a:noFill/>
          <a:ln>
            <a:noFill/>
          </a:ln>
        </p:spPr>
        <p:txBody>
          <a:bodyPr wrap="none" rtlCol="0">
            <a:spAutoFit/>
          </a:bodyPr>
          <a:lstStyle/>
          <a:p>
            <a:r>
              <a:rPr lang="fi-FI" b="1" dirty="0"/>
              <a:t>Äidinkielen ja kirjallisuuden koe </a:t>
            </a:r>
            <a:r>
              <a:rPr lang="fi-FI" b="1" u="sng" dirty="0">
                <a:highlight>
                  <a:srgbClr val="FFFF00"/>
                </a:highlight>
              </a:rPr>
              <a:t>on aina sisällyttävä tutkintoosi</a:t>
            </a:r>
          </a:p>
          <a:p>
            <a:pPr marL="285750" indent="-285750">
              <a:buFont typeface="Arial" panose="020B0604020202020204" pitchFamily="34" charset="0"/>
              <a:buChar char="•"/>
            </a:pPr>
            <a:r>
              <a:rPr lang="fi-FI" b="1" dirty="0"/>
              <a:t>suomen kieli</a:t>
            </a:r>
          </a:p>
          <a:p>
            <a:pPr marL="285750" indent="-285750">
              <a:buFont typeface="Arial" panose="020B0604020202020204" pitchFamily="34" charset="0"/>
              <a:buChar char="•"/>
            </a:pPr>
            <a:r>
              <a:rPr lang="fi-FI" b="1" dirty="0"/>
              <a:t>ruotsin kieli</a:t>
            </a:r>
          </a:p>
          <a:p>
            <a:pPr marL="285750" indent="-285750">
              <a:buFont typeface="Arial" panose="020B0604020202020204" pitchFamily="34" charset="0"/>
              <a:buChar char="•"/>
            </a:pPr>
            <a:r>
              <a:rPr lang="fi-FI" b="1" dirty="0"/>
              <a:t>saamen kieli</a:t>
            </a:r>
          </a:p>
        </p:txBody>
      </p:sp>
      <p:sp>
        <p:nvSpPr>
          <p:cNvPr id="27" name="Tekstiruutu 26">
            <a:extLst>
              <a:ext uri="{FF2B5EF4-FFF2-40B4-BE49-F238E27FC236}">
                <a16:creationId xmlns:a16="http://schemas.microsoft.com/office/drawing/2014/main" id="{3823BBC5-FF7C-4B74-818D-BD5266B51B2D}"/>
              </a:ext>
            </a:extLst>
          </p:cNvPr>
          <p:cNvSpPr txBox="1"/>
          <p:nvPr/>
        </p:nvSpPr>
        <p:spPr>
          <a:xfrm>
            <a:off x="335543" y="3087623"/>
            <a:ext cx="3194326" cy="1969770"/>
          </a:xfrm>
          <a:prstGeom prst="rect">
            <a:avLst/>
          </a:prstGeom>
          <a:noFill/>
          <a:ln>
            <a:noFill/>
          </a:ln>
        </p:spPr>
        <p:txBody>
          <a:bodyPr wrap="square" rtlCol="0">
            <a:spAutoFit/>
          </a:bodyPr>
          <a:lstStyle/>
          <a:p>
            <a:r>
              <a:rPr lang="fi-FI" b="1" dirty="0"/>
              <a:t>Jos äidinkielesi ei ole suomi, ruotsi tai saame, voit tehdä suomi tai ruotsi toisena kielenä ja kirjallisuus-oppimäärään perustuvan kokeen</a:t>
            </a:r>
          </a:p>
          <a:p>
            <a:pPr marL="285750" indent="-285750">
              <a:buFont typeface="Arial" panose="020B0604020202020204" pitchFamily="34" charset="0"/>
              <a:buChar char="•"/>
            </a:pPr>
            <a:r>
              <a:rPr lang="fi-FI" sz="1600" b="1" dirty="0"/>
              <a:t>painavasta syystä hakemuksesta oikeus muillakin</a:t>
            </a:r>
          </a:p>
        </p:txBody>
      </p:sp>
      <p:grpSp>
        <p:nvGrpSpPr>
          <p:cNvPr id="22" name="Ryhmä 21">
            <a:extLst>
              <a:ext uri="{FF2B5EF4-FFF2-40B4-BE49-F238E27FC236}">
                <a16:creationId xmlns:a16="http://schemas.microsoft.com/office/drawing/2014/main" id="{23E912C4-8F4C-4864-BFF1-7BE55690D8B7}"/>
              </a:ext>
            </a:extLst>
          </p:cNvPr>
          <p:cNvGrpSpPr/>
          <p:nvPr/>
        </p:nvGrpSpPr>
        <p:grpSpPr>
          <a:xfrm>
            <a:off x="8576447" y="6349128"/>
            <a:ext cx="553357" cy="546128"/>
            <a:chOff x="8576447" y="6349128"/>
            <a:chExt cx="553357" cy="546128"/>
          </a:xfrm>
        </p:grpSpPr>
        <p:sp>
          <p:nvSpPr>
            <p:cNvPr id="23" name="Tekstiruutu 22">
              <a:extLst>
                <a:ext uri="{FF2B5EF4-FFF2-40B4-BE49-F238E27FC236}">
                  <a16:creationId xmlns:a16="http://schemas.microsoft.com/office/drawing/2014/main" id="{34E9FD2F-1C6E-4E74-933C-84316A93D978}"/>
                </a:ext>
              </a:extLst>
            </p:cNvPr>
            <p:cNvSpPr txBox="1"/>
            <p:nvPr/>
          </p:nvSpPr>
          <p:spPr>
            <a:xfrm>
              <a:off x="8576447" y="6587479"/>
              <a:ext cx="553357" cy="307777"/>
            </a:xfrm>
            <a:prstGeom prst="rect">
              <a:avLst/>
            </a:prstGeom>
            <a:noFill/>
          </p:spPr>
          <p:txBody>
            <a:bodyPr wrap="none" rtlCol="0">
              <a:spAutoFit/>
            </a:bodyPr>
            <a:lstStyle/>
            <a:p>
              <a:r>
                <a:rPr lang="fi-FI" sz="1400" b="1" dirty="0"/>
                <a:t>Lisää</a:t>
              </a:r>
            </a:p>
          </p:txBody>
        </p:sp>
        <p:sp>
          <p:nvSpPr>
            <p:cNvPr id="24" name="Toimintopainike: Eteenpäin tai seuraava 23">
              <a:hlinkClick r:id="" action="ppaction://hlinkshowjump?jump=nextslide" highlightClick="1"/>
              <a:extLst>
                <a:ext uri="{FF2B5EF4-FFF2-40B4-BE49-F238E27FC236}">
                  <a16:creationId xmlns:a16="http://schemas.microsoft.com/office/drawing/2014/main" id="{8813B09A-4C37-4133-A295-20BB9E28DB6D}"/>
                </a:ext>
              </a:extLst>
            </p:cNvPr>
            <p:cNvSpPr/>
            <p:nvPr/>
          </p:nvSpPr>
          <p:spPr>
            <a:xfrm>
              <a:off x="8673105" y="6349128"/>
              <a:ext cx="360040" cy="307777"/>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Tree>
    <p:extLst>
      <p:ext uri="{BB962C8B-B14F-4D97-AF65-F5344CB8AC3E}">
        <p14:creationId xmlns:p14="http://schemas.microsoft.com/office/powerpoint/2010/main" val="39059740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3160FA-33E2-44C4-8B83-B24DF8EDF038}"/>
              </a:ext>
            </a:extLst>
          </p:cNvPr>
          <p:cNvSpPr>
            <a:spLocks noGrp="1"/>
          </p:cNvSpPr>
          <p:nvPr>
            <p:ph type="ctrTitle" idx="4294967295"/>
          </p:nvPr>
        </p:nvSpPr>
        <p:spPr>
          <a:xfrm>
            <a:off x="2184941" y="138305"/>
            <a:ext cx="5848000" cy="692696"/>
          </a:xfrm>
          <a:prstGeom prst="rect">
            <a:avLst/>
          </a:prstGeom>
        </p:spPr>
        <p:txBody>
          <a:bodyPr>
            <a:noAutofit/>
          </a:bodyPr>
          <a:lstStyle/>
          <a:p>
            <a:r>
              <a:rPr lang="fi-FI" sz="2800" dirty="0"/>
              <a:t>Sairaus tai vamma</a:t>
            </a:r>
          </a:p>
        </p:txBody>
      </p:sp>
      <p:grpSp>
        <p:nvGrpSpPr>
          <p:cNvPr id="8" name="Ryhmä 7">
            <a:extLst>
              <a:ext uri="{FF2B5EF4-FFF2-40B4-BE49-F238E27FC236}">
                <a16:creationId xmlns:a16="http://schemas.microsoft.com/office/drawing/2014/main" id="{8CD8C4DF-3366-48D1-8ABF-14B477F22ADA}"/>
              </a:ext>
            </a:extLst>
          </p:cNvPr>
          <p:cNvGrpSpPr/>
          <p:nvPr/>
        </p:nvGrpSpPr>
        <p:grpSpPr>
          <a:xfrm>
            <a:off x="8320717" y="6309320"/>
            <a:ext cx="839132" cy="621824"/>
            <a:chOff x="8320717" y="6309320"/>
            <a:chExt cx="839132" cy="621824"/>
          </a:xfrm>
        </p:grpSpPr>
        <p:pic>
          <p:nvPicPr>
            <p:cNvPr id="4" name="Kuva 3" descr="Paluu">
              <a:hlinkClick r:id="rId2" action="ppaction://hlinksldjump"/>
              <a:extLst>
                <a:ext uri="{FF2B5EF4-FFF2-40B4-BE49-F238E27FC236}">
                  <a16:creationId xmlns:a16="http://schemas.microsoft.com/office/drawing/2014/main" id="{003CA5AE-891E-487C-A4C0-B83D2B93A76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8025" y="6309320"/>
              <a:ext cx="621824" cy="621824"/>
            </a:xfrm>
            <a:prstGeom prst="rect">
              <a:avLst/>
            </a:prstGeom>
          </p:spPr>
        </p:pic>
        <p:sp>
          <p:nvSpPr>
            <p:cNvPr id="7" name="Tekstiruutu 6">
              <a:hlinkClick r:id="rId2" action="ppaction://hlinksldjump"/>
              <a:extLst>
                <a:ext uri="{FF2B5EF4-FFF2-40B4-BE49-F238E27FC236}">
                  <a16:creationId xmlns:a16="http://schemas.microsoft.com/office/drawing/2014/main" id="{EB93F284-8105-4FBC-AA03-50E9E1773223}"/>
                </a:ext>
              </a:extLst>
            </p:cNvPr>
            <p:cNvSpPr txBox="1"/>
            <p:nvPr/>
          </p:nvSpPr>
          <p:spPr>
            <a:xfrm>
              <a:off x="8320717" y="6411846"/>
              <a:ext cx="711477" cy="307777"/>
            </a:xfrm>
            <a:prstGeom prst="rect">
              <a:avLst/>
            </a:prstGeom>
            <a:noFill/>
          </p:spPr>
          <p:txBody>
            <a:bodyPr wrap="none" rtlCol="0">
              <a:spAutoFit/>
            </a:bodyPr>
            <a:lstStyle/>
            <a:p>
              <a:r>
                <a:rPr lang="fi-FI" sz="1400" b="1" dirty="0"/>
                <a:t>Alkuun</a:t>
              </a:r>
            </a:p>
          </p:txBody>
        </p:sp>
      </p:grpSp>
      <p:sp>
        <p:nvSpPr>
          <p:cNvPr id="6" name="Tekstikehys 18">
            <a:extLst>
              <a:ext uri="{FF2B5EF4-FFF2-40B4-BE49-F238E27FC236}">
                <a16:creationId xmlns:a16="http://schemas.microsoft.com/office/drawing/2014/main" id="{D6FB1F3B-27E1-4FF5-8903-798D1CF07986}"/>
              </a:ext>
            </a:extLst>
          </p:cNvPr>
          <p:cNvSpPr txBox="1"/>
          <p:nvPr/>
        </p:nvSpPr>
        <p:spPr>
          <a:xfrm>
            <a:off x="251520" y="2511995"/>
            <a:ext cx="1512168" cy="338554"/>
          </a:xfrm>
          <a:prstGeom prst="rect">
            <a:avLst/>
          </a:prstGeom>
          <a:solidFill>
            <a:srgbClr val="C00000"/>
          </a:solidFill>
          <a:ln>
            <a:noFill/>
          </a:ln>
          <a:effectLst>
            <a:glow rad="63500">
              <a:schemeClr val="accent2">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buNone/>
            </a:pPr>
            <a:r>
              <a:rPr lang="fi-FI" sz="1600" b="1" dirty="0">
                <a:solidFill>
                  <a:schemeClr val="bg1"/>
                </a:solidFill>
              </a:rPr>
              <a:t>LAUSUNNOT:</a:t>
            </a:r>
          </a:p>
        </p:txBody>
      </p:sp>
      <p:sp>
        <p:nvSpPr>
          <p:cNvPr id="9" name="Tekstikehys 22">
            <a:extLst>
              <a:ext uri="{FF2B5EF4-FFF2-40B4-BE49-F238E27FC236}">
                <a16:creationId xmlns:a16="http://schemas.microsoft.com/office/drawing/2014/main" id="{2C60D27B-5362-4940-8BD0-E0A27C471562}"/>
              </a:ext>
            </a:extLst>
          </p:cNvPr>
          <p:cNvSpPr txBox="1"/>
          <p:nvPr/>
        </p:nvSpPr>
        <p:spPr>
          <a:xfrm>
            <a:off x="251520" y="2988241"/>
            <a:ext cx="7776864" cy="584775"/>
          </a:xfrm>
          <a:prstGeom prst="rect">
            <a:avLst/>
          </a:prstGeom>
          <a:noFill/>
        </p:spPr>
        <p:txBody>
          <a:bodyPr wrap="square" rtlCol="0">
            <a:spAutoFit/>
          </a:bodyPr>
          <a:lstStyle/>
          <a:p>
            <a:pPr marL="285750" indent="-285750">
              <a:buFont typeface="Arial" panose="020B0604020202020204" pitchFamily="34" charset="0"/>
              <a:buChar char="•"/>
            </a:pPr>
            <a:r>
              <a:rPr lang="fi-FI" sz="1600" b="1" dirty="0"/>
              <a:t>lääkärinlausunto, josta ilmenee diagnoosi, sairauden tai vamman vaikutukset kokeiden suorittamiseen ja lääkärin erikoisala</a:t>
            </a:r>
          </a:p>
        </p:txBody>
      </p:sp>
      <p:grpSp>
        <p:nvGrpSpPr>
          <p:cNvPr id="11" name="Ryhmä 10">
            <a:extLst>
              <a:ext uri="{FF2B5EF4-FFF2-40B4-BE49-F238E27FC236}">
                <a16:creationId xmlns:a16="http://schemas.microsoft.com/office/drawing/2014/main" id="{7619F844-4543-4843-9E1F-DAE30495AE51}"/>
              </a:ext>
            </a:extLst>
          </p:cNvPr>
          <p:cNvGrpSpPr/>
          <p:nvPr/>
        </p:nvGrpSpPr>
        <p:grpSpPr>
          <a:xfrm>
            <a:off x="111806" y="3800636"/>
            <a:ext cx="9010368" cy="2796716"/>
            <a:chOff x="125100" y="3833949"/>
            <a:chExt cx="9010368" cy="2796716"/>
          </a:xfrm>
        </p:grpSpPr>
        <p:sp>
          <p:nvSpPr>
            <p:cNvPr id="12" name="Vuokaaviosymboli: Rajoitin 11">
              <a:extLst>
                <a:ext uri="{FF2B5EF4-FFF2-40B4-BE49-F238E27FC236}">
                  <a16:creationId xmlns:a16="http://schemas.microsoft.com/office/drawing/2014/main" id="{F4254B5C-76F7-418D-9B5B-919DA76AD05C}"/>
                </a:ext>
              </a:extLst>
            </p:cNvPr>
            <p:cNvSpPr/>
            <p:nvPr/>
          </p:nvSpPr>
          <p:spPr bwMode="auto">
            <a:xfrm>
              <a:off x="125100" y="4830688"/>
              <a:ext cx="1440160" cy="432792"/>
            </a:xfrm>
            <a:prstGeom prst="flowChartTerminator">
              <a:avLst/>
            </a:prstGeom>
            <a:solidFill>
              <a:schemeClr val="bg2">
                <a:lumMod val="90000"/>
              </a:schemeClr>
            </a:solidFill>
            <a:ln w="38100" cap="flat" cmpd="sng" algn="ctr">
              <a:solidFill>
                <a:schemeClr val="accent6">
                  <a:lumMod val="75000"/>
                </a:schemeClr>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spAutoFit/>
            </a:bodyPr>
            <a:lstStyle/>
            <a:p>
              <a:pPr marR="0" algn="l" defTabSz="914400" rtl="0" eaLnBrk="1" fontAlgn="base" latinLnBrk="0" hangingPunct="1">
                <a:lnSpc>
                  <a:spcPct val="100000"/>
                </a:lnSpc>
                <a:spcBef>
                  <a:spcPct val="50000"/>
                </a:spcBef>
                <a:spcAft>
                  <a:spcPct val="0"/>
                </a:spcAft>
                <a:buClrTx/>
                <a:buSzPct val="150000"/>
                <a:buNone/>
                <a:tabLst/>
              </a:pPr>
              <a:r>
                <a:rPr kumimoji="0" lang="fi-FI" sz="1400" b="1" i="0" u="none" strike="noStrike" cap="none" normalizeH="0" baseline="0" dirty="0">
                  <a:ln>
                    <a:noFill/>
                  </a:ln>
                  <a:solidFill>
                    <a:schemeClr val="tx1"/>
                  </a:solidFill>
                  <a:effectLst/>
                  <a:latin typeface="Arial" charset="0"/>
                </a:rPr>
                <a:t>ei vaikutusta</a:t>
              </a:r>
            </a:p>
          </p:txBody>
        </p:sp>
        <p:sp>
          <p:nvSpPr>
            <p:cNvPr id="13" name="Vuokaaviosymboli: Rajoitin 12">
              <a:extLst>
                <a:ext uri="{FF2B5EF4-FFF2-40B4-BE49-F238E27FC236}">
                  <a16:creationId xmlns:a16="http://schemas.microsoft.com/office/drawing/2014/main" id="{85A2B84D-D81A-419A-AD14-D604444C88CC}"/>
                </a:ext>
              </a:extLst>
            </p:cNvPr>
            <p:cNvSpPr/>
            <p:nvPr/>
          </p:nvSpPr>
          <p:spPr bwMode="auto">
            <a:xfrm>
              <a:off x="1726842" y="4830688"/>
              <a:ext cx="2370647" cy="432792"/>
            </a:xfrm>
            <a:prstGeom prst="flowChartTerminator">
              <a:avLst/>
            </a:prstGeom>
            <a:solidFill>
              <a:schemeClr val="accent6">
                <a:lumMod val="20000"/>
                <a:lumOff val="80000"/>
              </a:schemeClr>
            </a:solidFill>
            <a:ln w="38100" cap="flat" cmpd="sng" algn="ctr">
              <a:solidFill>
                <a:schemeClr val="accent6">
                  <a:lumMod val="75000"/>
                </a:schemeClr>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spAutoFit/>
            </a:bodyPr>
            <a:lstStyle/>
            <a:p>
              <a:pPr marR="0" algn="l" defTabSz="914400" rtl="0" eaLnBrk="1" fontAlgn="base" latinLnBrk="0" hangingPunct="1">
                <a:lnSpc>
                  <a:spcPct val="100000"/>
                </a:lnSpc>
                <a:spcBef>
                  <a:spcPct val="50000"/>
                </a:spcBef>
                <a:spcAft>
                  <a:spcPct val="0"/>
                </a:spcAft>
                <a:buClrTx/>
                <a:buSzPct val="150000"/>
                <a:buNone/>
                <a:tabLst/>
              </a:pPr>
              <a:r>
                <a:rPr kumimoji="0" lang="fi-FI" sz="1400" b="1" i="0" u="none" strike="noStrike" cap="none" normalizeH="0" baseline="0" dirty="0">
                  <a:ln>
                    <a:noFill/>
                  </a:ln>
                  <a:solidFill>
                    <a:schemeClr val="tx1"/>
                  </a:solidFill>
                  <a:effectLst/>
                  <a:latin typeface="Arial" charset="0"/>
                </a:rPr>
                <a:t>vaikuttaa jonkin verran</a:t>
              </a:r>
            </a:p>
          </p:txBody>
        </p:sp>
        <p:sp>
          <p:nvSpPr>
            <p:cNvPr id="14" name="Vuokaaviosymboli: Rajoitin 13">
              <a:extLst>
                <a:ext uri="{FF2B5EF4-FFF2-40B4-BE49-F238E27FC236}">
                  <a16:creationId xmlns:a16="http://schemas.microsoft.com/office/drawing/2014/main" id="{189E6EF7-6B4E-41F5-902A-096CC25E60D9}"/>
                </a:ext>
              </a:extLst>
            </p:cNvPr>
            <p:cNvSpPr/>
            <p:nvPr/>
          </p:nvSpPr>
          <p:spPr bwMode="auto">
            <a:xfrm>
              <a:off x="4229592" y="4830688"/>
              <a:ext cx="2370647" cy="432792"/>
            </a:xfrm>
            <a:prstGeom prst="flowChartTerminator">
              <a:avLst/>
            </a:prstGeom>
            <a:solidFill>
              <a:schemeClr val="accent6">
                <a:lumMod val="40000"/>
                <a:lumOff val="60000"/>
              </a:schemeClr>
            </a:solidFill>
            <a:ln w="38100" cap="flat" cmpd="sng" algn="ctr">
              <a:solidFill>
                <a:schemeClr val="accent6">
                  <a:lumMod val="75000"/>
                </a:schemeClr>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spAutoFit/>
            </a:bodyPr>
            <a:lstStyle/>
            <a:p>
              <a:pPr marR="0" algn="l" defTabSz="914400" rtl="0" eaLnBrk="1" fontAlgn="base" latinLnBrk="0" hangingPunct="1">
                <a:lnSpc>
                  <a:spcPct val="100000"/>
                </a:lnSpc>
                <a:spcBef>
                  <a:spcPct val="50000"/>
                </a:spcBef>
                <a:spcAft>
                  <a:spcPct val="0"/>
                </a:spcAft>
                <a:buClrTx/>
                <a:buSzPct val="150000"/>
                <a:buNone/>
                <a:tabLst/>
              </a:pPr>
              <a:r>
                <a:rPr kumimoji="0" lang="fi-FI" sz="1400" b="1" i="0" u="none" strike="noStrike" cap="none" normalizeH="0" baseline="0" dirty="0">
                  <a:ln>
                    <a:noFill/>
                  </a:ln>
                  <a:solidFill>
                    <a:schemeClr val="tx1"/>
                  </a:solidFill>
                  <a:effectLst/>
                  <a:latin typeface="Arial" charset="0"/>
                </a:rPr>
                <a:t>vaikuttaa merkittävästi</a:t>
              </a:r>
            </a:p>
          </p:txBody>
        </p:sp>
        <p:sp>
          <p:nvSpPr>
            <p:cNvPr id="15" name="Vuokaaviosymboli: Rajoitin 14">
              <a:extLst>
                <a:ext uri="{FF2B5EF4-FFF2-40B4-BE49-F238E27FC236}">
                  <a16:creationId xmlns:a16="http://schemas.microsoft.com/office/drawing/2014/main" id="{6C5B1A67-B224-4EB5-ADEC-B41A7477EB4E}"/>
                </a:ext>
              </a:extLst>
            </p:cNvPr>
            <p:cNvSpPr/>
            <p:nvPr/>
          </p:nvSpPr>
          <p:spPr bwMode="auto">
            <a:xfrm>
              <a:off x="6660842" y="4830688"/>
              <a:ext cx="2474626" cy="432792"/>
            </a:xfrm>
            <a:prstGeom prst="flowChartTerminator">
              <a:avLst/>
            </a:prstGeom>
            <a:solidFill>
              <a:schemeClr val="accent6">
                <a:lumMod val="60000"/>
                <a:lumOff val="40000"/>
              </a:schemeClr>
            </a:solidFill>
            <a:ln w="38100" cap="flat" cmpd="sng" algn="ctr">
              <a:solidFill>
                <a:schemeClr val="accent6">
                  <a:lumMod val="75000"/>
                </a:schemeClr>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spAutoFit/>
            </a:bodyPr>
            <a:lstStyle/>
            <a:p>
              <a:pPr marR="0" algn="l" defTabSz="914400" rtl="0" eaLnBrk="1" fontAlgn="base" latinLnBrk="0" hangingPunct="1">
                <a:lnSpc>
                  <a:spcPct val="100000"/>
                </a:lnSpc>
                <a:spcBef>
                  <a:spcPct val="50000"/>
                </a:spcBef>
                <a:spcAft>
                  <a:spcPct val="0"/>
                </a:spcAft>
                <a:buClrTx/>
                <a:buSzPct val="150000"/>
                <a:buNone/>
                <a:tabLst/>
              </a:pPr>
              <a:r>
                <a:rPr kumimoji="0" lang="fi-FI" sz="1400" b="1" i="0" u="none" strike="noStrike" cap="none" normalizeH="0" baseline="0" dirty="0">
                  <a:ln>
                    <a:noFill/>
                  </a:ln>
                  <a:solidFill>
                    <a:schemeClr val="tx1"/>
                  </a:solidFill>
                  <a:effectLst/>
                  <a:latin typeface="Arial" charset="0"/>
                </a:rPr>
                <a:t>vaikuttaa erittäin paljon</a:t>
              </a:r>
            </a:p>
          </p:txBody>
        </p:sp>
        <p:sp>
          <p:nvSpPr>
            <p:cNvPr id="16" name="Suorakulmio: Pyöristetyt kulmat 15">
              <a:extLst>
                <a:ext uri="{FF2B5EF4-FFF2-40B4-BE49-F238E27FC236}">
                  <a16:creationId xmlns:a16="http://schemas.microsoft.com/office/drawing/2014/main" id="{203D587A-3CA5-44C5-8E7B-2CD88DB668A8}"/>
                </a:ext>
              </a:extLst>
            </p:cNvPr>
            <p:cNvSpPr/>
            <p:nvPr/>
          </p:nvSpPr>
          <p:spPr bwMode="auto">
            <a:xfrm>
              <a:off x="1162930" y="3833949"/>
              <a:ext cx="7238788" cy="715089"/>
            </a:xfrm>
            <a:prstGeom prst="roundRect">
              <a:avLst/>
            </a:prstGeom>
            <a:solidFill>
              <a:schemeClr val="accent6">
                <a:lumMod val="75000"/>
              </a:schemeClr>
            </a:solidFill>
            <a:ln w="38100" cap="flat" cmpd="sng" algn="ctr">
              <a:solidFill>
                <a:schemeClr val="tx1"/>
              </a:solidFill>
              <a:prstDash val="solid"/>
              <a:roun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ctr" anchorCtr="0" compatLnSpc="1">
              <a:prstTxWarp prst="textNoShape">
                <a:avLst/>
              </a:prstTxWarp>
              <a:spAutoFit/>
            </a:bodyPr>
            <a:lstStyle/>
            <a:p>
              <a:pPr marR="0" algn="l" defTabSz="914400" rtl="0" eaLnBrk="1" fontAlgn="base" latinLnBrk="0" hangingPunct="1">
                <a:lnSpc>
                  <a:spcPct val="100000"/>
                </a:lnSpc>
                <a:spcBef>
                  <a:spcPct val="50000"/>
                </a:spcBef>
                <a:spcAft>
                  <a:spcPct val="0"/>
                </a:spcAft>
                <a:buClrTx/>
                <a:buSzPct val="150000"/>
                <a:buNone/>
                <a:tabLst/>
              </a:pPr>
              <a:r>
                <a:rPr kumimoji="0" lang="fi-FI" b="1" i="0" u="none" strike="noStrike" cap="none" normalizeH="0" baseline="0" dirty="0">
                  <a:ln>
                    <a:noFill/>
                  </a:ln>
                  <a:solidFill>
                    <a:schemeClr val="bg1"/>
                  </a:solidFill>
                  <a:effectLst/>
                  <a:latin typeface="Arial" charset="0"/>
                </a:rPr>
                <a:t>Ylioppilastutkintolautakunta</a:t>
              </a:r>
              <a:r>
                <a:rPr kumimoji="0" lang="fi-FI" b="1" i="0" u="none" strike="noStrike" cap="none" normalizeH="0" dirty="0">
                  <a:ln>
                    <a:noFill/>
                  </a:ln>
                  <a:solidFill>
                    <a:schemeClr val="bg1"/>
                  </a:solidFill>
                  <a:effectLst/>
                  <a:latin typeface="Arial" charset="0"/>
                </a:rPr>
                <a:t> luokittelee sairauden tai vamman vaikutukset koesuoritukseen neliportaisella asteikolla:</a:t>
              </a:r>
              <a:endParaRPr kumimoji="0" lang="fi-FI" b="1" i="0" u="none" strike="noStrike" cap="none" normalizeH="0" baseline="0" dirty="0">
                <a:ln>
                  <a:noFill/>
                </a:ln>
                <a:solidFill>
                  <a:schemeClr val="bg1"/>
                </a:solidFill>
                <a:effectLst/>
                <a:latin typeface="Arial" charset="0"/>
              </a:endParaRPr>
            </a:p>
          </p:txBody>
        </p:sp>
        <p:sp>
          <p:nvSpPr>
            <p:cNvPr id="20" name="Tekstiruutu 19">
              <a:extLst>
                <a:ext uri="{FF2B5EF4-FFF2-40B4-BE49-F238E27FC236}">
                  <a16:creationId xmlns:a16="http://schemas.microsoft.com/office/drawing/2014/main" id="{260D35B6-EA3B-4A50-B2E2-3FA50D562D8D}"/>
                </a:ext>
              </a:extLst>
            </p:cNvPr>
            <p:cNvSpPr txBox="1"/>
            <p:nvPr/>
          </p:nvSpPr>
          <p:spPr>
            <a:xfrm>
              <a:off x="1530098" y="5984334"/>
              <a:ext cx="6773040" cy="646331"/>
            </a:xfrm>
            <a:prstGeom prst="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buNone/>
              </a:pPr>
              <a:r>
                <a:rPr lang="fi-FI" b="1" dirty="0"/>
                <a:t>Voi vaikuttaa erityisvaikeuden huomioimiseen myös arvostelussa, jos on tulossa </a:t>
              </a:r>
              <a:r>
                <a:rPr lang="fi-FI" b="1" dirty="0">
                  <a:solidFill>
                    <a:schemeClr val="tx1"/>
                  </a:solidFill>
                  <a:highlight>
                    <a:srgbClr val="FFFF00"/>
                  </a:highlight>
                </a:rPr>
                <a:t>hylätty</a:t>
              </a:r>
              <a:r>
                <a:rPr lang="fi-FI" b="1" dirty="0"/>
                <a:t> arvosana</a:t>
              </a:r>
            </a:p>
          </p:txBody>
        </p:sp>
      </p:grpSp>
      <p:cxnSp>
        <p:nvCxnSpPr>
          <p:cNvPr id="5" name="Suora yhdysviiva 4">
            <a:extLst>
              <a:ext uri="{FF2B5EF4-FFF2-40B4-BE49-F238E27FC236}">
                <a16:creationId xmlns:a16="http://schemas.microsoft.com/office/drawing/2014/main" id="{8397D364-FA28-4468-A73B-371A6E7744F7}"/>
              </a:ext>
            </a:extLst>
          </p:cNvPr>
          <p:cNvCxnSpPr>
            <a:cxnSpLocks/>
          </p:cNvCxnSpPr>
          <p:nvPr/>
        </p:nvCxnSpPr>
        <p:spPr>
          <a:xfrm>
            <a:off x="1619672" y="4509120"/>
            <a:ext cx="0" cy="1296144"/>
          </a:xfrm>
          <a:prstGeom prst="line">
            <a:avLst/>
          </a:prstGeom>
          <a:ln w="28575">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22" name="Tekstiruutu 21">
            <a:extLst>
              <a:ext uri="{FF2B5EF4-FFF2-40B4-BE49-F238E27FC236}">
                <a16:creationId xmlns:a16="http://schemas.microsoft.com/office/drawing/2014/main" id="{E228A776-53D9-4CE5-93A1-F7A0A61F2AD6}"/>
              </a:ext>
            </a:extLst>
          </p:cNvPr>
          <p:cNvSpPr txBox="1"/>
          <p:nvPr/>
        </p:nvSpPr>
        <p:spPr>
          <a:xfrm rot="20122697">
            <a:off x="726647" y="5731523"/>
            <a:ext cx="1083951" cy="338554"/>
          </a:xfrm>
          <a:prstGeom prst="rect">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r>
              <a:rPr lang="fi-FI" sz="1600" b="1" dirty="0">
                <a:solidFill>
                  <a:schemeClr val="bg1"/>
                </a:solidFill>
              </a:rPr>
              <a:t>HUOMIOI!</a:t>
            </a:r>
          </a:p>
        </p:txBody>
      </p:sp>
      <p:grpSp>
        <p:nvGrpSpPr>
          <p:cNvPr id="23" name="Ryhmä 22">
            <a:extLst>
              <a:ext uri="{FF2B5EF4-FFF2-40B4-BE49-F238E27FC236}">
                <a16:creationId xmlns:a16="http://schemas.microsoft.com/office/drawing/2014/main" id="{92516C5E-D75C-436D-9DAA-13E52C445AB2}"/>
              </a:ext>
            </a:extLst>
          </p:cNvPr>
          <p:cNvGrpSpPr/>
          <p:nvPr/>
        </p:nvGrpSpPr>
        <p:grpSpPr>
          <a:xfrm>
            <a:off x="7887601" y="1357175"/>
            <a:ext cx="1126257" cy="1135721"/>
            <a:chOff x="7902055" y="1472917"/>
            <a:chExt cx="1126257" cy="1135721"/>
          </a:xfrm>
        </p:grpSpPr>
        <p:pic>
          <p:nvPicPr>
            <p:cNvPr id="24" name="Kuva 23" descr="Kuva, joka sisältää kohteen peili, objekti&#10;&#10;Kuvaus luotu automaattisesti">
              <a:extLst>
                <a:ext uri="{FF2B5EF4-FFF2-40B4-BE49-F238E27FC236}">
                  <a16:creationId xmlns:a16="http://schemas.microsoft.com/office/drawing/2014/main" id="{E4D49C6C-DE23-4F2E-A7AA-2A1180259711}"/>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rot="3993095">
              <a:off x="7897323" y="1477649"/>
              <a:ext cx="1135721" cy="1126257"/>
            </a:xfrm>
            <a:prstGeom prst="rect">
              <a:avLst/>
            </a:prstGeom>
          </p:spPr>
        </p:pic>
        <p:sp>
          <p:nvSpPr>
            <p:cNvPr id="25" name="Tekstiruutu 24">
              <a:hlinkClick r:id="rId7" tooltip="Katso lisää"/>
              <a:extLst>
                <a:ext uri="{FF2B5EF4-FFF2-40B4-BE49-F238E27FC236}">
                  <a16:creationId xmlns:a16="http://schemas.microsoft.com/office/drawing/2014/main" id="{CCA4CD31-85F7-4456-BB49-9C607B4175AF}"/>
                </a:ext>
              </a:extLst>
            </p:cNvPr>
            <p:cNvSpPr txBox="1"/>
            <p:nvPr/>
          </p:nvSpPr>
          <p:spPr>
            <a:xfrm>
              <a:off x="8172400" y="1484784"/>
              <a:ext cx="843388" cy="738664"/>
            </a:xfrm>
            <a:prstGeom prst="rect">
              <a:avLst/>
            </a:prstGeom>
            <a:noFill/>
          </p:spPr>
          <p:txBody>
            <a:bodyPr wrap="square" rtlCol="0">
              <a:spAutoFit/>
            </a:bodyPr>
            <a:lstStyle/>
            <a:p>
              <a:pPr algn="ctr">
                <a:buNone/>
              </a:pPr>
              <a:r>
                <a:rPr lang="fi-FI" sz="1400" b="1" dirty="0"/>
                <a:t>Katso YTL</a:t>
              </a:r>
            </a:p>
            <a:p>
              <a:pPr algn="ctr">
                <a:buNone/>
              </a:pPr>
              <a:endParaRPr lang="fi-FI" sz="1400" b="1" dirty="0"/>
            </a:p>
          </p:txBody>
        </p:sp>
      </p:grpSp>
      <p:sp>
        <p:nvSpPr>
          <p:cNvPr id="26" name="Tekstikehys 22">
            <a:extLst>
              <a:ext uri="{FF2B5EF4-FFF2-40B4-BE49-F238E27FC236}">
                <a16:creationId xmlns:a16="http://schemas.microsoft.com/office/drawing/2014/main" id="{AE2D6E1E-2F41-43C5-92A4-10D275965B93}"/>
              </a:ext>
            </a:extLst>
          </p:cNvPr>
          <p:cNvSpPr txBox="1"/>
          <p:nvPr/>
        </p:nvSpPr>
        <p:spPr>
          <a:xfrm>
            <a:off x="203794" y="1246195"/>
            <a:ext cx="7776864" cy="830997"/>
          </a:xfrm>
          <a:prstGeom prst="rect">
            <a:avLst/>
          </a:prstGeom>
          <a:noFill/>
        </p:spPr>
        <p:txBody>
          <a:bodyPr wrap="square" rtlCol="0">
            <a:spAutoFit/>
          </a:bodyPr>
          <a:lstStyle/>
          <a:p>
            <a:pPr marL="285750" indent="-285750">
              <a:buFont typeface="Arial" panose="020B0604020202020204" pitchFamily="34" charset="0"/>
              <a:buChar char="•"/>
            </a:pPr>
            <a:r>
              <a:rPr lang="fi-FI" sz="1600" b="1" dirty="0"/>
              <a:t>jotta sairaus tai vamma voidaan huomioida ylioppilastutkinnon suorittamisessa, tulee kokelaan tai hänen huoltajansa hankkia lääkärin lausunto sairaudesta tai vammasta</a:t>
            </a:r>
          </a:p>
          <a:p>
            <a:pPr marL="285750" indent="-285750">
              <a:buFont typeface="Arial" panose="020B0604020202020204" pitchFamily="34" charset="0"/>
              <a:buChar char="•"/>
            </a:pPr>
            <a:r>
              <a:rPr lang="fi-FI" sz="1600" b="1" dirty="0"/>
              <a:t>myös raskaudesta johtuvien tarpeiden perusteella voidaan myöntää erityisjärjestelyjä</a:t>
            </a:r>
          </a:p>
        </p:txBody>
      </p:sp>
      <p:sp>
        <p:nvSpPr>
          <p:cNvPr id="27" name="Tekstikehys 22">
            <a:extLst>
              <a:ext uri="{FF2B5EF4-FFF2-40B4-BE49-F238E27FC236}">
                <a16:creationId xmlns:a16="http://schemas.microsoft.com/office/drawing/2014/main" id="{0F08B3D1-38F2-4D67-8A22-1A093C61C524}"/>
              </a:ext>
            </a:extLst>
          </p:cNvPr>
          <p:cNvSpPr txBox="1"/>
          <p:nvPr/>
        </p:nvSpPr>
        <p:spPr>
          <a:xfrm>
            <a:off x="1899552" y="5385556"/>
            <a:ext cx="6390285" cy="338554"/>
          </a:xfrm>
          <a:prstGeom prst="rect">
            <a:avLst/>
          </a:prstGeom>
          <a:noFill/>
        </p:spPr>
        <p:txBody>
          <a:bodyPr wrap="square" rtlCol="0">
            <a:spAutoFit/>
          </a:bodyPr>
          <a:lstStyle/>
          <a:p>
            <a:pPr marL="285750" indent="-285750">
              <a:buFont typeface="Arial" panose="020B0604020202020204" pitchFamily="34" charset="0"/>
              <a:buChar char="•"/>
            </a:pPr>
            <a:r>
              <a:rPr lang="fi-FI" sz="1600" b="1" dirty="0"/>
              <a:t>erityisjärjestelyn päättää lautakunta riippuen lausunnoista </a:t>
            </a:r>
          </a:p>
        </p:txBody>
      </p:sp>
    </p:spTree>
    <p:extLst>
      <p:ext uri="{BB962C8B-B14F-4D97-AF65-F5344CB8AC3E}">
        <p14:creationId xmlns:p14="http://schemas.microsoft.com/office/powerpoint/2010/main" val="4193676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ppt_x"/>
                                          </p:val>
                                        </p:tav>
                                        <p:tav tm="100000">
                                          <p:val>
                                            <p:strVal val="#ppt_x"/>
                                          </p:val>
                                        </p:tav>
                                      </p:tavLst>
                                    </p:anim>
                                    <p:anim calcmode="lin" valueType="num">
                                      <p:cBhvr additive="base">
                                        <p:cTn id="16" dur="500" fill="hold"/>
                                        <p:tgtEl>
                                          <p:spTgt spid="2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ppt_x"/>
                                          </p:val>
                                        </p:tav>
                                        <p:tav tm="100000">
                                          <p:val>
                                            <p:strVal val="#ppt_x"/>
                                          </p:val>
                                        </p:tav>
                                      </p:tavLst>
                                    </p:anim>
                                    <p:anim calcmode="lin" valueType="num">
                                      <p:cBhvr additive="base">
                                        <p:cTn id="2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3160FA-33E2-44C4-8B83-B24DF8EDF038}"/>
              </a:ext>
            </a:extLst>
          </p:cNvPr>
          <p:cNvSpPr>
            <a:spLocks noGrp="1"/>
          </p:cNvSpPr>
          <p:nvPr>
            <p:ph type="ctrTitle" idx="4294967295"/>
          </p:nvPr>
        </p:nvSpPr>
        <p:spPr>
          <a:xfrm>
            <a:off x="1763688" y="-27384"/>
            <a:ext cx="5848000" cy="692696"/>
          </a:xfrm>
          <a:prstGeom prst="rect">
            <a:avLst/>
          </a:prstGeom>
        </p:spPr>
        <p:txBody>
          <a:bodyPr>
            <a:noAutofit/>
          </a:bodyPr>
          <a:lstStyle/>
          <a:p>
            <a:pPr algn="ctr"/>
            <a:r>
              <a:rPr lang="fi-FI" sz="2400" dirty="0"/>
              <a:t>Lukemisen ja kirjoittamisen erityisvaikeus</a:t>
            </a:r>
          </a:p>
        </p:txBody>
      </p:sp>
      <p:grpSp>
        <p:nvGrpSpPr>
          <p:cNvPr id="8" name="Ryhmä 7">
            <a:extLst>
              <a:ext uri="{FF2B5EF4-FFF2-40B4-BE49-F238E27FC236}">
                <a16:creationId xmlns:a16="http://schemas.microsoft.com/office/drawing/2014/main" id="{8CD8C4DF-3366-48D1-8ABF-14B477F22ADA}"/>
              </a:ext>
            </a:extLst>
          </p:cNvPr>
          <p:cNvGrpSpPr/>
          <p:nvPr/>
        </p:nvGrpSpPr>
        <p:grpSpPr>
          <a:xfrm>
            <a:off x="8320717" y="6309320"/>
            <a:ext cx="839132" cy="621824"/>
            <a:chOff x="8320717" y="6309320"/>
            <a:chExt cx="839132" cy="621824"/>
          </a:xfrm>
        </p:grpSpPr>
        <p:pic>
          <p:nvPicPr>
            <p:cNvPr id="4" name="Kuva 3" descr="Paluu">
              <a:hlinkClick r:id="rId2" action="ppaction://hlinksldjump"/>
              <a:extLst>
                <a:ext uri="{FF2B5EF4-FFF2-40B4-BE49-F238E27FC236}">
                  <a16:creationId xmlns:a16="http://schemas.microsoft.com/office/drawing/2014/main" id="{003CA5AE-891E-487C-A4C0-B83D2B93A76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8025" y="6309320"/>
              <a:ext cx="621824" cy="621824"/>
            </a:xfrm>
            <a:prstGeom prst="rect">
              <a:avLst/>
            </a:prstGeom>
          </p:spPr>
        </p:pic>
        <p:sp>
          <p:nvSpPr>
            <p:cNvPr id="7" name="Tekstiruutu 6">
              <a:hlinkClick r:id="rId2" action="ppaction://hlinksldjump"/>
              <a:extLst>
                <a:ext uri="{FF2B5EF4-FFF2-40B4-BE49-F238E27FC236}">
                  <a16:creationId xmlns:a16="http://schemas.microsoft.com/office/drawing/2014/main" id="{EB93F284-8105-4FBC-AA03-50E9E1773223}"/>
                </a:ext>
              </a:extLst>
            </p:cNvPr>
            <p:cNvSpPr txBox="1"/>
            <p:nvPr/>
          </p:nvSpPr>
          <p:spPr>
            <a:xfrm>
              <a:off x="8320717" y="6411846"/>
              <a:ext cx="711477" cy="307777"/>
            </a:xfrm>
            <a:prstGeom prst="rect">
              <a:avLst/>
            </a:prstGeom>
            <a:noFill/>
          </p:spPr>
          <p:txBody>
            <a:bodyPr wrap="none" rtlCol="0">
              <a:spAutoFit/>
            </a:bodyPr>
            <a:lstStyle/>
            <a:p>
              <a:r>
                <a:rPr lang="fi-FI" sz="1400" b="1" dirty="0"/>
                <a:t>Alkuun</a:t>
              </a:r>
            </a:p>
          </p:txBody>
        </p:sp>
      </p:grpSp>
      <p:sp>
        <p:nvSpPr>
          <p:cNvPr id="6" name="Tekstikehys 18">
            <a:extLst>
              <a:ext uri="{FF2B5EF4-FFF2-40B4-BE49-F238E27FC236}">
                <a16:creationId xmlns:a16="http://schemas.microsoft.com/office/drawing/2014/main" id="{D6FB1F3B-27E1-4FF5-8903-798D1CF07986}"/>
              </a:ext>
            </a:extLst>
          </p:cNvPr>
          <p:cNvSpPr txBox="1"/>
          <p:nvPr/>
        </p:nvSpPr>
        <p:spPr>
          <a:xfrm>
            <a:off x="251520" y="1268760"/>
            <a:ext cx="1512168" cy="338554"/>
          </a:xfrm>
          <a:prstGeom prst="rect">
            <a:avLst/>
          </a:prstGeom>
          <a:solidFill>
            <a:srgbClr val="C00000"/>
          </a:solidFill>
          <a:ln>
            <a:noFill/>
          </a:ln>
          <a:effectLst>
            <a:glow rad="63500">
              <a:schemeClr val="accent2">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buNone/>
            </a:pPr>
            <a:r>
              <a:rPr lang="fi-FI" sz="1600" b="1" dirty="0">
                <a:solidFill>
                  <a:schemeClr val="bg1"/>
                </a:solidFill>
              </a:rPr>
              <a:t>LAUSUNNOT:</a:t>
            </a:r>
          </a:p>
        </p:txBody>
      </p:sp>
      <p:sp>
        <p:nvSpPr>
          <p:cNvPr id="9" name="Tekstikehys 22">
            <a:extLst>
              <a:ext uri="{FF2B5EF4-FFF2-40B4-BE49-F238E27FC236}">
                <a16:creationId xmlns:a16="http://schemas.microsoft.com/office/drawing/2014/main" id="{2C60D27B-5362-4940-8BD0-E0A27C471562}"/>
              </a:ext>
            </a:extLst>
          </p:cNvPr>
          <p:cNvSpPr txBox="1"/>
          <p:nvPr/>
        </p:nvSpPr>
        <p:spPr>
          <a:xfrm>
            <a:off x="251520" y="1745006"/>
            <a:ext cx="8892480" cy="1323439"/>
          </a:xfrm>
          <a:prstGeom prst="rect">
            <a:avLst/>
          </a:prstGeom>
          <a:noFill/>
        </p:spPr>
        <p:txBody>
          <a:bodyPr wrap="square" rtlCol="0">
            <a:spAutoFit/>
          </a:bodyPr>
          <a:lstStyle/>
          <a:p>
            <a:pPr marL="285750" indent="-285750">
              <a:buFont typeface="Arial" panose="020B0604020202020204" pitchFamily="34" charset="0"/>
              <a:buChar char="•"/>
            </a:pPr>
            <a:r>
              <a:rPr lang="fi-FI" sz="1600" b="1" dirty="0"/>
              <a:t>lukemisen ja kirjoittamisen erityisvaikeuteen perehtynyt erityisopettaja, psykologi tai puheterapeutti</a:t>
            </a:r>
          </a:p>
          <a:p>
            <a:pPr marL="285750" indent="-285750">
              <a:buFont typeface="Arial" panose="020B0604020202020204" pitchFamily="34" charset="0"/>
              <a:buChar char="•"/>
            </a:pPr>
            <a:r>
              <a:rPr lang="fi-FI" sz="1600" b="1" dirty="0"/>
              <a:t>vähintään kahden eri aineryhmän opettajan lausunnot kokelaan suoriutumisesta</a:t>
            </a:r>
          </a:p>
          <a:p>
            <a:pPr marL="742950" lvl="1" indent="-285750">
              <a:buFont typeface="Wingdings" panose="05000000000000000000" pitchFamily="2" charset="2"/>
              <a:buChar char="Ø"/>
            </a:pPr>
            <a:r>
              <a:rPr lang="fi-FI" sz="1600" b="1" i="1" dirty="0"/>
              <a:t>äidinkielen ja kirjallisuuden opettajan lisäksi opettajan lausunto sen mukaan, mitä aineita koskevia erityisjärjestelyjä kokelaalle haetaan</a:t>
            </a:r>
          </a:p>
        </p:txBody>
      </p:sp>
      <p:grpSp>
        <p:nvGrpSpPr>
          <p:cNvPr id="11" name="Ryhmä 10">
            <a:extLst>
              <a:ext uri="{FF2B5EF4-FFF2-40B4-BE49-F238E27FC236}">
                <a16:creationId xmlns:a16="http://schemas.microsoft.com/office/drawing/2014/main" id="{7619F844-4543-4843-9E1F-DAE30495AE51}"/>
              </a:ext>
            </a:extLst>
          </p:cNvPr>
          <p:cNvGrpSpPr/>
          <p:nvPr/>
        </p:nvGrpSpPr>
        <p:grpSpPr>
          <a:xfrm>
            <a:off x="111806" y="3222831"/>
            <a:ext cx="9010368" cy="3302513"/>
            <a:chOff x="125100" y="3833949"/>
            <a:chExt cx="9010368" cy="3302513"/>
          </a:xfrm>
        </p:grpSpPr>
        <p:sp>
          <p:nvSpPr>
            <p:cNvPr id="12" name="Vuokaaviosymboli: Rajoitin 11">
              <a:extLst>
                <a:ext uri="{FF2B5EF4-FFF2-40B4-BE49-F238E27FC236}">
                  <a16:creationId xmlns:a16="http://schemas.microsoft.com/office/drawing/2014/main" id="{F4254B5C-76F7-418D-9B5B-919DA76AD05C}"/>
                </a:ext>
              </a:extLst>
            </p:cNvPr>
            <p:cNvSpPr/>
            <p:nvPr/>
          </p:nvSpPr>
          <p:spPr bwMode="auto">
            <a:xfrm>
              <a:off x="125100" y="4830688"/>
              <a:ext cx="1440160" cy="432792"/>
            </a:xfrm>
            <a:prstGeom prst="flowChartTerminator">
              <a:avLst/>
            </a:prstGeom>
            <a:solidFill>
              <a:schemeClr val="bg2">
                <a:lumMod val="90000"/>
              </a:schemeClr>
            </a:solidFill>
            <a:ln w="38100" cap="flat" cmpd="sng" algn="ctr">
              <a:solidFill>
                <a:schemeClr val="accent6">
                  <a:lumMod val="75000"/>
                </a:schemeClr>
              </a:solid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ctr" anchorCtr="0" compatLnSpc="1">
              <a:prstTxWarp prst="textNoShape">
                <a:avLst/>
              </a:prstTxWarp>
              <a:spAutoFit/>
            </a:bodyPr>
            <a:lstStyle/>
            <a:p>
              <a:pPr marR="0" algn="l" defTabSz="914400" rtl="0" eaLnBrk="1" fontAlgn="base" latinLnBrk="0" hangingPunct="1">
                <a:lnSpc>
                  <a:spcPct val="100000"/>
                </a:lnSpc>
                <a:spcBef>
                  <a:spcPct val="50000"/>
                </a:spcBef>
                <a:spcAft>
                  <a:spcPct val="0"/>
                </a:spcAft>
                <a:buClrTx/>
                <a:buSzPct val="150000"/>
                <a:buNone/>
                <a:tabLst/>
              </a:pPr>
              <a:r>
                <a:rPr kumimoji="0" lang="fi-FI" sz="1400" b="1" i="0" u="none" strike="noStrike" cap="none" normalizeH="0" baseline="0" dirty="0">
                  <a:ln>
                    <a:noFill/>
                  </a:ln>
                  <a:solidFill>
                    <a:schemeClr val="tx1"/>
                  </a:solidFill>
                  <a:effectLst/>
                  <a:latin typeface="Arial" charset="0"/>
                </a:rPr>
                <a:t>ei vaikutusta</a:t>
              </a:r>
            </a:p>
          </p:txBody>
        </p:sp>
        <p:sp>
          <p:nvSpPr>
            <p:cNvPr id="13" name="Vuokaaviosymboli: Rajoitin 12">
              <a:extLst>
                <a:ext uri="{FF2B5EF4-FFF2-40B4-BE49-F238E27FC236}">
                  <a16:creationId xmlns:a16="http://schemas.microsoft.com/office/drawing/2014/main" id="{85A2B84D-D81A-419A-AD14-D604444C88CC}"/>
                </a:ext>
              </a:extLst>
            </p:cNvPr>
            <p:cNvSpPr/>
            <p:nvPr/>
          </p:nvSpPr>
          <p:spPr bwMode="auto">
            <a:xfrm>
              <a:off x="1726842" y="4830688"/>
              <a:ext cx="2370647" cy="432792"/>
            </a:xfrm>
            <a:prstGeom prst="flowChartTerminator">
              <a:avLst/>
            </a:prstGeom>
            <a:solidFill>
              <a:schemeClr val="accent6">
                <a:lumMod val="20000"/>
                <a:lumOff val="80000"/>
              </a:schemeClr>
            </a:solidFill>
            <a:ln w="38100" cap="flat" cmpd="sng" algn="ctr">
              <a:solidFill>
                <a:schemeClr val="accent6">
                  <a:lumMod val="75000"/>
                </a:schemeClr>
              </a:solid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ctr" anchorCtr="0" compatLnSpc="1">
              <a:prstTxWarp prst="textNoShape">
                <a:avLst/>
              </a:prstTxWarp>
              <a:spAutoFit/>
            </a:bodyPr>
            <a:lstStyle/>
            <a:p>
              <a:pPr marR="0" algn="l" defTabSz="914400" rtl="0" eaLnBrk="1" fontAlgn="base" latinLnBrk="0" hangingPunct="1">
                <a:lnSpc>
                  <a:spcPct val="100000"/>
                </a:lnSpc>
                <a:spcBef>
                  <a:spcPct val="50000"/>
                </a:spcBef>
                <a:spcAft>
                  <a:spcPct val="0"/>
                </a:spcAft>
                <a:buClrTx/>
                <a:buSzPct val="150000"/>
                <a:buNone/>
                <a:tabLst/>
              </a:pPr>
              <a:r>
                <a:rPr kumimoji="0" lang="fi-FI" sz="1400" b="1" i="0" u="none" strike="noStrike" cap="none" normalizeH="0" baseline="0" dirty="0">
                  <a:ln>
                    <a:noFill/>
                  </a:ln>
                  <a:solidFill>
                    <a:schemeClr val="tx1"/>
                  </a:solidFill>
                  <a:effectLst/>
                  <a:latin typeface="Arial" charset="0"/>
                </a:rPr>
                <a:t>vaikuttaa jonkin verran</a:t>
              </a:r>
            </a:p>
          </p:txBody>
        </p:sp>
        <p:sp>
          <p:nvSpPr>
            <p:cNvPr id="14" name="Vuokaaviosymboli: Rajoitin 13">
              <a:extLst>
                <a:ext uri="{FF2B5EF4-FFF2-40B4-BE49-F238E27FC236}">
                  <a16:creationId xmlns:a16="http://schemas.microsoft.com/office/drawing/2014/main" id="{189E6EF7-6B4E-41F5-902A-096CC25E60D9}"/>
                </a:ext>
              </a:extLst>
            </p:cNvPr>
            <p:cNvSpPr/>
            <p:nvPr/>
          </p:nvSpPr>
          <p:spPr bwMode="auto">
            <a:xfrm>
              <a:off x="4229592" y="4830688"/>
              <a:ext cx="2370647" cy="432792"/>
            </a:xfrm>
            <a:prstGeom prst="flowChartTerminator">
              <a:avLst/>
            </a:prstGeom>
            <a:solidFill>
              <a:schemeClr val="accent6">
                <a:lumMod val="40000"/>
                <a:lumOff val="60000"/>
              </a:schemeClr>
            </a:solidFill>
            <a:ln w="38100" cap="flat" cmpd="sng" algn="ctr">
              <a:solidFill>
                <a:schemeClr val="accent6">
                  <a:lumMod val="75000"/>
                </a:schemeClr>
              </a:solid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ctr" anchorCtr="0" compatLnSpc="1">
              <a:prstTxWarp prst="textNoShape">
                <a:avLst/>
              </a:prstTxWarp>
              <a:spAutoFit/>
            </a:bodyPr>
            <a:lstStyle/>
            <a:p>
              <a:pPr marR="0" algn="l" defTabSz="914400" rtl="0" eaLnBrk="1" fontAlgn="base" latinLnBrk="0" hangingPunct="1">
                <a:lnSpc>
                  <a:spcPct val="100000"/>
                </a:lnSpc>
                <a:spcBef>
                  <a:spcPct val="50000"/>
                </a:spcBef>
                <a:spcAft>
                  <a:spcPct val="0"/>
                </a:spcAft>
                <a:buClrTx/>
                <a:buSzPct val="150000"/>
                <a:buNone/>
                <a:tabLst/>
              </a:pPr>
              <a:r>
                <a:rPr kumimoji="0" lang="fi-FI" sz="1400" b="1" i="0" u="none" strike="noStrike" cap="none" normalizeH="0" baseline="0" dirty="0">
                  <a:ln>
                    <a:noFill/>
                  </a:ln>
                  <a:solidFill>
                    <a:schemeClr val="tx1"/>
                  </a:solidFill>
                  <a:effectLst/>
                  <a:latin typeface="Arial" charset="0"/>
                </a:rPr>
                <a:t>vaikuttaa merkittävästi</a:t>
              </a:r>
            </a:p>
          </p:txBody>
        </p:sp>
        <p:sp>
          <p:nvSpPr>
            <p:cNvPr id="15" name="Vuokaaviosymboli: Rajoitin 14">
              <a:extLst>
                <a:ext uri="{FF2B5EF4-FFF2-40B4-BE49-F238E27FC236}">
                  <a16:creationId xmlns:a16="http://schemas.microsoft.com/office/drawing/2014/main" id="{6C5B1A67-B224-4EB5-ADEC-B41A7477EB4E}"/>
                </a:ext>
              </a:extLst>
            </p:cNvPr>
            <p:cNvSpPr/>
            <p:nvPr/>
          </p:nvSpPr>
          <p:spPr bwMode="auto">
            <a:xfrm>
              <a:off x="6660842" y="4830688"/>
              <a:ext cx="2474626" cy="432792"/>
            </a:xfrm>
            <a:prstGeom prst="flowChartTerminator">
              <a:avLst/>
            </a:prstGeom>
            <a:solidFill>
              <a:schemeClr val="accent6">
                <a:lumMod val="60000"/>
                <a:lumOff val="40000"/>
              </a:schemeClr>
            </a:solidFill>
            <a:ln w="38100" cap="flat" cmpd="sng" algn="ctr">
              <a:solidFill>
                <a:schemeClr val="accent6">
                  <a:lumMod val="75000"/>
                </a:schemeClr>
              </a:solid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ctr" anchorCtr="0" compatLnSpc="1">
              <a:prstTxWarp prst="textNoShape">
                <a:avLst/>
              </a:prstTxWarp>
              <a:spAutoFit/>
            </a:bodyPr>
            <a:lstStyle/>
            <a:p>
              <a:pPr marR="0" algn="l" defTabSz="914400" rtl="0" eaLnBrk="1" fontAlgn="base" latinLnBrk="0" hangingPunct="1">
                <a:lnSpc>
                  <a:spcPct val="100000"/>
                </a:lnSpc>
                <a:spcBef>
                  <a:spcPct val="50000"/>
                </a:spcBef>
                <a:spcAft>
                  <a:spcPct val="0"/>
                </a:spcAft>
                <a:buClrTx/>
                <a:buSzPct val="150000"/>
                <a:buNone/>
                <a:tabLst/>
              </a:pPr>
              <a:r>
                <a:rPr kumimoji="0" lang="fi-FI" sz="1400" b="1" i="0" u="none" strike="noStrike" cap="none" normalizeH="0" baseline="0" dirty="0">
                  <a:ln>
                    <a:noFill/>
                  </a:ln>
                  <a:solidFill>
                    <a:schemeClr val="tx1"/>
                  </a:solidFill>
                  <a:effectLst/>
                  <a:latin typeface="Arial" charset="0"/>
                </a:rPr>
                <a:t>vaikuttaa erittäin paljon</a:t>
              </a:r>
            </a:p>
          </p:txBody>
        </p:sp>
        <p:sp>
          <p:nvSpPr>
            <p:cNvPr id="16" name="Suorakulmio: Pyöristetyt kulmat 15">
              <a:extLst>
                <a:ext uri="{FF2B5EF4-FFF2-40B4-BE49-F238E27FC236}">
                  <a16:creationId xmlns:a16="http://schemas.microsoft.com/office/drawing/2014/main" id="{203D587A-3CA5-44C5-8E7B-2CD88DB668A8}"/>
                </a:ext>
              </a:extLst>
            </p:cNvPr>
            <p:cNvSpPr/>
            <p:nvPr/>
          </p:nvSpPr>
          <p:spPr bwMode="auto">
            <a:xfrm>
              <a:off x="1162930" y="3833949"/>
              <a:ext cx="6773040" cy="715089"/>
            </a:xfrm>
            <a:prstGeom prst="roundRect">
              <a:avLst/>
            </a:prstGeom>
            <a:solidFill>
              <a:schemeClr val="accent6">
                <a:lumMod val="75000"/>
              </a:schemeClr>
            </a:solidFill>
            <a:ln w="38100" cap="flat" cmpd="sng" algn="ctr">
              <a:solidFill>
                <a:schemeClr val="tx1"/>
              </a:solidFill>
              <a:prstDash val="solid"/>
              <a:roun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ctr" anchorCtr="0" compatLnSpc="1">
              <a:prstTxWarp prst="textNoShape">
                <a:avLst/>
              </a:prstTxWarp>
              <a:spAutoFit/>
            </a:bodyPr>
            <a:lstStyle/>
            <a:p>
              <a:pPr marR="0" algn="l" defTabSz="914400" rtl="0" eaLnBrk="1" fontAlgn="base" latinLnBrk="0" hangingPunct="1">
                <a:lnSpc>
                  <a:spcPct val="100000"/>
                </a:lnSpc>
                <a:spcBef>
                  <a:spcPct val="50000"/>
                </a:spcBef>
                <a:spcAft>
                  <a:spcPct val="0"/>
                </a:spcAft>
                <a:buClrTx/>
                <a:buSzPct val="150000"/>
                <a:buNone/>
                <a:tabLst/>
              </a:pPr>
              <a:r>
                <a:rPr kumimoji="0" lang="fi-FI" b="1" i="0" u="none" strike="noStrike" cap="none" normalizeH="0" baseline="0" dirty="0">
                  <a:ln>
                    <a:noFill/>
                  </a:ln>
                  <a:solidFill>
                    <a:schemeClr val="bg1"/>
                  </a:solidFill>
                  <a:effectLst/>
                  <a:latin typeface="Arial" charset="0"/>
                </a:rPr>
                <a:t>Ylioppilastutkintolautakunta</a:t>
              </a:r>
              <a:r>
                <a:rPr kumimoji="0" lang="fi-FI" b="1" i="0" u="none" strike="noStrike" cap="none" normalizeH="0" dirty="0">
                  <a:ln>
                    <a:noFill/>
                  </a:ln>
                  <a:solidFill>
                    <a:schemeClr val="bg1"/>
                  </a:solidFill>
                  <a:effectLst/>
                  <a:latin typeface="Arial" charset="0"/>
                </a:rPr>
                <a:t> luokittelee erityisvaikeuden vaikutukset koesuoritukseen neliportaisella asteikolla:</a:t>
              </a:r>
              <a:endParaRPr kumimoji="0" lang="fi-FI" b="1" i="0" u="none" strike="noStrike" cap="none" normalizeH="0" baseline="0" dirty="0">
                <a:ln>
                  <a:noFill/>
                </a:ln>
                <a:solidFill>
                  <a:schemeClr val="bg1"/>
                </a:solidFill>
                <a:effectLst/>
                <a:latin typeface="Arial" charset="0"/>
              </a:endParaRPr>
            </a:p>
          </p:txBody>
        </p:sp>
        <p:sp>
          <p:nvSpPr>
            <p:cNvPr id="17" name="Tekstiruutu 16">
              <a:extLst>
                <a:ext uri="{FF2B5EF4-FFF2-40B4-BE49-F238E27FC236}">
                  <a16:creationId xmlns:a16="http://schemas.microsoft.com/office/drawing/2014/main" id="{869A62D1-4A56-487F-8A3A-A730F9EFA5D2}"/>
                </a:ext>
              </a:extLst>
            </p:cNvPr>
            <p:cNvSpPr txBox="1"/>
            <p:nvPr/>
          </p:nvSpPr>
          <p:spPr>
            <a:xfrm>
              <a:off x="1946260" y="5336262"/>
              <a:ext cx="2062970" cy="738664"/>
            </a:xfrm>
            <a:prstGeom prst="rect">
              <a:avLst/>
            </a:prstGeom>
            <a:noFill/>
          </p:spPr>
          <p:txBody>
            <a:bodyPr wrap="square" rtlCol="0">
              <a:spAutoFit/>
            </a:bodyPr>
            <a:lstStyle/>
            <a:p>
              <a:pPr>
                <a:buNone/>
              </a:pPr>
              <a:r>
                <a:rPr lang="fi-FI" sz="1400" b="1" dirty="0"/>
                <a:t>oikeus suurentaa kirjasinkokoa ja oikeus suurempaan näyttöön</a:t>
              </a:r>
            </a:p>
          </p:txBody>
        </p:sp>
        <p:sp>
          <p:nvSpPr>
            <p:cNvPr id="18" name="Tekstiruutu 17">
              <a:extLst>
                <a:ext uri="{FF2B5EF4-FFF2-40B4-BE49-F238E27FC236}">
                  <a16:creationId xmlns:a16="http://schemas.microsoft.com/office/drawing/2014/main" id="{6CBCD58E-259F-4E16-A8FC-E470C9F517EF}"/>
                </a:ext>
              </a:extLst>
            </p:cNvPr>
            <p:cNvSpPr txBox="1"/>
            <p:nvPr/>
          </p:nvSpPr>
          <p:spPr>
            <a:xfrm>
              <a:off x="4299283" y="5408270"/>
              <a:ext cx="2158219" cy="523220"/>
            </a:xfrm>
            <a:prstGeom prst="rect">
              <a:avLst/>
            </a:prstGeom>
            <a:noFill/>
          </p:spPr>
          <p:txBody>
            <a:bodyPr wrap="square" rtlCol="0">
              <a:spAutoFit/>
            </a:bodyPr>
            <a:lstStyle/>
            <a:p>
              <a:pPr>
                <a:buNone/>
              </a:pPr>
              <a:r>
                <a:rPr lang="fi-FI" sz="1400" b="1" dirty="0"/>
                <a:t>+ edellisen lisäksi voidaan myöntää lisäaikaa</a:t>
              </a:r>
            </a:p>
          </p:txBody>
        </p:sp>
        <p:sp>
          <p:nvSpPr>
            <p:cNvPr id="19" name="Tekstiruutu 18">
              <a:extLst>
                <a:ext uri="{FF2B5EF4-FFF2-40B4-BE49-F238E27FC236}">
                  <a16:creationId xmlns:a16="http://schemas.microsoft.com/office/drawing/2014/main" id="{08B8259D-0310-45AD-9643-D82868EFF94A}"/>
                </a:ext>
              </a:extLst>
            </p:cNvPr>
            <p:cNvSpPr txBox="1"/>
            <p:nvPr/>
          </p:nvSpPr>
          <p:spPr>
            <a:xfrm>
              <a:off x="6819563" y="5408270"/>
              <a:ext cx="2158219" cy="523220"/>
            </a:xfrm>
            <a:prstGeom prst="rect">
              <a:avLst/>
            </a:prstGeom>
            <a:noFill/>
          </p:spPr>
          <p:txBody>
            <a:bodyPr wrap="square" rtlCol="0">
              <a:spAutoFit/>
            </a:bodyPr>
            <a:lstStyle/>
            <a:p>
              <a:pPr>
                <a:buNone/>
              </a:pPr>
              <a:r>
                <a:rPr lang="fi-FI" sz="1400" b="1" dirty="0"/>
                <a:t>+ edellisten lisäksi oikeus erilliseen pienryhmätilaan</a:t>
              </a:r>
            </a:p>
          </p:txBody>
        </p:sp>
        <p:sp>
          <p:nvSpPr>
            <p:cNvPr id="20" name="Tekstiruutu 19">
              <a:extLst>
                <a:ext uri="{FF2B5EF4-FFF2-40B4-BE49-F238E27FC236}">
                  <a16:creationId xmlns:a16="http://schemas.microsoft.com/office/drawing/2014/main" id="{260D35B6-EA3B-4A50-B2E2-3FA50D562D8D}"/>
                </a:ext>
              </a:extLst>
            </p:cNvPr>
            <p:cNvSpPr txBox="1"/>
            <p:nvPr/>
          </p:nvSpPr>
          <p:spPr>
            <a:xfrm>
              <a:off x="1530098" y="6490131"/>
              <a:ext cx="6773040" cy="646331"/>
            </a:xfrm>
            <a:prstGeom prst="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buNone/>
              </a:pPr>
              <a:r>
                <a:rPr lang="fi-FI" b="1" dirty="0"/>
                <a:t>Voi vaikuttaa erityisvaikeuden huomioimiseen myös arvostelussa, jos on tulossa </a:t>
              </a:r>
              <a:r>
                <a:rPr lang="fi-FI" b="1" dirty="0">
                  <a:solidFill>
                    <a:schemeClr val="tx1"/>
                  </a:solidFill>
                  <a:highlight>
                    <a:srgbClr val="FFFF00"/>
                  </a:highlight>
                </a:rPr>
                <a:t>hylätty</a:t>
              </a:r>
              <a:r>
                <a:rPr lang="fi-FI" b="1" dirty="0"/>
                <a:t> arvosana</a:t>
              </a:r>
            </a:p>
          </p:txBody>
        </p:sp>
      </p:grpSp>
      <p:cxnSp>
        <p:nvCxnSpPr>
          <p:cNvPr id="5" name="Suora yhdysviiva 4">
            <a:extLst>
              <a:ext uri="{FF2B5EF4-FFF2-40B4-BE49-F238E27FC236}">
                <a16:creationId xmlns:a16="http://schemas.microsoft.com/office/drawing/2014/main" id="{8397D364-FA28-4468-A73B-371A6E7744F7}"/>
              </a:ext>
            </a:extLst>
          </p:cNvPr>
          <p:cNvCxnSpPr>
            <a:cxnSpLocks/>
          </p:cNvCxnSpPr>
          <p:nvPr/>
        </p:nvCxnSpPr>
        <p:spPr>
          <a:xfrm>
            <a:off x="1619672" y="4509120"/>
            <a:ext cx="0" cy="1011371"/>
          </a:xfrm>
          <a:prstGeom prst="line">
            <a:avLst/>
          </a:prstGeom>
          <a:ln w="28575">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22" name="Tekstiruutu 21">
            <a:extLst>
              <a:ext uri="{FF2B5EF4-FFF2-40B4-BE49-F238E27FC236}">
                <a16:creationId xmlns:a16="http://schemas.microsoft.com/office/drawing/2014/main" id="{E228A776-53D9-4CE5-93A1-F7A0A61F2AD6}"/>
              </a:ext>
            </a:extLst>
          </p:cNvPr>
          <p:cNvSpPr txBox="1"/>
          <p:nvPr/>
        </p:nvSpPr>
        <p:spPr>
          <a:xfrm rot="20122697">
            <a:off x="658489" y="5760356"/>
            <a:ext cx="1083951" cy="338554"/>
          </a:xfrm>
          <a:prstGeom prst="rect">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r>
              <a:rPr lang="fi-FI" sz="1600" b="1" dirty="0">
                <a:solidFill>
                  <a:schemeClr val="bg1"/>
                </a:solidFill>
              </a:rPr>
              <a:t>HUOMIOI!</a:t>
            </a:r>
          </a:p>
        </p:txBody>
      </p:sp>
      <p:grpSp>
        <p:nvGrpSpPr>
          <p:cNvPr id="23" name="Ryhmä 22">
            <a:extLst>
              <a:ext uri="{FF2B5EF4-FFF2-40B4-BE49-F238E27FC236}">
                <a16:creationId xmlns:a16="http://schemas.microsoft.com/office/drawing/2014/main" id="{92516C5E-D75C-436D-9DAA-13E52C445AB2}"/>
              </a:ext>
            </a:extLst>
          </p:cNvPr>
          <p:cNvGrpSpPr/>
          <p:nvPr/>
        </p:nvGrpSpPr>
        <p:grpSpPr>
          <a:xfrm>
            <a:off x="7887601" y="1285167"/>
            <a:ext cx="1126257" cy="1135721"/>
            <a:chOff x="7902055" y="1472917"/>
            <a:chExt cx="1126257" cy="1135721"/>
          </a:xfrm>
        </p:grpSpPr>
        <p:pic>
          <p:nvPicPr>
            <p:cNvPr id="24" name="Kuva 23" descr="Kuva, joka sisältää kohteen peili, objekti&#10;&#10;Kuvaus luotu automaattisesti">
              <a:extLst>
                <a:ext uri="{FF2B5EF4-FFF2-40B4-BE49-F238E27FC236}">
                  <a16:creationId xmlns:a16="http://schemas.microsoft.com/office/drawing/2014/main" id="{E4D49C6C-DE23-4F2E-A7AA-2A1180259711}"/>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rot="3993095">
              <a:off x="7897323" y="1477649"/>
              <a:ext cx="1135721" cy="1126257"/>
            </a:xfrm>
            <a:prstGeom prst="rect">
              <a:avLst/>
            </a:prstGeom>
          </p:spPr>
        </p:pic>
        <p:sp>
          <p:nvSpPr>
            <p:cNvPr id="25" name="Tekstiruutu 24">
              <a:hlinkClick r:id="rId7" tooltip="Katso lisää"/>
              <a:extLst>
                <a:ext uri="{FF2B5EF4-FFF2-40B4-BE49-F238E27FC236}">
                  <a16:creationId xmlns:a16="http://schemas.microsoft.com/office/drawing/2014/main" id="{CCA4CD31-85F7-4456-BB49-9C607B4175AF}"/>
                </a:ext>
              </a:extLst>
            </p:cNvPr>
            <p:cNvSpPr txBox="1"/>
            <p:nvPr/>
          </p:nvSpPr>
          <p:spPr>
            <a:xfrm>
              <a:off x="8172400" y="1484784"/>
              <a:ext cx="843388" cy="738664"/>
            </a:xfrm>
            <a:prstGeom prst="rect">
              <a:avLst/>
            </a:prstGeom>
            <a:noFill/>
          </p:spPr>
          <p:txBody>
            <a:bodyPr wrap="square" rtlCol="0">
              <a:spAutoFit/>
            </a:bodyPr>
            <a:lstStyle/>
            <a:p>
              <a:pPr algn="ctr">
                <a:buNone/>
              </a:pPr>
              <a:r>
                <a:rPr lang="fi-FI" sz="1400" b="1" dirty="0"/>
                <a:t>Katso YTL</a:t>
              </a:r>
            </a:p>
            <a:p>
              <a:pPr algn="ctr">
                <a:buNone/>
              </a:pPr>
              <a:endParaRPr lang="fi-FI" sz="1400" b="1" dirty="0"/>
            </a:p>
          </p:txBody>
        </p:sp>
      </p:grpSp>
    </p:spTree>
    <p:extLst>
      <p:ext uri="{BB962C8B-B14F-4D97-AF65-F5344CB8AC3E}">
        <p14:creationId xmlns:p14="http://schemas.microsoft.com/office/powerpoint/2010/main" val="40847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2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3160FA-33E2-44C4-8B83-B24DF8EDF038}"/>
              </a:ext>
            </a:extLst>
          </p:cNvPr>
          <p:cNvSpPr>
            <a:spLocks noGrp="1"/>
          </p:cNvSpPr>
          <p:nvPr>
            <p:ph type="ctrTitle" idx="4294967295"/>
          </p:nvPr>
        </p:nvSpPr>
        <p:spPr>
          <a:xfrm>
            <a:off x="1475656" y="196582"/>
            <a:ext cx="6192688" cy="620688"/>
          </a:xfrm>
          <a:prstGeom prst="rect">
            <a:avLst/>
          </a:prstGeom>
        </p:spPr>
        <p:txBody>
          <a:bodyPr>
            <a:normAutofit/>
          </a:bodyPr>
          <a:lstStyle/>
          <a:p>
            <a:r>
              <a:rPr lang="fi-FI" sz="2800" dirty="0"/>
              <a:t>Erityisen vaikea elämäntilanne</a:t>
            </a:r>
          </a:p>
        </p:txBody>
      </p:sp>
      <p:grpSp>
        <p:nvGrpSpPr>
          <p:cNvPr id="8" name="Ryhmä 7">
            <a:extLst>
              <a:ext uri="{FF2B5EF4-FFF2-40B4-BE49-F238E27FC236}">
                <a16:creationId xmlns:a16="http://schemas.microsoft.com/office/drawing/2014/main" id="{8CD8C4DF-3366-48D1-8ABF-14B477F22ADA}"/>
              </a:ext>
            </a:extLst>
          </p:cNvPr>
          <p:cNvGrpSpPr/>
          <p:nvPr/>
        </p:nvGrpSpPr>
        <p:grpSpPr>
          <a:xfrm>
            <a:off x="8320717" y="6309320"/>
            <a:ext cx="839132" cy="621824"/>
            <a:chOff x="8320717" y="6309320"/>
            <a:chExt cx="839132" cy="621824"/>
          </a:xfrm>
        </p:grpSpPr>
        <p:pic>
          <p:nvPicPr>
            <p:cNvPr id="4" name="Kuva 3" descr="Paluu">
              <a:hlinkClick r:id="rId2" action="ppaction://hlinksldjump"/>
              <a:extLst>
                <a:ext uri="{FF2B5EF4-FFF2-40B4-BE49-F238E27FC236}">
                  <a16:creationId xmlns:a16="http://schemas.microsoft.com/office/drawing/2014/main" id="{003CA5AE-891E-487C-A4C0-B83D2B93A76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8025" y="6309320"/>
              <a:ext cx="621824" cy="621824"/>
            </a:xfrm>
            <a:prstGeom prst="rect">
              <a:avLst/>
            </a:prstGeom>
          </p:spPr>
        </p:pic>
        <p:sp>
          <p:nvSpPr>
            <p:cNvPr id="7" name="Tekstiruutu 6">
              <a:hlinkClick r:id="rId2" action="ppaction://hlinksldjump"/>
              <a:extLst>
                <a:ext uri="{FF2B5EF4-FFF2-40B4-BE49-F238E27FC236}">
                  <a16:creationId xmlns:a16="http://schemas.microsoft.com/office/drawing/2014/main" id="{EB93F284-8105-4FBC-AA03-50E9E1773223}"/>
                </a:ext>
              </a:extLst>
            </p:cNvPr>
            <p:cNvSpPr txBox="1"/>
            <p:nvPr/>
          </p:nvSpPr>
          <p:spPr>
            <a:xfrm>
              <a:off x="8320717" y="6411846"/>
              <a:ext cx="711477" cy="307777"/>
            </a:xfrm>
            <a:prstGeom prst="rect">
              <a:avLst/>
            </a:prstGeom>
            <a:noFill/>
          </p:spPr>
          <p:txBody>
            <a:bodyPr wrap="none" rtlCol="0">
              <a:spAutoFit/>
            </a:bodyPr>
            <a:lstStyle/>
            <a:p>
              <a:r>
                <a:rPr lang="fi-FI" sz="1400" b="1" dirty="0"/>
                <a:t>Alkuun</a:t>
              </a:r>
            </a:p>
          </p:txBody>
        </p:sp>
      </p:grpSp>
      <p:sp>
        <p:nvSpPr>
          <p:cNvPr id="6" name="Tekstikehys 18">
            <a:extLst>
              <a:ext uri="{FF2B5EF4-FFF2-40B4-BE49-F238E27FC236}">
                <a16:creationId xmlns:a16="http://schemas.microsoft.com/office/drawing/2014/main" id="{F75A6D43-DC41-4D98-B488-C14675EF4E85}"/>
              </a:ext>
            </a:extLst>
          </p:cNvPr>
          <p:cNvSpPr txBox="1"/>
          <p:nvPr/>
        </p:nvSpPr>
        <p:spPr>
          <a:xfrm>
            <a:off x="360002" y="2861231"/>
            <a:ext cx="1337295" cy="338554"/>
          </a:xfrm>
          <a:prstGeom prst="rect">
            <a:avLst/>
          </a:prstGeom>
          <a:solidFill>
            <a:srgbClr val="C00000"/>
          </a:solidFill>
          <a:ln>
            <a:noFill/>
          </a:ln>
          <a:effectLst>
            <a:glow rad="63500">
              <a:schemeClr val="accent2">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buNone/>
            </a:pPr>
            <a:r>
              <a:rPr lang="fi-FI" sz="1600" b="1" dirty="0">
                <a:solidFill>
                  <a:schemeClr val="bg1"/>
                </a:solidFill>
              </a:rPr>
              <a:t>LAUSUNNOT:</a:t>
            </a:r>
          </a:p>
        </p:txBody>
      </p:sp>
      <p:sp>
        <p:nvSpPr>
          <p:cNvPr id="9" name="Tekstikehys 22">
            <a:extLst>
              <a:ext uri="{FF2B5EF4-FFF2-40B4-BE49-F238E27FC236}">
                <a16:creationId xmlns:a16="http://schemas.microsoft.com/office/drawing/2014/main" id="{EFA1500E-D684-4652-8DA9-7A873FCBE687}"/>
              </a:ext>
            </a:extLst>
          </p:cNvPr>
          <p:cNvSpPr txBox="1"/>
          <p:nvPr/>
        </p:nvSpPr>
        <p:spPr>
          <a:xfrm>
            <a:off x="1643171" y="2888296"/>
            <a:ext cx="6562516" cy="338554"/>
          </a:xfrm>
          <a:prstGeom prst="rect">
            <a:avLst/>
          </a:prstGeom>
          <a:noFill/>
        </p:spPr>
        <p:txBody>
          <a:bodyPr wrap="square" rtlCol="0">
            <a:spAutoFit/>
          </a:bodyPr>
          <a:lstStyle/>
          <a:p>
            <a:r>
              <a:rPr lang="fi-FI" sz="1600" b="1" dirty="0"/>
              <a:t>  lausunnon voi antaa kuraattori, psykologi, terveydenhoitaja tai lääkäri</a:t>
            </a:r>
            <a:endParaRPr lang="fi-FI" sz="1400" b="1" i="1" dirty="0"/>
          </a:p>
        </p:txBody>
      </p:sp>
      <p:sp>
        <p:nvSpPr>
          <p:cNvPr id="18" name="Tekstikehys 22">
            <a:extLst>
              <a:ext uri="{FF2B5EF4-FFF2-40B4-BE49-F238E27FC236}">
                <a16:creationId xmlns:a16="http://schemas.microsoft.com/office/drawing/2014/main" id="{2A06F8EF-839B-43F7-A5ED-A13AB44CD6A5}"/>
              </a:ext>
            </a:extLst>
          </p:cNvPr>
          <p:cNvSpPr txBox="1"/>
          <p:nvPr/>
        </p:nvSpPr>
        <p:spPr>
          <a:xfrm>
            <a:off x="251520" y="1184389"/>
            <a:ext cx="5904656" cy="1107996"/>
          </a:xfrm>
          <a:prstGeom prst="rect">
            <a:avLst/>
          </a:prstGeom>
          <a:noFill/>
          <a:ln w="50800">
            <a:solidFill>
              <a:schemeClr val="accent1">
                <a:lumMod val="75000"/>
              </a:schemeClr>
            </a:solidFill>
          </a:ln>
        </p:spPr>
        <p:txBody>
          <a:bodyPr wrap="square" rtlCol="0">
            <a:spAutoFit/>
          </a:bodyPr>
          <a:lstStyle/>
          <a:p>
            <a:r>
              <a:rPr lang="fi-FI" sz="1600" b="1" dirty="0"/>
              <a:t>  </a:t>
            </a:r>
            <a:r>
              <a:rPr lang="fi-FI" b="1" dirty="0"/>
              <a:t>Erityisen vaikea elämäntilanne voi johtua esimerkiksi:</a:t>
            </a:r>
          </a:p>
          <a:p>
            <a:pPr marL="742950" lvl="1" indent="-285750">
              <a:buFont typeface="Wingdings" panose="05000000000000000000" pitchFamily="2" charset="2"/>
              <a:buChar char="Ø"/>
            </a:pPr>
            <a:r>
              <a:rPr lang="fi-FI" sz="1600" b="1" i="1" dirty="0"/>
              <a:t>lähiomaisen vakavasta sairastumisesta tai kuolemasta</a:t>
            </a:r>
          </a:p>
          <a:p>
            <a:pPr marL="742950" lvl="1" indent="-285750">
              <a:buFont typeface="Wingdings" panose="05000000000000000000" pitchFamily="2" charset="2"/>
              <a:buChar char="Ø"/>
            </a:pPr>
            <a:r>
              <a:rPr lang="fi-FI" sz="1600" b="1" i="1" dirty="0"/>
              <a:t>vaikeasta perhetilanteesta</a:t>
            </a:r>
          </a:p>
          <a:p>
            <a:pPr marL="742950" lvl="1" indent="-285750">
              <a:buFont typeface="Wingdings" panose="05000000000000000000" pitchFamily="2" charset="2"/>
              <a:buChar char="Ø"/>
            </a:pPr>
            <a:r>
              <a:rPr lang="fi-FI" sz="1600" b="1" i="1" dirty="0"/>
              <a:t>raskaasta oikeudellisesta prosessista</a:t>
            </a:r>
          </a:p>
        </p:txBody>
      </p:sp>
      <p:grpSp>
        <p:nvGrpSpPr>
          <p:cNvPr id="3" name="Ryhmä 2">
            <a:extLst>
              <a:ext uri="{FF2B5EF4-FFF2-40B4-BE49-F238E27FC236}">
                <a16:creationId xmlns:a16="http://schemas.microsoft.com/office/drawing/2014/main" id="{6DDAAD95-0460-43A3-A608-C18CDD8B21AE}"/>
              </a:ext>
            </a:extLst>
          </p:cNvPr>
          <p:cNvGrpSpPr/>
          <p:nvPr/>
        </p:nvGrpSpPr>
        <p:grpSpPr>
          <a:xfrm>
            <a:off x="107504" y="3648536"/>
            <a:ext cx="8949125" cy="2879331"/>
            <a:chOff x="107504" y="3648536"/>
            <a:chExt cx="8949125" cy="2879331"/>
          </a:xfrm>
        </p:grpSpPr>
        <p:grpSp>
          <p:nvGrpSpPr>
            <p:cNvPr id="11" name="Ryhmä 10">
              <a:extLst>
                <a:ext uri="{FF2B5EF4-FFF2-40B4-BE49-F238E27FC236}">
                  <a16:creationId xmlns:a16="http://schemas.microsoft.com/office/drawing/2014/main" id="{ED8242FE-7CAF-4EDD-A3B1-7EE87387D23E}"/>
                </a:ext>
              </a:extLst>
            </p:cNvPr>
            <p:cNvGrpSpPr/>
            <p:nvPr/>
          </p:nvGrpSpPr>
          <p:grpSpPr>
            <a:xfrm>
              <a:off x="107504" y="3648536"/>
              <a:ext cx="8949125" cy="2879331"/>
              <a:chOff x="79173" y="4061675"/>
              <a:chExt cx="8949125" cy="2879331"/>
            </a:xfrm>
          </p:grpSpPr>
          <p:sp>
            <p:nvSpPr>
              <p:cNvPr id="12" name="Vuokaaviosymboli: Rajoitin 11">
                <a:extLst>
                  <a:ext uri="{FF2B5EF4-FFF2-40B4-BE49-F238E27FC236}">
                    <a16:creationId xmlns:a16="http://schemas.microsoft.com/office/drawing/2014/main" id="{F10F3AE8-8298-4D1D-95DC-65309D495D8E}"/>
                  </a:ext>
                </a:extLst>
              </p:cNvPr>
              <p:cNvSpPr/>
              <p:nvPr/>
            </p:nvSpPr>
            <p:spPr bwMode="auto">
              <a:xfrm>
                <a:off x="79173" y="5088074"/>
                <a:ext cx="1440160" cy="367873"/>
              </a:xfrm>
              <a:prstGeom prst="flowChartTerminator">
                <a:avLst/>
              </a:prstGeom>
              <a:solidFill>
                <a:schemeClr val="bg2">
                  <a:lumMod val="90000"/>
                </a:schemeClr>
              </a:solidFill>
              <a:ln w="38100" cap="flat" cmpd="sng" algn="ctr">
                <a:solidFill>
                  <a:schemeClr val="accent6">
                    <a:lumMod val="75000"/>
                  </a:schemeClr>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0" rIns="91440" bIns="45720" numCol="1" rtlCol="0" anchor="ctr" anchorCtr="0" compatLnSpc="1">
                <a:prstTxWarp prst="textNoShape">
                  <a:avLst/>
                </a:prstTxWarp>
                <a:spAutoFit/>
              </a:bodyPr>
              <a:lstStyle/>
              <a:p>
                <a:pPr marR="0" algn="l" defTabSz="914400" rtl="0" eaLnBrk="1" fontAlgn="base" latinLnBrk="0" hangingPunct="1">
                  <a:lnSpc>
                    <a:spcPct val="100000"/>
                  </a:lnSpc>
                  <a:spcBef>
                    <a:spcPct val="50000"/>
                  </a:spcBef>
                  <a:spcAft>
                    <a:spcPct val="0"/>
                  </a:spcAft>
                  <a:buClrTx/>
                  <a:buSzPct val="150000"/>
                  <a:buNone/>
                  <a:tabLst/>
                </a:pPr>
                <a:r>
                  <a:rPr kumimoji="0" lang="fi-FI" sz="1400" b="1" i="0" u="none" strike="noStrike" cap="none" normalizeH="0" baseline="0" dirty="0">
                    <a:ln>
                      <a:noFill/>
                    </a:ln>
                    <a:solidFill>
                      <a:schemeClr val="tx1"/>
                    </a:solidFill>
                    <a:effectLst/>
                    <a:latin typeface="Arial" charset="0"/>
                  </a:rPr>
                  <a:t>ei vaikutusta</a:t>
                </a:r>
              </a:p>
            </p:txBody>
          </p:sp>
          <p:sp>
            <p:nvSpPr>
              <p:cNvPr id="13" name="Vuokaaviosymboli: Rajoitin 12">
                <a:extLst>
                  <a:ext uri="{FF2B5EF4-FFF2-40B4-BE49-F238E27FC236}">
                    <a16:creationId xmlns:a16="http://schemas.microsoft.com/office/drawing/2014/main" id="{099D8E88-2840-476F-BCA0-8FD4C9A05BAD}"/>
                  </a:ext>
                </a:extLst>
              </p:cNvPr>
              <p:cNvSpPr/>
              <p:nvPr/>
            </p:nvSpPr>
            <p:spPr bwMode="auto">
              <a:xfrm>
                <a:off x="1668966" y="5088074"/>
                <a:ext cx="2370647" cy="367873"/>
              </a:xfrm>
              <a:prstGeom prst="flowChartTerminator">
                <a:avLst/>
              </a:prstGeom>
              <a:solidFill>
                <a:schemeClr val="accent6">
                  <a:lumMod val="20000"/>
                  <a:lumOff val="80000"/>
                </a:schemeClr>
              </a:solidFill>
              <a:ln w="38100" cap="flat" cmpd="sng" algn="ctr">
                <a:solidFill>
                  <a:schemeClr val="accent6">
                    <a:lumMod val="75000"/>
                  </a:schemeClr>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0" rIns="91440" bIns="45720" numCol="1" rtlCol="0" anchor="ctr" anchorCtr="0" compatLnSpc="1">
                <a:prstTxWarp prst="textNoShape">
                  <a:avLst/>
                </a:prstTxWarp>
                <a:spAutoFit/>
              </a:bodyPr>
              <a:lstStyle/>
              <a:p>
                <a:pPr marR="0" algn="l" defTabSz="914400" rtl="0" eaLnBrk="1" fontAlgn="base" latinLnBrk="0" hangingPunct="1">
                  <a:lnSpc>
                    <a:spcPct val="100000"/>
                  </a:lnSpc>
                  <a:spcBef>
                    <a:spcPct val="50000"/>
                  </a:spcBef>
                  <a:spcAft>
                    <a:spcPct val="0"/>
                  </a:spcAft>
                  <a:buClrTx/>
                  <a:buSzPct val="150000"/>
                  <a:buNone/>
                  <a:tabLst/>
                </a:pPr>
                <a:r>
                  <a:rPr kumimoji="0" lang="fi-FI" sz="1400" b="1" i="0" u="none" strike="noStrike" cap="none" normalizeH="0" baseline="0" dirty="0">
                    <a:ln>
                      <a:noFill/>
                    </a:ln>
                    <a:solidFill>
                      <a:schemeClr val="tx1"/>
                    </a:solidFill>
                    <a:effectLst/>
                    <a:latin typeface="Arial" charset="0"/>
                  </a:rPr>
                  <a:t>vaikuttaa jonkin verran</a:t>
                </a:r>
              </a:p>
            </p:txBody>
          </p:sp>
          <p:sp>
            <p:nvSpPr>
              <p:cNvPr id="14" name="Vuokaaviosymboli: Rajoitin 13">
                <a:extLst>
                  <a:ext uri="{FF2B5EF4-FFF2-40B4-BE49-F238E27FC236}">
                    <a16:creationId xmlns:a16="http://schemas.microsoft.com/office/drawing/2014/main" id="{AD603645-F340-4854-B543-AB4979ECFBCC}"/>
                  </a:ext>
                </a:extLst>
              </p:cNvPr>
              <p:cNvSpPr/>
              <p:nvPr/>
            </p:nvSpPr>
            <p:spPr bwMode="auto">
              <a:xfrm>
                <a:off x="4122422" y="5088074"/>
                <a:ext cx="2370647" cy="367873"/>
              </a:xfrm>
              <a:prstGeom prst="flowChartTerminator">
                <a:avLst/>
              </a:prstGeom>
              <a:solidFill>
                <a:schemeClr val="accent6">
                  <a:lumMod val="40000"/>
                  <a:lumOff val="60000"/>
                </a:schemeClr>
              </a:solidFill>
              <a:ln w="38100" cap="flat" cmpd="sng" algn="ctr">
                <a:solidFill>
                  <a:schemeClr val="accent6">
                    <a:lumMod val="75000"/>
                  </a:schemeClr>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0" rIns="91440" bIns="45720" numCol="1" rtlCol="0" anchor="ctr" anchorCtr="0" compatLnSpc="1">
                <a:prstTxWarp prst="textNoShape">
                  <a:avLst/>
                </a:prstTxWarp>
                <a:spAutoFit/>
              </a:bodyPr>
              <a:lstStyle/>
              <a:p>
                <a:pPr marR="0" algn="l" defTabSz="914400" rtl="0" eaLnBrk="1" fontAlgn="base" latinLnBrk="0" hangingPunct="1">
                  <a:lnSpc>
                    <a:spcPct val="100000"/>
                  </a:lnSpc>
                  <a:spcBef>
                    <a:spcPct val="50000"/>
                  </a:spcBef>
                  <a:spcAft>
                    <a:spcPct val="0"/>
                  </a:spcAft>
                  <a:buClrTx/>
                  <a:buSzPct val="150000"/>
                  <a:buNone/>
                  <a:tabLst/>
                </a:pPr>
                <a:r>
                  <a:rPr kumimoji="0" lang="fi-FI" sz="1400" b="1" i="0" u="none" strike="noStrike" cap="none" normalizeH="0" baseline="0" dirty="0">
                    <a:ln>
                      <a:noFill/>
                    </a:ln>
                    <a:solidFill>
                      <a:schemeClr val="tx1"/>
                    </a:solidFill>
                    <a:effectLst/>
                    <a:latin typeface="Arial" charset="0"/>
                  </a:rPr>
                  <a:t>vaikuttaa merkittävästi</a:t>
                </a:r>
              </a:p>
            </p:txBody>
          </p:sp>
          <p:sp>
            <p:nvSpPr>
              <p:cNvPr id="15" name="Vuokaaviosymboli: Rajoitin 14">
                <a:extLst>
                  <a:ext uri="{FF2B5EF4-FFF2-40B4-BE49-F238E27FC236}">
                    <a16:creationId xmlns:a16="http://schemas.microsoft.com/office/drawing/2014/main" id="{44CC5779-7DA1-4886-B203-1D5A12E094E6}"/>
                  </a:ext>
                </a:extLst>
              </p:cNvPr>
              <p:cNvSpPr/>
              <p:nvPr/>
            </p:nvSpPr>
            <p:spPr bwMode="auto">
              <a:xfrm>
                <a:off x="6553672" y="5088074"/>
                <a:ext cx="2474626" cy="367873"/>
              </a:xfrm>
              <a:prstGeom prst="flowChartTerminator">
                <a:avLst/>
              </a:prstGeom>
              <a:solidFill>
                <a:schemeClr val="accent6">
                  <a:lumMod val="60000"/>
                  <a:lumOff val="40000"/>
                </a:schemeClr>
              </a:solidFill>
              <a:ln w="38100" cap="flat" cmpd="sng" algn="ctr">
                <a:solidFill>
                  <a:schemeClr val="accent6">
                    <a:lumMod val="75000"/>
                  </a:schemeClr>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0" rIns="91440" bIns="45720" numCol="1" rtlCol="0" anchor="ctr" anchorCtr="0" compatLnSpc="1">
                <a:prstTxWarp prst="textNoShape">
                  <a:avLst/>
                </a:prstTxWarp>
                <a:spAutoFit/>
              </a:bodyPr>
              <a:lstStyle/>
              <a:p>
                <a:pPr marR="0" algn="l" defTabSz="914400" rtl="0" eaLnBrk="1" fontAlgn="base" latinLnBrk="0" hangingPunct="1">
                  <a:lnSpc>
                    <a:spcPct val="100000"/>
                  </a:lnSpc>
                  <a:spcBef>
                    <a:spcPct val="50000"/>
                  </a:spcBef>
                  <a:spcAft>
                    <a:spcPct val="0"/>
                  </a:spcAft>
                  <a:buClrTx/>
                  <a:buSzPct val="150000"/>
                  <a:buNone/>
                  <a:tabLst/>
                </a:pPr>
                <a:r>
                  <a:rPr kumimoji="0" lang="fi-FI" sz="1400" b="1" i="0" u="none" strike="noStrike" cap="none" normalizeH="0" baseline="0" dirty="0">
                    <a:ln>
                      <a:noFill/>
                    </a:ln>
                    <a:solidFill>
                      <a:schemeClr val="tx1"/>
                    </a:solidFill>
                    <a:effectLst/>
                    <a:latin typeface="Arial" charset="0"/>
                  </a:rPr>
                  <a:t>vaikuttaa erittäin paljon</a:t>
                </a:r>
              </a:p>
            </p:txBody>
          </p:sp>
          <p:sp>
            <p:nvSpPr>
              <p:cNvPr id="16" name="Suorakulmio: Pyöristetyt kulmat 15">
                <a:extLst>
                  <a:ext uri="{FF2B5EF4-FFF2-40B4-BE49-F238E27FC236}">
                    <a16:creationId xmlns:a16="http://schemas.microsoft.com/office/drawing/2014/main" id="{862D058D-DE58-4DBB-A565-F4E526204DCB}"/>
                  </a:ext>
                </a:extLst>
              </p:cNvPr>
              <p:cNvSpPr/>
              <p:nvPr/>
            </p:nvSpPr>
            <p:spPr bwMode="auto">
              <a:xfrm>
                <a:off x="730019" y="4061675"/>
                <a:ext cx="7562359" cy="664012"/>
              </a:xfrm>
              <a:prstGeom prst="roundRect">
                <a:avLst/>
              </a:prstGeom>
              <a:solidFill>
                <a:schemeClr val="accent6">
                  <a:lumMod val="75000"/>
                </a:schemeClr>
              </a:solidFill>
              <a:ln w="38100" cap="flat" cmpd="sng" algn="ctr">
                <a:solidFill>
                  <a:schemeClr val="tx1"/>
                </a:solidFill>
                <a:prstDash val="solid"/>
                <a:round/>
                <a:headEnd type="none" w="med" len="med"/>
                <a:tailEnd type="none" w="med" len="med"/>
              </a:ln>
              <a:effectLst/>
            </p:spPr>
            <p:txBody>
              <a:bodyPr vert="horz" wrap="square" lIns="91440" tIns="0" rIns="91440" bIns="45720" numCol="1" rtlCol="0" anchor="ctr" anchorCtr="0" compatLnSpc="1">
                <a:prstTxWarp prst="textNoShape">
                  <a:avLst/>
                </a:prstTxWarp>
                <a:spAutoFit/>
              </a:bodyPr>
              <a:lstStyle/>
              <a:p>
                <a:pPr marR="0" algn="l" defTabSz="914400" rtl="0" eaLnBrk="1" fontAlgn="base" latinLnBrk="0" hangingPunct="1">
                  <a:lnSpc>
                    <a:spcPct val="100000"/>
                  </a:lnSpc>
                  <a:spcBef>
                    <a:spcPct val="50000"/>
                  </a:spcBef>
                  <a:spcAft>
                    <a:spcPct val="0"/>
                  </a:spcAft>
                  <a:buClrTx/>
                  <a:buSzPct val="150000"/>
                  <a:buNone/>
                  <a:tabLst/>
                </a:pPr>
                <a:r>
                  <a:rPr kumimoji="0" lang="fi-FI" b="1" i="0" u="none" strike="noStrike" cap="none" normalizeH="0" baseline="0" dirty="0">
                    <a:ln>
                      <a:noFill/>
                    </a:ln>
                    <a:solidFill>
                      <a:schemeClr val="bg1"/>
                    </a:solidFill>
                    <a:effectLst/>
                    <a:latin typeface="Arial" charset="0"/>
                  </a:rPr>
                  <a:t>Ylioppilastutkintolautakunta</a:t>
                </a:r>
                <a:r>
                  <a:rPr kumimoji="0" lang="fi-FI" b="1" i="0" u="none" strike="noStrike" cap="none" normalizeH="0" dirty="0">
                    <a:ln>
                      <a:noFill/>
                    </a:ln>
                    <a:solidFill>
                      <a:schemeClr val="bg1"/>
                    </a:solidFill>
                    <a:effectLst/>
                    <a:latin typeface="Arial" charset="0"/>
                  </a:rPr>
                  <a:t> luokittelee vaikean elämäntilanteen vaikutukset koesuoritukseen neliportaisella asteikolla:</a:t>
                </a:r>
                <a:endParaRPr kumimoji="0" lang="fi-FI" b="1" i="0" u="none" strike="noStrike" cap="none" normalizeH="0" baseline="0" dirty="0">
                  <a:ln>
                    <a:noFill/>
                  </a:ln>
                  <a:solidFill>
                    <a:schemeClr val="bg1"/>
                  </a:solidFill>
                  <a:effectLst/>
                  <a:latin typeface="Arial" charset="0"/>
                </a:endParaRPr>
              </a:p>
            </p:txBody>
          </p:sp>
          <p:sp>
            <p:nvSpPr>
              <p:cNvPr id="17" name="Tekstiruutu 16">
                <a:extLst>
                  <a:ext uri="{FF2B5EF4-FFF2-40B4-BE49-F238E27FC236}">
                    <a16:creationId xmlns:a16="http://schemas.microsoft.com/office/drawing/2014/main" id="{4F818718-8FDE-41DD-ADB9-9A409E7A4FCA}"/>
                  </a:ext>
                </a:extLst>
              </p:cNvPr>
              <p:cNvSpPr txBox="1"/>
              <p:nvPr/>
            </p:nvSpPr>
            <p:spPr>
              <a:xfrm>
                <a:off x="1196937" y="6168899"/>
                <a:ext cx="7024148" cy="772107"/>
              </a:xfrm>
              <a:prstGeom prst="rect">
                <a:avLst/>
              </a:prstGeom>
              <a:ln w="57150">
                <a:solidFill>
                  <a:srgbClr val="C00000"/>
                </a:solidFill>
              </a:ln>
              <a:effectLst/>
            </p:spPr>
            <p:style>
              <a:lnRef idx="2">
                <a:schemeClr val="accent6"/>
              </a:lnRef>
              <a:fillRef idx="1">
                <a:schemeClr val="lt1"/>
              </a:fillRef>
              <a:effectRef idx="0">
                <a:schemeClr val="accent6"/>
              </a:effectRef>
              <a:fontRef idx="minor">
                <a:schemeClr val="dk1"/>
              </a:fontRef>
            </p:style>
            <p:txBody>
              <a:bodyPr wrap="square" tIns="108000" bIns="108000" rtlCol="0">
                <a:spAutoFit/>
              </a:bodyPr>
              <a:lstStyle/>
              <a:p>
                <a:pPr algn="ctr">
                  <a:buNone/>
                </a:pPr>
                <a:r>
                  <a:rPr lang="fi-FI" b="1" dirty="0"/>
                  <a:t>Erityisen vaikea elämäntilanne voidaan huomioida myös arvostelussa, jos on tulossa </a:t>
                </a:r>
                <a:r>
                  <a:rPr lang="fi-FI" b="1" dirty="0">
                    <a:solidFill>
                      <a:schemeClr val="tx1"/>
                    </a:solidFill>
                    <a:highlight>
                      <a:srgbClr val="FFFF00"/>
                    </a:highlight>
                  </a:rPr>
                  <a:t>hylätty</a:t>
                </a:r>
                <a:r>
                  <a:rPr lang="fi-FI" b="1" dirty="0"/>
                  <a:t> arvosana</a:t>
                </a:r>
              </a:p>
            </p:txBody>
          </p:sp>
        </p:grpSp>
        <p:cxnSp>
          <p:nvCxnSpPr>
            <p:cNvPr id="20" name="Suora yhdysviiva 19">
              <a:extLst>
                <a:ext uri="{FF2B5EF4-FFF2-40B4-BE49-F238E27FC236}">
                  <a16:creationId xmlns:a16="http://schemas.microsoft.com/office/drawing/2014/main" id="{C99A25CB-B77D-4412-BB01-5ABA67DD0227}"/>
                </a:ext>
              </a:extLst>
            </p:cNvPr>
            <p:cNvCxnSpPr>
              <a:cxnSpLocks/>
            </p:cNvCxnSpPr>
            <p:nvPr/>
          </p:nvCxnSpPr>
          <p:spPr>
            <a:xfrm>
              <a:off x="1619672" y="4597518"/>
              <a:ext cx="0" cy="1166380"/>
            </a:xfrm>
            <a:prstGeom prst="line">
              <a:avLst/>
            </a:prstGeom>
            <a:ln w="28575">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21" name="Tekstiruutu 20">
              <a:extLst>
                <a:ext uri="{FF2B5EF4-FFF2-40B4-BE49-F238E27FC236}">
                  <a16:creationId xmlns:a16="http://schemas.microsoft.com/office/drawing/2014/main" id="{5674B1A8-70AD-4F80-BDB3-2B9B0008EEFD}"/>
                </a:ext>
              </a:extLst>
            </p:cNvPr>
            <p:cNvSpPr txBox="1"/>
            <p:nvPr/>
          </p:nvSpPr>
          <p:spPr>
            <a:xfrm rot="20122697">
              <a:off x="486674" y="5617704"/>
              <a:ext cx="1083951" cy="292388"/>
            </a:xfrm>
            <a:prstGeom prst="rect">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tIns="0" rtlCol="0">
              <a:spAutoFit/>
            </a:bodyPr>
            <a:lstStyle/>
            <a:p>
              <a:r>
                <a:rPr lang="fi-FI" sz="1600" b="1" dirty="0">
                  <a:solidFill>
                    <a:schemeClr val="bg1"/>
                  </a:solidFill>
                </a:rPr>
                <a:t>HUOMIOI!</a:t>
              </a:r>
            </a:p>
          </p:txBody>
        </p:sp>
      </p:grpSp>
      <p:grpSp>
        <p:nvGrpSpPr>
          <p:cNvPr id="22" name="Ryhmä 21">
            <a:extLst>
              <a:ext uri="{FF2B5EF4-FFF2-40B4-BE49-F238E27FC236}">
                <a16:creationId xmlns:a16="http://schemas.microsoft.com/office/drawing/2014/main" id="{7F251266-FBF7-454D-985A-46B5FEB501FA}"/>
              </a:ext>
            </a:extLst>
          </p:cNvPr>
          <p:cNvGrpSpPr/>
          <p:nvPr/>
        </p:nvGrpSpPr>
        <p:grpSpPr>
          <a:xfrm>
            <a:off x="7668344" y="1429183"/>
            <a:ext cx="1126257" cy="1135721"/>
            <a:chOff x="7902055" y="1472917"/>
            <a:chExt cx="1126257" cy="1135721"/>
          </a:xfrm>
        </p:grpSpPr>
        <p:pic>
          <p:nvPicPr>
            <p:cNvPr id="23" name="Kuva 22" descr="Kuva, joka sisältää kohteen peili, objekti&#10;&#10;Kuvaus luotu automaattisesti">
              <a:extLst>
                <a:ext uri="{FF2B5EF4-FFF2-40B4-BE49-F238E27FC236}">
                  <a16:creationId xmlns:a16="http://schemas.microsoft.com/office/drawing/2014/main" id="{F9F211ED-E919-49B6-9A69-1C500118D5E9}"/>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rot="3993095">
              <a:off x="7897323" y="1477649"/>
              <a:ext cx="1135721" cy="1126257"/>
            </a:xfrm>
            <a:prstGeom prst="rect">
              <a:avLst/>
            </a:prstGeom>
          </p:spPr>
        </p:pic>
        <p:sp>
          <p:nvSpPr>
            <p:cNvPr id="24" name="Tekstiruutu 23">
              <a:hlinkClick r:id="rId7" tooltip="Katso lisää"/>
              <a:extLst>
                <a:ext uri="{FF2B5EF4-FFF2-40B4-BE49-F238E27FC236}">
                  <a16:creationId xmlns:a16="http://schemas.microsoft.com/office/drawing/2014/main" id="{792BCEC3-1291-48C7-BA8B-786E8EE40A96}"/>
                </a:ext>
              </a:extLst>
            </p:cNvPr>
            <p:cNvSpPr txBox="1"/>
            <p:nvPr/>
          </p:nvSpPr>
          <p:spPr>
            <a:xfrm>
              <a:off x="8172400" y="1484784"/>
              <a:ext cx="843388" cy="738664"/>
            </a:xfrm>
            <a:prstGeom prst="rect">
              <a:avLst/>
            </a:prstGeom>
            <a:noFill/>
          </p:spPr>
          <p:txBody>
            <a:bodyPr wrap="square" rtlCol="0">
              <a:spAutoFit/>
            </a:bodyPr>
            <a:lstStyle/>
            <a:p>
              <a:pPr algn="ctr">
                <a:buNone/>
              </a:pPr>
              <a:r>
                <a:rPr lang="fi-FI" sz="1400" b="1" dirty="0"/>
                <a:t>Katso YTL</a:t>
              </a:r>
            </a:p>
            <a:p>
              <a:pPr algn="ctr">
                <a:buNone/>
              </a:pPr>
              <a:endParaRPr lang="fi-FI" sz="1400" b="1" dirty="0"/>
            </a:p>
          </p:txBody>
        </p:sp>
      </p:grpSp>
    </p:spTree>
    <p:extLst>
      <p:ext uri="{BB962C8B-B14F-4D97-AF65-F5344CB8AC3E}">
        <p14:creationId xmlns:p14="http://schemas.microsoft.com/office/powerpoint/2010/main" val="241752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0-#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3160FA-33E2-44C4-8B83-B24DF8EDF038}"/>
              </a:ext>
            </a:extLst>
          </p:cNvPr>
          <p:cNvSpPr>
            <a:spLocks noGrp="1"/>
          </p:cNvSpPr>
          <p:nvPr>
            <p:ph type="ctrTitle" idx="4294967295"/>
          </p:nvPr>
        </p:nvSpPr>
        <p:spPr>
          <a:xfrm>
            <a:off x="2385756" y="127414"/>
            <a:ext cx="6192688" cy="620688"/>
          </a:xfrm>
          <a:prstGeom prst="rect">
            <a:avLst/>
          </a:prstGeom>
        </p:spPr>
        <p:txBody>
          <a:bodyPr>
            <a:normAutofit/>
          </a:bodyPr>
          <a:lstStyle/>
          <a:p>
            <a:r>
              <a:rPr lang="fi-FI" dirty="0"/>
              <a:t>Vieraskielisyys</a:t>
            </a:r>
          </a:p>
        </p:txBody>
      </p:sp>
      <p:grpSp>
        <p:nvGrpSpPr>
          <p:cNvPr id="8" name="Ryhmä 7">
            <a:extLst>
              <a:ext uri="{FF2B5EF4-FFF2-40B4-BE49-F238E27FC236}">
                <a16:creationId xmlns:a16="http://schemas.microsoft.com/office/drawing/2014/main" id="{8CD8C4DF-3366-48D1-8ABF-14B477F22ADA}"/>
              </a:ext>
            </a:extLst>
          </p:cNvPr>
          <p:cNvGrpSpPr/>
          <p:nvPr/>
        </p:nvGrpSpPr>
        <p:grpSpPr>
          <a:xfrm>
            <a:off x="8320717" y="6309320"/>
            <a:ext cx="839132" cy="621824"/>
            <a:chOff x="8320717" y="6309320"/>
            <a:chExt cx="839132" cy="621824"/>
          </a:xfrm>
        </p:grpSpPr>
        <p:pic>
          <p:nvPicPr>
            <p:cNvPr id="4" name="Kuva 3" descr="Paluu">
              <a:hlinkClick r:id="rId2" action="ppaction://hlinksldjump"/>
              <a:extLst>
                <a:ext uri="{FF2B5EF4-FFF2-40B4-BE49-F238E27FC236}">
                  <a16:creationId xmlns:a16="http://schemas.microsoft.com/office/drawing/2014/main" id="{003CA5AE-891E-487C-A4C0-B83D2B93A76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8025" y="6309320"/>
              <a:ext cx="621824" cy="621824"/>
            </a:xfrm>
            <a:prstGeom prst="rect">
              <a:avLst/>
            </a:prstGeom>
          </p:spPr>
        </p:pic>
        <p:sp>
          <p:nvSpPr>
            <p:cNvPr id="7" name="Tekstiruutu 6">
              <a:hlinkClick r:id="rId2" action="ppaction://hlinksldjump"/>
              <a:extLst>
                <a:ext uri="{FF2B5EF4-FFF2-40B4-BE49-F238E27FC236}">
                  <a16:creationId xmlns:a16="http://schemas.microsoft.com/office/drawing/2014/main" id="{EB93F284-8105-4FBC-AA03-50E9E1773223}"/>
                </a:ext>
              </a:extLst>
            </p:cNvPr>
            <p:cNvSpPr txBox="1"/>
            <p:nvPr/>
          </p:nvSpPr>
          <p:spPr>
            <a:xfrm>
              <a:off x="8320717" y="6411846"/>
              <a:ext cx="711477" cy="307777"/>
            </a:xfrm>
            <a:prstGeom prst="rect">
              <a:avLst/>
            </a:prstGeom>
            <a:noFill/>
          </p:spPr>
          <p:txBody>
            <a:bodyPr wrap="none" rtlCol="0">
              <a:spAutoFit/>
            </a:bodyPr>
            <a:lstStyle/>
            <a:p>
              <a:r>
                <a:rPr lang="fi-FI" sz="1400" b="1" dirty="0"/>
                <a:t>Alkuun</a:t>
              </a:r>
            </a:p>
          </p:txBody>
        </p:sp>
      </p:grpSp>
      <p:sp>
        <p:nvSpPr>
          <p:cNvPr id="16" name="Tekstikehys 5">
            <a:extLst>
              <a:ext uri="{FF2B5EF4-FFF2-40B4-BE49-F238E27FC236}">
                <a16:creationId xmlns:a16="http://schemas.microsoft.com/office/drawing/2014/main" id="{B80705E6-552B-4F69-BCF9-60204E2FF583}"/>
              </a:ext>
            </a:extLst>
          </p:cNvPr>
          <p:cNvSpPr txBox="1"/>
          <p:nvPr/>
        </p:nvSpPr>
        <p:spPr>
          <a:xfrm>
            <a:off x="323528" y="1196752"/>
            <a:ext cx="8708666" cy="2431435"/>
          </a:xfrm>
          <a:prstGeom prst="rect">
            <a:avLst/>
          </a:prstGeom>
          <a:solidFill>
            <a:schemeClr val="bg1"/>
          </a:solidFill>
          <a:ln w="38100">
            <a:solidFill>
              <a:srgbClr val="7030A0"/>
            </a:solidFill>
          </a:ln>
          <a:effectLst>
            <a:innerShdw blurRad="63500" dist="50800" dir="2700000">
              <a:prstClr val="black">
                <a:alpha val="50000"/>
              </a:prstClr>
            </a:innerShdw>
          </a:effectLst>
        </p:spPr>
        <p:txBody>
          <a:bodyPr wrap="square" rtlCol="0">
            <a:spAutoFit/>
          </a:bodyPr>
          <a:lstStyle/>
          <a:p>
            <a:pPr marL="285750" indent="-285750">
              <a:buFont typeface="Arial" panose="020B0604020202020204" pitchFamily="34" charset="0"/>
              <a:buChar char="•"/>
            </a:pPr>
            <a:r>
              <a:rPr lang="fi-FI" sz="1800" b="1" u="sng" dirty="0">
                <a:highlight>
                  <a:srgbClr val="FFFF00"/>
                </a:highlight>
              </a:rPr>
              <a:t>voit ilman erillistä hakemusta suorittaa suomi tai ruotsi toisena kielenä ja kirjallisuus</a:t>
            </a:r>
            <a:r>
              <a:rPr lang="fi-FI" sz="1800" b="1" dirty="0"/>
              <a:t>-oppimäärään perustuvan kokeen, jos </a:t>
            </a:r>
            <a:r>
              <a:rPr lang="fi-FI" b="1" dirty="0"/>
              <a:t>väestörekisteriin merkitty äidinkielesi ei ole suomi, ruotsi tai saame ja olet opiskellut suomi tai ruotsi toisena kielenä ja kirjallisuus -oppimäärän pakolliset opinnot   </a:t>
            </a:r>
            <a:r>
              <a:rPr lang="fi-FI" sz="1800" b="1" dirty="0"/>
              <a:t> </a:t>
            </a:r>
          </a:p>
          <a:p>
            <a:pPr marL="285750" indent="-285750">
              <a:buFont typeface="Arial" panose="020B0604020202020204" pitchFamily="34" charset="0"/>
              <a:buChar char="•"/>
            </a:pPr>
            <a:r>
              <a:rPr lang="fi-FI" b="1" dirty="0"/>
              <a:t>painavasta syystä oikeus muillakin erillisellä hakemuksella</a:t>
            </a:r>
            <a:r>
              <a:rPr lang="fi-FI" sz="1800" b="1" dirty="0"/>
              <a:t> </a:t>
            </a:r>
          </a:p>
          <a:p>
            <a:pPr marL="285750" indent="-285750">
              <a:buFont typeface="Arial" panose="020B0604020202020204" pitchFamily="34" charset="0"/>
              <a:buChar char="•"/>
            </a:pPr>
            <a:r>
              <a:rPr lang="fi-FI" sz="1800" b="1" dirty="0"/>
              <a:t>hakemuksesta lautakunta voi myöntää </a:t>
            </a:r>
            <a:r>
              <a:rPr lang="fi-FI" sz="1800" b="1" u="sng" dirty="0">
                <a:highlight>
                  <a:srgbClr val="FFFF00"/>
                </a:highlight>
              </a:rPr>
              <a:t>erityisjärjestelynä 2 tuntia </a:t>
            </a:r>
            <a:r>
              <a:rPr lang="fi-FI" sz="1800" b="1" dirty="0"/>
              <a:t>lisäaikaa muissa kuin vieraan kielen kokeissa</a:t>
            </a:r>
          </a:p>
          <a:p>
            <a:pPr marL="285750" indent="-285750">
              <a:buFont typeface="Arial" panose="020B0604020202020204" pitchFamily="34" charset="0"/>
              <a:buChar char="•"/>
            </a:pPr>
            <a:r>
              <a:rPr lang="fi-FI" sz="1800" b="1" u="sng" dirty="0">
                <a:highlight>
                  <a:srgbClr val="FFFF00"/>
                </a:highlight>
              </a:rPr>
              <a:t>pistekorotusta hylättyyn arvosanaan ei voi saada</a:t>
            </a:r>
          </a:p>
          <a:p>
            <a:pPr>
              <a:buNone/>
            </a:pPr>
            <a:endParaRPr lang="fi-FI" sz="800" b="1" dirty="0"/>
          </a:p>
        </p:txBody>
      </p:sp>
      <p:sp>
        <p:nvSpPr>
          <p:cNvPr id="21" name="Tekstikehys 11">
            <a:extLst>
              <a:ext uri="{FF2B5EF4-FFF2-40B4-BE49-F238E27FC236}">
                <a16:creationId xmlns:a16="http://schemas.microsoft.com/office/drawing/2014/main" id="{296D398B-9C63-48D0-AC52-99960CD199AA}"/>
              </a:ext>
            </a:extLst>
          </p:cNvPr>
          <p:cNvSpPr txBox="1"/>
          <p:nvPr/>
        </p:nvSpPr>
        <p:spPr>
          <a:xfrm>
            <a:off x="1512168" y="5592142"/>
            <a:ext cx="5436096" cy="1077218"/>
          </a:xfrm>
          <a:prstGeom prst="rect">
            <a:avLst/>
          </a:prstGeom>
          <a:noFill/>
        </p:spPr>
        <p:txBody>
          <a:bodyPr wrap="square" rtlCol="0">
            <a:spAutoFit/>
          </a:bodyPr>
          <a:lstStyle/>
          <a:p>
            <a:pPr marL="285750" indent="-285750">
              <a:buFont typeface="Arial" panose="020B0604020202020204" pitchFamily="34" charset="0"/>
              <a:buChar char="•"/>
            </a:pPr>
            <a:r>
              <a:rPr lang="fi-FI" sz="1600" b="1" dirty="0"/>
              <a:t>huoltajan tai opiskelijan hakemus</a:t>
            </a:r>
          </a:p>
          <a:p>
            <a:pPr marL="285750" indent="-285750">
              <a:buFont typeface="Arial" panose="020B0604020202020204" pitchFamily="34" charset="0"/>
              <a:buChar char="•"/>
            </a:pPr>
            <a:r>
              <a:rPr lang="fi-FI" sz="1600" b="1" dirty="0"/>
              <a:t>äidinkielen ja kirjallisuuden opettajan (tai suomi tai ruotsi toisena kielenä) lausunto</a:t>
            </a:r>
          </a:p>
          <a:p>
            <a:pPr marL="285750" indent="-285750">
              <a:buFont typeface="Arial" panose="020B0604020202020204" pitchFamily="34" charset="0"/>
              <a:buChar char="•"/>
            </a:pPr>
            <a:r>
              <a:rPr lang="fi-FI" sz="1600" b="1" dirty="0"/>
              <a:t>reaaliaineen opettajan lausunto</a:t>
            </a:r>
          </a:p>
        </p:txBody>
      </p:sp>
      <p:sp>
        <p:nvSpPr>
          <p:cNvPr id="22" name="Tekstikehys 4">
            <a:extLst>
              <a:ext uri="{FF2B5EF4-FFF2-40B4-BE49-F238E27FC236}">
                <a16:creationId xmlns:a16="http://schemas.microsoft.com/office/drawing/2014/main" id="{2C7B44CE-A4B6-4C8F-B587-70DD36A6F8CE}"/>
              </a:ext>
            </a:extLst>
          </p:cNvPr>
          <p:cNvSpPr txBox="1"/>
          <p:nvPr/>
        </p:nvSpPr>
        <p:spPr>
          <a:xfrm>
            <a:off x="576064" y="5170125"/>
            <a:ext cx="2987824" cy="338554"/>
          </a:xfrm>
          <a:prstGeom prst="rect">
            <a:avLst/>
          </a:prstGeom>
          <a:solidFill>
            <a:srgbClr val="C00000"/>
          </a:solidFill>
          <a:ln>
            <a:noFill/>
          </a:ln>
          <a:effectLst>
            <a:glow rad="63500">
              <a:schemeClr val="accent2">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buNone/>
            </a:pPr>
            <a:r>
              <a:rPr lang="fi-FI" sz="1600" b="1" dirty="0">
                <a:solidFill>
                  <a:schemeClr val="bg1"/>
                </a:solidFill>
              </a:rPr>
              <a:t>LAUSUNNOT erityisjärjestelyyn:</a:t>
            </a:r>
          </a:p>
        </p:txBody>
      </p:sp>
      <p:grpSp>
        <p:nvGrpSpPr>
          <p:cNvPr id="5" name="Ryhmä 4">
            <a:extLst>
              <a:ext uri="{FF2B5EF4-FFF2-40B4-BE49-F238E27FC236}">
                <a16:creationId xmlns:a16="http://schemas.microsoft.com/office/drawing/2014/main" id="{9E9EA628-0EFF-47AB-B6F9-050721F1BA0F}"/>
              </a:ext>
            </a:extLst>
          </p:cNvPr>
          <p:cNvGrpSpPr/>
          <p:nvPr/>
        </p:nvGrpSpPr>
        <p:grpSpPr>
          <a:xfrm>
            <a:off x="7822385" y="4669543"/>
            <a:ext cx="1126257" cy="1135721"/>
            <a:chOff x="7822385" y="4110244"/>
            <a:chExt cx="1126257" cy="1135721"/>
          </a:xfrm>
        </p:grpSpPr>
        <p:pic>
          <p:nvPicPr>
            <p:cNvPr id="23" name="Kuva 22" descr="Kuva, joka sisältää kohteen peili, objekti&#10;&#10;Kuvaus luotu automaattisesti">
              <a:extLst>
                <a:ext uri="{FF2B5EF4-FFF2-40B4-BE49-F238E27FC236}">
                  <a16:creationId xmlns:a16="http://schemas.microsoft.com/office/drawing/2014/main" id="{3A3E53FA-EC60-4EEB-8BF4-7908F0A39837}"/>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rot="3993095">
              <a:off x="7817653" y="4114976"/>
              <a:ext cx="1135721" cy="1126257"/>
            </a:xfrm>
            <a:prstGeom prst="rect">
              <a:avLst/>
            </a:prstGeom>
          </p:spPr>
        </p:pic>
        <p:sp>
          <p:nvSpPr>
            <p:cNvPr id="24" name="Tekstiruutu 23">
              <a:hlinkClick r:id="rId7" tooltip="Katso lisää"/>
              <a:extLst>
                <a:ext uri="{FF2B5EF4-FFF2-40B4-BE49-F238E27FC236}">
                  <a16:creationId xmlns:a16="http://schemas.microsoft.com/office/drawing/2014/main" id="{A47E5244-E43A-4871-9AC1-3FED8992E963}"/>
                </a:ext>
              </a:extLst>
            </p:cNvPr>
            <p:cNvSpPr txBox="1"/>
            <p:nvPr/>
          </p:nvSpPr>
          <p:spPr>
            <a:xfrm>
              <a:off x="8092730" y="4111731"/>
              <a:ext cx="843388" cy="738664"/>
            </a:xfrm>
            <a:prstGeom prst="rect">
              <a:avLst/>
            </a:prstGeom>
            <a:noFill/>
          </p:spPr>
          <p:txBody>
            <a:bodyPr wrap="square" rtlCol="0">
              <a:spAutoFit/>
            </a:bodyPr>
            <a:lstStyle/>
            <a:p>
              <a:pPr algn="ctr">
                <a:buNone/>
              </a:pPr>
              <a:r>
                <a:rPr lang="fi-FI" sz="1400" b="1" dirty="0"/>
                <a:t>Katso YTL</a:t>
              </a:r>
            </a:p>
            <a:p>
              <a:pPr algn="ctr">
                <a:buNone/>
              </a:pPr>
              <a:endParaRPr lang="fi-FI" sz="1400" b="1" dirty="0"/>
            </a:p>
          </p:txBody>
        </p:sp>
      </p:grpSp>
      <p:sp>
        <p:nvSpPr>
          <p:cNvPr id="25" name="Suorakulmio: Pyöristetyt kulmat 24">
            <a:extLst>
              <a:ext uri="{FF2B5EF4-FFF2-40B4-BE49-F238E27FC236}">
                <a16:creationId xmlns:a16="http://schemas.microsoft.com/office/drawing/2014/main" id="{0218B1C8-5217-4B34-AA97-95B603CF5920}"/>
              </a:ext>
            </a:extLst>
          </p:cNvPr>
          <p:cNvSpPr/>
          <p:nvPr/>
        </p:nvSpPr>
        <p:spPr>
          <a:xfrm>
            <a:off x="1238709" y="4130447"/>
            <a:ext cx="1952600" cy="594697"/>
          </a:xfrm>
          <a:prstGeom prst="roundRect">
            <a:avLst>
              <a:gd name="adj" fmla="val 33800"/>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b="1" dirty="0">
                <a:solidFill>
                  <a:schemeClr val="bg1"/>
                </a:solidFill>
              </a:rPr>
              <a:t>kuunteleminen</a:t>
            </a:r>
          </a:p>
        </p:txBody>
      </p:sp>
      <p:sp>
        <p:nvSpPr>
          <p:cNvPr id="26" name="Suorakulmio: Pyöristetyt kulmat 25">
            <a:extLst>
              <a:ext uri="{FF2B5EF4-FFF2-40B4-BE49-F238E27FC236}">
                <a16:creationId xmlns:a16="http://schemas.microsoft.com/office/drawing/2014/main" id="{3A50E6A2-586D-4CB3-9F49-504C923BB85D}"/>
              </a:ext>
            </a:extLst>
          </p:cNvPr>
          <p:cNvSpPr/>
          <p:nvPr/>
        </p:nvSpPr>
        <p:spPr>
          <a:xfrm>
            <a:off x="3411488" y="4130447"/>
            <a:ext cx="1952600" cy="594697"/>
          </a:xfrm>
          <a:prstGeom prst="roundRect">
            <a:avLst>
              <a:gd name="adj" fmla="val 33800"/>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b="1" dirty="0">
                <a:solidFill>
                  <a:schemeClr val="bg1"/>
                </a:solidFill>
              </a:rPr>
              <a:t>lukutaito</a:t>
            </a:r>
          </a:p>
        </p:txBody>
      </p:sp>
      <p:sp>
        <p:nvSpPr>
          <p:cNvPr id="27" name="Suorakulmio: Pyöristetyt kulmat 26">
            <a:extLst>
              <a:ext uri="{FF2B5EF4-FFF2-40B4-BE49-F238E27FC236}">
                <a16:creationId xmlns:a16="http://schemas.microsoft.com/office/drawing/2014/main" id="{4CF52AF0-4A36-4A0D-BDED-EBCC92C1BB8F}"/>
              </a:ext>
            </a:extLst>
          </p:cNvPr>
          <p:cNvSpPr/>
          <p:nvPr/>
        </p:nvSpPr>
        <p:spPr>
          <a:xfrm>
            <a:off x="5571728" y="4130447"/>
            <a:ext cx="1952600" cy="594697"/>
          </a:xfrm>
          <a:prstGeom prst="roundRect">
            <a:avLst>
              <a:gd name="adj" fmla="val 33800"/>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b="1" dirty="0">
                <a:solidFill>
                  <a:schemeClr val="bg1"/>
                </a:solidFill>
              </a:rPr>
              <a:t>kirjoitustaito</a:t>
            </a:r>
          </a:p>
        </p:txBody>
      </p:sp>
      <p:sp>
        <p:nvSpPr>
          <p:cNvPr id="9" name="Tekstiruutu 8">
            <a:extLst>
              <a:ext uri="{FF2B5EF4-FFF2-40B4-BE49-F238E27FC236}">
                <a16:creationId xmlns:a16="http://schemas.microsoft.com/office/drawing/2014/main" id="{5A509420-A474-4404-846B-A0D90A1E5E83}"/>
              </a:ext>
            </a:extLst>
          </p:cNvPr>
          <p:cNvSpPr txBox="1"/>
          <p:nvPr/>
        </p:nvSpPr>
        <p:spPr>
          <a:xfrm>
            <a:off x="461614" y="3635732"/>
            <a:ext cx="1779141" cy="369332"/>
          </a:xfrm>
          <a:prstGeom prst="rect">
            <a:avLst/>
          </a:prstGeom>
          <a:noFill/>
        </p:spPr>
        <p:txBody>
          <a:bodyPr wrap="none" rtlCol="0">
            <a:spAutoFit/>
          </a:bodyPr>
          <a:lstStyle/>
          <a:p>
            <a:r>
              <a:rPr lang="fi-FI" b="1" u="sng" dirty="0"/>
              <a:t>Kokeen rakenne:</a:t>
            </a:r>
          </a:p>
        </p:txBody>
      </p:sp>
    </p:spTree>
    <p:extLst>
      <p:ext uri="{BB962C8B-B14F-4D97-AF65-F5344CB8AC3E}">
        <p14:creationId xmlns:p14="http://schemas.microsoft.com/office/powerpoint/2010/main" val="1286304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1+#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ppt_x"/>
                                          </p:val>
                                        </p:tav>
                                        <p:tav tm="100000">
                                          <p:val>
                                            <p:strVal val="#ppt_x"/>
                                          </p:val>
                                        </p:tav>
                                      </p:tavLst>
                                    </p:anim>
                                    <p:anim calcmode="lin" valueType="num">
                                      <p:cBhvr additive="base">
                                        <p:cTn id="16" dur="5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ppt_x"/>
                                          </p:val>
                                        </p:tav>
                                        <p:tav tm="100000">
                                          <p:val>
                                            <p:strVal val="#ppt_x"/>
                                          </p:val>
                                        </p:tav>
                                      </p:tavLst>
                                    </p:anim>
                                    <p:anim calcmode="lin" valueType="num">
                                      <p:cBhvr additive="base">
                                        <p:cTn id="2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5" grpId="0" animBg="1"/>
      <p:bldP spid="26" grpId="0" animBg="1"/>
      <p:bldP spid="2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3160FA-33E2-44C4-8B83-B24DF8EDF038}"/>
              </a:ext>
            </a:extLst>
          </p:cNvPr>
          <p:cNvSpPr>
            <a:spLocks noGrp="1"/>
          </p:cNvSpPr>
          <p:nvPr>
            <p:ph type="ctrTitle" idx="4294967295"/>
          </p:nvPr>
        </p:nvSpPr>
        <p:spPr>
          <a:xfrm>
            <a:off x="1547664" y="144016"/>
            <a:ext cx="6192688" cy="620688"/>
          </a:xfrm>
          <a:prstGeom prst="rect">
            <a:avLst/>
          </a:prstGeom>
        </p:spPr>
        <p:txBody>
          <a:bodyPr>
            <a:normAutofit/>
          </a:bodyPr>
          <a:lstStyle/>
          <a:p>
            <a:r>
              <a:rPr lang="fi-FI" dirty="0"/>
              <a:t>Heikentävä syy arvostelussa</a:t>
            </a:r>
          </a:p>
        </p:txBody>
      </p:sp>
      <p:grpSp>
        <p:nvGrpSpPr>
          <p:cNvPr id="8" name="Ryhmä 7">
            <a:extLst>
              <a:ext uri="{FF2B5EF4-FFF2-40B4-BE49-F238E27FC236}">
                <a16:creationId xmlns:a16="http://schemas.microsoft.com/office/drawing/2014/main" id="{8CD8C4DF-3366-48D1-8ABF-14B477F22ADA}"/>
              </a:ext>
            </a:extLst>
          </p:cNvPr>
          <p:cNvGrpSpPr/>
          <p:nvPr/>
        </p:nvGrpSpPr>
        <p:grpSpPr>
          <a:xfrm>
            <a:off x="8320717" y="6309320"/>
            <a:ext cx="839132" cy="621824"/>
            <a:chOff x="8320717" y="6309320"/>
            <a:chExt cx="839132" cy="621824"/>
          </a:xfrm>
        </p:grpSpPr>
        <p:pic>
          <p:nvPicPr>
            <p:cNvPr id="4" name="Kuva 3" descr="Paluu">
              <a:hlinkClick r:id="rId2" action="ppaction://hlinksldjump"/>
              <a:extLst>
                <a:ext uri="{FF2B5EF4-FFF2-40B4-BE49-F238E27FC236}">
                  <a16:creationId xmlns:a16="http://schemas.microsoft.com/office/drawing/2014/main" id="{003CA5AE-891E-487C-A4C0-B83D2B93A76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8025" y="6309320"/>
              <a:ext cx="621824" cy="621824"/>
            </a:xfrm>
            <a:prstGeom prst="rect">
              <a:avLst/>
            </a:prstGeom>
          </p:spPr>
        </p:pic>
        <p:sp>
          <p:nvSpPr>
            <p:cNvPr id="7" name="Tekstiruutu 6">
              <a:hlinkClick r:id="rId2" action="ppaction://hlinksldjump"/>
              <a:extLst>
                <a:ext uri="{FF2B5EF4-FFF2-40B4-BE49-F238E27FC236}">
                  <a16:creationId xmlns:a16="http://schemas.microsoft.com/office/drawing/2014/main" id="{EB93F284-8105-4FBC-AA03-50E9E1773223}"/>
                </a:ext>
              </a:extLst>
            </p:cNvPr>
            <p:cNvSpPr txBox="1"/>
            <p:nvPr/>
          </p:nvSpPr>
          <p:spPr>
            <a:xfrm>
              <a:off x="8320717" y="6411846"/>
              <a:ext cx="711477" cy="307777"/>
            </a:xfrm>
            <a:prstGeom prst="rect">
              <a:avLst/>
            </a:prstGeom>
            <a:noFill/>
          </p:spPr>
          <p:txBody>
            <a:bodyPr wrap="none" rtlCol="0">
              <a:spAutoFit/>
            </a:bodyPr>
            <a:lstStyle/>
            <a:p>
              <a:r>
                <a:rPr lang="fi-FI" sz="1400" b="1" dirty="0"/>
                <a:t>Alkuun</a:t>
              </a:r>
            </a:p>
          </p:txBody>
        </p:sp>
      </p:grpSp>
      <p:sp>
        <p:nvSpPr>
          <p:cNvPr id="6" name="Rectangle 3">
            <a:extLst>
              <a:ext uri="{FF2B5EF4-FFF2-40B4-BE49-F238E27FC236}">
                <a16:creationId xmlns:a16="http://schemas.microsoft.com/office/drawing/2014/main" id="{7B75EF97-9E56-42CF-94CD-54532A1801F8}"/>
              </a:ext>
            </a:extLst>
          </p:cNvPr>
          <p:cNvSpPr txBox="1">
            <a:spLocks noChangeArrowheads="1"/>
          </p:cNvSpPr>
          <p:nvPr/>
        </p:nvSpPr>
        <p:spPr bwMode="auto">
          <a:xfrm>
            <a:off x="287524" y="1169144"/>
            <a:ext cx="8568952" cy="1728191"/>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sz="2000" b="1" dirty="0"/>
              <a:t>sairaus tai vamma, lukihäiriö tai vaikea elämäntilanne voidaan huomioida vain, </a:t>
            </a:r>
            <a:r>
              <a:rPr lang="fi-FI" sz="2000" b="1" u="sng" dirty="0">
                <a:highlight>
                  <a:srgbClr val="FFFF00"/>
                </a:highlight>
              </a:rPr>
              <a:t>jos kokelas on saamassa hylätyn arvosanan</a:t>
            </a:r>
          </a:p>
          <a:p>
            <a:r>
              <a:rPr lang="fi-FI" sz="2000" b="1" dirty="0"/>
              <a:t>kokelaan pistemäärää korotetaan yhden koesuoritusta heikentävän syyn perusteella </a:t>
            </a:r>
            <a:r>
              <a:rPr lang="fi-FI" sz="2000" b="1" u="sng" dirty="0">
                <a:highlight>
                  <a:srgbClr val="FFFF00"/>
                </a:highlight>
              </a:rPr>
              <a:t>enintään approbatur-arvosanan vähimmäispistemäärään</a:t>
            </a:r>
          </a:p>
          <a:p>
            <a:endParaRPr lang="fi-FI" sz="2000" b="1" dirty="0"/>
          </a:p>
        </p:txBody>
      </p:sp>
      <p:graphicFrame>
        <p:nvGraphicFramePr>
          <p:cNvPr id="9" name="Taulukko 8">
            <a:extLst>
              <a:ext uri="{FF2B5EF4-FFF2-40B4-BE49-F238E27FC236}">
                <a16:creationId xmlns:a16="http://schemas.microsoft.com/office/drawing/2014/main" id="{6F9FCFA3-9E3D-4FBB-8A18-835BDBF47B0E}"/>
              </a:ext>
            </a:extLst>
          </p:cNvPr>
          <p:cNvGraphicFramePr>
            <a:graphicFrameLocks noGrp="1"/>
          </p:cNvGraphicFramePr>
          <p:nvPr>
            <p:extLst>
              <p:ext uri="{D42A27DB-BD31-4B8C-83A1-F6EECF244321}">
                <p14:modId xmlns:p14="http://schemas.microsoft.com/office/powerpoint/2010/main" val="1519325890"/>
              </p:ext>
            </p:extLst>
          </p:nvPr>
        </p:nvGraphicFramePr>
        <p:xfrm>
          <a:off x="539552" y="2708920"/>
          <a:ext cx="7776864" cy="3817669"/>
        </p:xfrm>
        <a:graphic>
          <a:graphicData uri="http://schemas.openxmlformats.org/drawingml/2006/table">
            <a:tbl>
              <a:tblPr firstRow="1" bandRow="1">
                <a:effectLst/>
                <a:tableStyleId>{5DA37D80-6434-44D0-A028-1B22A696006F}</a:tableStyleId>
              </a:tblPr>
              <a:tblGrid>
                <a:gridCol w="2571304">
                  <a:extLst>
                    <a:ext uri="{9D8B030D-6E8A-4147-A177-3AD203B41FA5}">
                      <a16:colId xmlns:a16="http://schemas.microsoft.com/office/drawing/2014/main" val="1257028602"/>
                    </a:ext>
                  </a:extLst>
                </a:gridCol>
                <a:gridCol w="1561148">
                  <a:extLst>
                    <a:ext uri="{9D8B030D-6E8A-4147-A177-3AD203B41FA5}">
                      <a16:colId xmlns:a16="http://schemas.microsoft.com/office/drawing/2014/main" val="2037732613"/>
                    </a:ext>
                  </a:extLst>
                </a:gridCol>
                <a:gridCol w="1916220">
                  <a:extLst>
                    <a:ext uri="{9D8B030D-6E8A-4147-A177-3AD203B41FA5}">
                      <a16:colId xmlns:a16="http://schemas.microsoft.com/office/drawing/2014/main" val="764897445"/>
                    </a:ext>
                  </a:extLst>
                </a:gridCol>
                <a:gridCol w="1728192">
                  <a:extLst>
                    <a:ext uri="{9D8B030D-6E8A-4147-A177-3AD203B41FA5}">
                      <a16:colId xmlns:a16="http://schemas.microsoft.com/office/drawing/2014/main" val="2062336146"/>
                    </a:ext>
                  </a:extLst>
                </a:gridCol>
              </a:tblGrid>
              <a:tr h="936104">
                <a:tc>
                  <a:txBody>
                    <a:bodyPr/>
                    <a:lstStyle/>
                    <a:p>
                      <a:endParaRPr lang="fi-FI" sz="1800" b="1" kern="1200" dirty="0">
                        <a:solidFill>
                          <a:schemeClr val="tx1"/>
                        </a:solidFill>
                        <a:latin typeface="+mn-lt"/>
                        <a:ea typeface="+mn-ea"/>
                        <a:cs typeface="+mn-cs"/>
                      </a:endParaRPr>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r>
                        <a:rPr lang="fi-FI" sz="1800" dirty="0"/>
                        <a:t>Pistemäärän enimmäiskorotus, jos sairaus tai vamma, erityisen vaikea elämäntilanne tai lukemisen ja kirjoittamisen erityisvaikeus vaikuttaa koesuoritukseen…</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fi-FI" dirty="0"/>
                    </a:p>
                  </a:txBody>
                  <a:tcPr/>
                </a:tc>
                <a:tc hMerge="1">
                  <a:txBody>
                    <a:bodyPr/>
                    <a:lstStyle/>
                    <a:p>
                      <a:endParaRPr lang="fi-FI" dirty="0"/>
                    </a:p>
                  </a:txBody>
                  <a:tcPr/>
                </a:tc>
                <a:extLst>
                  <a:ext uri="{0D108BD9-81ED-4DB2-BD59-A6C34878D82A}">
                    <a16:rowId xmlns:a16="http://schemas.microsoft.com/office/drawing/2014/main" val="4073843653"/>
                  </a:ext>
                </a:extLst>
              </a:tr>
              <a:tr h="674639">
                <a:tc>
                  <a:txBody>
                    <a:bodyPr/>
                    <a:lstStyle/>
                    <a:p>
                      <a:r>
                        <a:rPr lang="fi-FI" b="1" dirty="0"/>
                        <a:t>Kokeen maksimipistemäärä</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alpha val="20000"/>
                      </a:schemeClr>
                    </a:solidFill>
                  </a:tcPr>
                </a:tc>
                <a:tc>
                  <a:txBody>
                    <a:bodyPr/>
                    <a:lstStyle/>
                    <a:p>
                      <a:r>
                        <a:rPr lang="fi-FI" b="1" dirty="0"/>
                        <a:t>…jonkin verran</a:t>
                      </a: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fi-FI" b="1" dirty="0"/>
                        <a:t>…merkittävästi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fi-FI" b="1" dirty="0"/>
                        <a:t>..erittäin paljon</a:t>
                      </a: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445049723"/>
                  </a:ext>
                </a:extLst>
              </a:tr>
              <a:tr h="390862">
                <a:tc>
                  <a:txBody>
                    <a:bodyPr/>
                    <a:lstStyle/>
                    <a:p>
                      <a:r>
                        <a:rPr lang="fi-FI" b="1" dirty="0"/>
                        <a:t>60 pistettä</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fi-FI" b="1" dirty="0"/>
                        <a:t>1 piste</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fi-FI" b="1" dirty="0"/>
                        <a:t>1 piste</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b="1" dirty="0"/>
                        <a:t>2 pistettä</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49875408"/>
                  </a:ext>
                </a:extLst>
              </a:tr>
              <a:tr h="390862">
                <a:tc>
                  <a:txBody>
                    <a:bodyPr/>
                    <a:lstStyle/>
                    <a:p>
                      <a:r>
                        <a:rPr lang="fi-FI" b="1" dirty="0"/>
                        <a:t>120 pistettä</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lumMod val="75000"/>
                        <a:alpha val="20000"/>
                      </a:schemeClr>
                    </a:solidFill>
                  </a:tcPr>
                </a:tc>
                <a:tc>
                  <a:txBody>
                    <a:bodyPr/>
                    <a:lstStyle/>
                    <a:p>
                      <a:r>
                        <a:rPr lang="fi-FI" b="1" dirty="0"/>
                        <a:t>1 piste</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b="1" dirty="0"/>
                        <a:t>2 pistettä</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fi-FI" b="1" dirty="0"/>
                        <a:t>3 pistettä</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45266840"/>
                  </a:ext>
                </a:extLst>
              </a:tr>
              <a:tr h="390862">
                <a:tc>
                  <a:txBody>
                    <a:bodyPr/>
                    <a:lstStyle/>
                    <a:p>
                      <a:r>
                        <a:rPr lang="fi-FI" b="1" dirty="0"/>
                        <a:t>209 pistettä</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fi-FI" b="1" dirty="0"/>
                        <a:t>2 pistettä</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b="1" dirty="0"/>
                        <a:t>4 pistettä</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b="1" dirty="0"/>
                        <a:t>6 pistettä</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4166015515"/>
                  </a:ext>
                </a:extLst>
              </a:tr>
              <a:tr h="390862">
                <a:tc>
                  <a:txBody>
                    <a:bodyPr/>
                    <a:lstStyle/>
                    <a:p>
                      <a:r>
                        <a:rPr lang="fi-FI" b="1" dirty="0"/>
                        <a:t>229 pistettä</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lumMod val="75000"/>
                        <a:alpha val="20000"/>
                      </a:schemeClr>
                    </a:solidFill>
                  </a:tcPr>
                </a:tc>
                <a:tc>
                  <a:txBody>
                    <a:bodyPr/>
                    <a:lstStyle/>
                    <a:p>
                      <a:r>
                        <a:rPr lang="fi-FI" b="1" dirty="0"/>
                        <a:t>2 pistettä</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b="1" dirty="0"/>
                        <a:t>4 pistettä</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b="1" dirty="0"/>
                        <a:t>6 pistettä</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160152322"/>
                  </a:ext>
                </a:extLst>
              </a:tr>
              <a:tr h="390862">
                <a:tc>
                  <a:txBody>
                    <a:bodyPr/>
                    <a:lstStyle/>
                    <a:p>
                      <a:r>
                        <a:rPr lang="fi-FI" b="1" dirty="0"/>
                        <a:t>299 pistettä</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fi-FI" b="1" dirty="0"/>
                        <a:t>3 pistettä</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b="1" dirty="0"/>
                        <a:t>6 pistettä</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b="1" dirty="0"/>
                        <a:t>8 pistettä</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914959280"/>
                  </a:ext>
                </a:extLst>
              </a:tr>
            </a:tbl>
          </a:graphicData>
        </a:graphic>
      </p:graphicFrame>
    </p:spTree>
    <p:extLst>
      <p:ext uri="{BB962C8B-B14F-4D97-AF65-F5344CB8AC3E}">
        <p14:creationId xmlns:p14="http://schemas.microsoft.com/office/powerpoint/2010/main" val="1832457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3160FA-33E2-44C4-8B83-B24DF8EDF038}"/>
              </a:ext>
            </a:extLst>
          </p:cNvPr>
          <p:cNvSpPr>
            <a:spLocks noGrp="1"/>
          </p:cNvSpPr>
          <p:nvPr>
            <p:ph type="ctrTitle" idx="4294967295"/>
          </p:nvPr>
        </p:nvSpPr>
        <p:spPr>
          <a:xfrm>
            <a:off x="1403648" y="188640"/>
            <a:ext cx="6192688" cy="620688"/>
          </a:xfrm>
          <a:prstGeom prst="rect">
            <a:avLst/>
          </a:prstGeom>
        </p:spPr>
        <p:txBody>
          <a:bodyPr>
            <a:normAutofit/>
          </a:bodyPr>
          <a:lstStyle/>
          <a:p>
            <a:r>
              <a:rPr lang="fi-FI" sz="2800" dirty="0"/>
              <a:t>Äkillinen ja ennakoimaton tilanne</a:t>
            </a:r>
          </a:p>
        </p:txBody>
      </p:sp>
      <p:grpSp>
        <p:nvGrpSpPr>
          <p:cNvPr id="8" name="Ryhmä 7">
            <a:extLst>
              <a:ext uri="{FF2B5EF4-FFF2-40B4-BE49-F238E27FC236}">
                <a16:creationId xmlns:a16="http://schemas.microsoft.com/office/drawing/2014/main" id="{8CD8C4DF-3366-48D1-8ABF-14B477F22ADA}"/>
              </a:ext>
            </a:extLst>
          </p:cNvPr>
          <p:cNvGrpSpPr/>
          <p:nvPr/>
        </p:nvGrpSpPr>
        <p:grpSpPr>
          <a:xfrm>
            <a:off x="8320717" y="6309320"/>
            <a:ext cx="839132" cy="621824"/>
            <a:chOff x="8320717" y="6309320"/>
            <a:chExt cx="839132" cy="621824"/>
          </a:xfrm>
        </p:grpSpPr>
        <p:pic>
          <p:nvPicPr>
            <p:cNvPr id="4" name="Kuva 3" descr="Paluu">
              <a:hlinkClick r:id="rId2" action="ppaction://hlinksldjump"/>
              <a:extLst>
                <a:ext uri="{FF2B5EF4-FFF2-40B4-BE49-F238E27FC236}">
                  <a16:creationId xmlns:a16="http://schemas.microsoft.com/office/drawing/2014/main" id="{003CA5AE-891E-487C-A4C0-B83D2B93A76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8025" y="6309320"/>
              <a:ext cx="621824" cy="621824"/>
            </a:xfrm>
            <a:prstGeom prst="rect">
              <a:avLst/>
            </a:prstGeom>
          </p:spPr>
        </p:pic>
        <p:sp>
          <p:nvSpPr>
            <p:cNvPr id="7" name="Tekstiruutu 6">
              <a:hlinkClick r:id="rId2" action="ppaction://hlinksldjump"/>
              <a:extLst>
                <a:ext uri="{FF2B5EF4-FFF2-40B4-BE49-F238E27FC236}">
                  <a16:creationId xmlns:a16="http://schemas.microsoft.com/office/drawing/2014/main" id="{EB93F284-8105-4FBC-AA03-50E9E1773223}"/>
                </a:ext>
              </a:extLst>
            </p:cNvPr>
            <p:cNvSpPr txBox="1"/>
            <p:nvPr/>
          </p:nvSpPr>
          <p:spPr>
            <a:xfrm>
              <a:off x="8320717" y="6411846"/>
              <a:ext cx="711477" cy="307777"/>
            </a:xfrm>
            <a:prstGeom prst="rect">
              <a:avLst/>
            </a:prstGeom>
            <a:noFill/>
          </p:spPr>
          <p:txBody>
            <a:bodyPr wrap="none" rtlCol="0">
              <a:spAutoFit/>
            </a:bodyPr>
            <a:lstStyle/>
            <a:p>
              <a:r>
                <a:rPr lang="fi-FI" sz="1400" b="1" dirty="0"/>
                <a:t>Alkuun</a:t>
              </a:r>
            </a:p>
          </p:txBody>
        </p:sp>
      </p:grpSp>
      <p:sp>
        <p:nvSpPr>
          <p:cNvPr id="6" name="Rectangle 3">
            <a:extLst>
              <a:ext uri="{FF2B5EF4-FFF2-40B4-BE49-F238E27FC236}">
                <a16:creationId xmlns:a16="http://schemas.microsoft.com/office/drawing/2014/main" id="{CF294B79-EAD3-44B7-A18B-1E32284E9DE2}"/>
              </a:ext>
            </a:extLst>
          </p:cNvPr>
          <p:cNvSpPr txBox="1">
            <a:spLocks noChangeArrowheads="1"/>
          </p:cNvSpPr>
          <p:nvPr/>
        </p:nvSpPr>
        <p:spPr bwMode="auto">
          <a:xfrm>
            <a:off x="279985" y="1259887"/>
            <a:ext cx="8568952" cy="3312367"/>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sz="2000" b="1" dirty="0"/>
              <a:t>jos äkillinen tai ennakoimaton tilanne vaikuttaa kokeen suorittamiseen, tulee välittömästi ottaa yhteyttä rehtoriin</a:t>
            </a:r>
          </a:p>
          <a:p>
            <a:r>
              <a:rPr lang="fi-FI" sz="2000" b="1" dirty="0"/>
              <a:t>on arvioitava, onko kokelaan edun mukaista hakea ilmoittautumisen mitätöintiä vai suorittaa koe erityisjärjestelyin</a:t>
            </a:r>
          </a:p>
          <a:p>
            <a:pPr lvl="1">
              <a:buFont typeface="Wingdings" panose="05000000000000000000" pitchFamily="2" charset="2"/>
              <a:buChar char="Ø"/>
            </a:pPr>
            <a:r>
              <a:rPr lang="fi-FI" sz="1600" b="1" i="1" dirty="0"/>
              <a:t>onko hajautuskertoja tai uusimiskertoja jäljellä</a:t>
            </a:r>
          </a:p>
          <a:p>
            <a:pPr lvl="1">
              <a:buFont typeface="Wingdings" panose="05000000000000000000" pitchFamily="2" charset="2"/>
              <a:buChar char="Ø"/>
            </a:pPr>
            <a:r>
              <a:rPr lang="fi-FI" sz="1600" b="1" i="1" dirty="0"/>
              <a:t>erityisjärjestelyitä: pienryhmätila, lepotila (rehtorin päätös)</a:t>
            </a:r>
          </a:p>
          <a:p>
            <a:r>
              <a:rPr lang="fi-FI" sz="2000" b="1" dirty="0">
                <a:highlight>
                  <a:srgbClr val="FFFF00"/>
                </a:highlight>
              </a:rPr>
              <a:t>rehtorin päätös </a:t>
            </a:r>
            <a:r>
              <a:rPr lang="fi-FI" sz="2000" b="1" dirty="0"/>
              <a:t>kyseiselle koepäivälle</a:t>
            </a:r>
          </a:p>
          <a:p>
            <a:r>
              <a:rPr lang="fi-FI" sz="2000" b="1" dirty="0">
                <a:highlight>
                  <a:srgbClr val="FFFF00"/>
                </a:highlight>
              </a:rPr>
              <a:t>lautakunnan päätös </a:t>
            </a:r>
            <a:r>
              <a:rPr lang="fi-FI" sz="2000" b="1" dirty="0"/>
              <a:t>lisäajasta ja muista erityisjärjestelyistä jäljellä oleville koepäiville tai muulle ratkaisulle</a:t>
            </a:r>
          </a:p>
          <a:p>
            <a:endParaRPr lang="fi-FI" sz="2000" b="1" dirty="0"/>
          </a:p>
          <a:p>
            <a:endParaRPr lang="fi-FI" sz="2000" b="1" dirty="0"/>
          </a:p>
        </p:txBody>
      </p:sp>
      <p:grpSp>
        <p:nvGrpSpPr>
          <p:cNvPr id="3" name="Ryhmä 2">
            <a:extLst>
              <a:ext uri="{FF2B5EF4-FFF2-40B4-BE49-F238E27FC236}">
                <a16:creationId xmlns:a16="http://schemas.microsoft.com/office/drawing/2014/main" id="{27FDD674-EDEA-4419-897C-B06B13B1D94D}"/>
              </a:ext>
            </a:extLst>
          </p:cNvPr>
          <p:cNvGrpSpPr/>
          <p:nvPr/>
        </p:nvGrpSpPr>
        <p:grpSpPr>
          <a:xfrm>
            <a:off x="199767" y="4099864"/>
            <a:ext cx="8748875" cy="2179137"/>
            <a:chOff x="199767" y="4099864"/>
            <a:chExt cx="8748875" cy="2179137"/>
          </a:xfrm>
        </p:grpSpPr>
        <p:sp>
          <p:nvSpPr>
            <p:cNvPr id="10" name="Tekstikehys 4">
              <a:extLst>
                <a:ext uri="{FF2B5EF4-FFF2-40B4-BE49-F238E27FC236}">
                  <a16:creationId xmlns:a16="http://schemas.microsoft.com/office/drawing/2014/main" id="{2F0224D8-953B-447D-B931-54EFB020B582}"/>
                </a:ext>
              </a:extLst>
            </p:cNvPr>
            <p:cNvSpPr txBox="1"/>
            <p:nvPr/>
          </p:nvSpPr>
          <p:spPr>
            <a:xfrm>
              <a:off x="199767" y="4631438"/>
              <a:ext cx="1347897" cy="338554"/>
            </a:xfrm>
            <a:prstGeom prst="rect">
              <a:avLst/>
            </a:prstGeom>
            <a:solidFill>
              <a:srgbClr val="C00000"/>
            </a:solidFill>
            <a:ln>
              <a:noFill/>
            </a:ln>
            <a:effectLst>
              <a:glow rad="63500">
                <a:schemeClr val="accent2">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buNone/>
              </a:pPr>
              <a:r>
                <a:rPr lang="fi-FI" sz="1600" b="1" dirty="0">
                  <a:solidFill>
                    <a:schemeClr val="bg1"/>
                  </a:solidFill>
                </a:rPr>
                <a:t>LAUSUNNOT:</a:t>
              </a:r>
            </a:p>
          </p:txBody>
        </p:sp>
        <p:sp>
          <p:nvSpPr>
            <p:cNvPr id="11" name="Tekstikehys 5">
              <a:extLst>
                <a:ext uri="{FF2B5EF4-FFF2-40B4-BE49-F238E27FC236}">
                  <a16:creationId xmlns:a16="http://schemas.microsoft.com/office/drawing/2014/main" id="{978E5BDC-C296-40D8-B6AC-48FEE0CBBA85}"/>
                </a:ext>
              </a:extLst>
            </p:cNvPr>
            <p:cNvSpPr txBox="1"/>
            <p:nvPr/>
          </p:nvSpPr>
          <p:spPr>
            <a:xfrm>
              <a:off x="555806" y="5157192"/>
              <a:ext cx="7400570" cy="1121809"/>
            </a:xfrm>
            <a:prstGeom prst="rect">
              <a:avLst/>
            </a:prstGeom>
            <a:noFill/>
            <a:ln w="25400">
              <a:solidFill>
                <a:srgbClr val="C00000"/>
              </a:solidFill>
            </a:ln>
            <a:effectLst>
              <a:glow rad="101600">
                <a:srgbClr val="CC3300">
                  <a:alpha val="60000"/>
                </a:srgbClr>
              </a:glow>
            </a:effectLst>
          </p:spPr>
          <p:txBody>
            <a:bodyPr wrap="square" tIns="144000" bIns="144000" rtlCol="0">
              <a:spAutoFit/>
            </a:bodyPr>
            <a:lstStyle/>
            <a:p>
              <a:pPr lvl="1">
                <a:buNone/>
              </a:pPr>
              <a:r>
                <a:rPr lang="fi-FI" b="1" dirty="0"/>
                <a:t>päätös erityisjärjestelyistä tehdään ehdollisena, jos äkillisestä ja ennakoimattomasta tilanteesta tarvitaan lääkärinlausunto tai muita selvityksiä kokeen jälkeen</a:t>
              </a:r>
            </a:p>
          </p:txBody>
        </p:sp>
        <p:grpSp>
          <p:nvGrpSpPr>
            <p:cNvPr id="13" name="Ryhmä 12">
              <a:extLst>
                <a:ext uri="{FF2B5EF4-FFF2-40B4-BE49-F238E27FC236}">
                  <a16:creationId xmlns:a16="http://schemas.microsoft.com/office/drawing/2014/main" id="{8B960D2F-FE09-450F-B101-5A844E4DB47F}"/>
                </a:ext>
              </a:extLst>
            </p:cNvPr>
            <p:cNvGrpSpPr/>
            <p:nvPr/>
          </p:nvGrpSpPr>
          <p:grpSpPr>
            <a:xfrm>
              <a:off x="7822385" y="4099864"/>
              <a:ext cx="1126257" cy="1135721"/>
              <a:chOff x="7902055" y="1472917"/>
              <a:chExt cx="1126257" cy="1135721"/>
            </a:xfrm>
          </p:grpSpPr>
          <p:pic>
            <p:nvPicPr>
              <p:cNvPr id="14" name="Kuva 13" descr="Kuva, joka sisältää kohteen peili, objekti&#10;&#10;Kuvaus luotu automaattisesti">
                <a:extLst>
                  <a:ext uri="{FF2B5EF4-FFF2-40B4-BE49-F238E27FC236}">
                    <a16:creationId xmlns:a16="http://schemas.microsoft.com/office/drawing/2014/main" id="{5AEA8E4F-7147-405C-8798-F89B84D4FEC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rot="3993095">
                <a:off x="7897323" y="1477649"/>
                <a:ext cx="1135721" cy="1126257"/>
              </a:xfrm>
              <a:prstGeom prst="rect">
                <a:avLst/>
              </a:prstGeom>
            </p:spPr>
          </p:pic>
          <p:sp>
            <p:nvSpPr>
              <p:cNvPr id="15" name="Tekstiruutu 14">
                <a:hlinkClick r:id="rId7" tooltip="Katso lisää"/>
                <a:extLst>
                  <a:ext uri="{FF2B5EF4-FFF2-40B4-BE49-F238E27FC236}">
                    <a16:creationId xmlns:a16="http://schemas.microsoft.com/office/drawing/2014/main" id="{F2630238-9B0A-4438-B4BC-A4ADD35C56C2}"/>
                  </a:ext>
                </a:extLst>
              </p:cNvPr>
              <p:cNvSpPr txBox="1"/>
              <p:nvPr/>
            </p:nvSpPr>
            <p:spPr>
              <a:xfrm>
                <a:off x="8172400" y="1484784"/>
                <a:ext cx="843388" cy="738664"/>
              </a:xfrm>
              <a:prstGeom prst="rect">
                <a:avLst/>
              </a:prstGeom>
              <a:noFill/>
            </p:spPr>
            <p:txBody>
              <a:bodyPr wrap="square" rtlCol="0">
                <a:spAutoFit/>
              </a:bodyPr>
              <a:lstStyle/>
              <a:p>
                <a:pPr algn="ctr">
                  <a:buNone/>
                </a:pPr>
                <a:r>
                  <a:rPr lang="fi-FI" sz="1400" b="1" dirty="0"/>
                  <a:t>Katso YTL</a:t>
                </a:r>
              </a:p>
              <a:p>
                <a:pPr algn="ctr">
                  <a:buNone/>
                </a:pPr>
                <a:endParaRPr lang="fi-FI" sz="1400" b="1" dirty="0"/>
              </a:p>
            </p:txBody>
          </p:sp>
        </p:grpSp>
      </p:grpSp>
    </p:spTree>
    <p:extLst>
      <p:ext uri="{BB962C8B-B14F-4D97-AF65-F5344CB8AC3E}">
        <p14:creationId xmlns:p14="http://schemas.microsoft.com/office/powerpoint/2010/main" val="4277462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3160FA-33E2-44C4-8B83-B24DF8EDF038}"/>
              </a:ext>
            </a:extLst>
          </p:cNvPr>
          <p:cNvSpPr>
            <a:spLocks noGrp="1"/>
          </p:cNvSpPr>
          <p:nvPr>
            <p:ph type="ctrTitle" idx="4294967295"/>
          </p:nvPr>
        </p:nvSpPr>
        <p:spPr>
          <a:xfrm>
            <a:off x="2285453" y="150533"/>
            <a:ext cx="6192688" cy="1022799"/>
          </a:xfrm>
          <a:prstGeom prst="rect">
            <a:avLst/>
          </a:prstGeom>
        </p:spPr>
        <p:txBody>
          <a:bodyPr>
            <a:normAutofit/>
          </a:bodyPr>
          <a:lstStyle/>
          <a:p>
            <a:r>
              <a:rPr lang="fi-FI" dirty="0"/>
              <a:t>KOKEEN SUORITTAMINEN ILMAN MAKSUA</a:t>
            </a:r>
          </a:p>
        </p:txBody>
      </p:sp>
      <p:grpSp>
        <p:nvGrpSpPr>
          <p:cNvPr id="8" name="Ryhmä 7">
            <a:extLst>
              <a:ext uri="{FF2B5EF4-FFF2-40B4-BE49-F238E27FC236}">
                <a16:creationId xmlns:a16="http://schemas.microsoft.com/office/drawing/2014/main" id="{8CD8C4DF-3366-48D1-8ABF-14B477F22ADA}"/>
              </a:ext>
            </a:extLst>
          </p:cNvPr>
          <p:cNvGrpSpPr/>
          <p:nvPr/>
        </p:nvGrpSpPr>
        <p:grpSpPr>
          <a:xfrm>
            <a:off x="8320717" y="6309320"/>
            <a:ext cx="839132" cy="621824"/>
            <a:chOff x="8320717" y="6309320"/>
            <a:chExt cx="839132" cy="621824"/>
          </a:xfrm>
        </p:grpSpPr>
        <p:pic>
          <p:nvPicPr>
            <p:cNvPr id="4" name="Kuva 3" descr="Paluu">
              <a:hlinkClick r:id="rId2" action="ppaction://hlinksldjump"/>
              <a:extLst>
                <a:ext uri="{FF2B5EF4-FFF2-40B4-BE49-F238E27FC236}">
                  <a16:creationId xmlns:a16="http://schemas.microsoft.com/office/drawing/2014/main" id="{003CA5AE-891E-487C-A4C0-B83D2B93A76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8025" y="6309320"/>
              <a:ext cx="621824" cy="621824"/>
            </a:xfrm>
            <a:prstGeom prst="rect">
              <a:avLst/>
            </a:prstGeom>
          </p:spPr>
        </p:pic>
        <p:sp>
          <p:nvSpPr>
            <p:cNvPr id="7" name="Tekstiruutu 6">
              <a:hlinkClick r:id="rId2" action="ppaction://hlinksldjump"/>
              <a:extLst>
                <a:ext uri="{FF2B5EF4-FFF2-40B4-BE49-F238E27FC236}">
                  <a16:creationId xmlns:a16="http://schemas.microsoft.com/office/drawing/2014/main" id="{EB93F284-8105-4FBC-AA03-50E9E1773223}"/>
                </a:ext>
              </a:extLst>
            </p:cNvPr>
            <p:cNvSpPr txBox="1"/>
            <p:nvPr/>
          </p:nvSpPr>
          <p:spPr>
            <a:xfrm>
              <a:off x="8320717" y="6411846"/>
              <a:ext cx="711477" cy="307777"/>
            </a:xfrm>
            <a:prstGeom prst="rect">
              <a:avLst/>
            </a:prstGeom>
            <a:noFill/>
          </p:spPr>
          <p:txBody>
            <a:bodyPr wrap="none" rtlCol="0">
              <a:spAutoFit/>
            </a:bodyPr>
            <a:lstStyle/>
            <a:p>
              <a:r>
                <a:rPr lang="fi-FI" sz="1400" b="1" dirty="0"/>
                <a:t>Alkuun</a:t>
              </a:r>
            </a:p>
          </p:txBody>
        </p:sp>
      </p:grpSp>
      <p:sp>
        <p:nvSpPr>
          <p:cNvPr id="6" name="Rectangle 3">
            <a:extLst>
              <a:ext uri="{FF2B5EF4-FFF2-40B4-BE49-F238E27FC236}">
                <a16:creationId xmlns:a16="http://schemas.microsoft.com/office/drawing/2014/main" id="{2673FD11-2F64-49FE-9BEA-30FCDBA15EED}"/>
              </a:ext>
            </a:extLst>
          </p:cNvPr>
          <p:cNvSpPr txBox="1">
            <a:spLocks noChangeArrowheads="1"/>
          </p:cNvSpPr>
          <p:nvPr/>
        </p:nvSpPr>
        <p:spPr bwMode="auto">
          <a:xfrm>
            <a:off x="971600" y="1369598"/>
            <a:ext cx="6642569" cy="2203418"/>
          </a:xfrm>
          <a:prstGeom prst="roundRect">
            <a:avLst/>
          </a:prstGeom>
          <a:noFill/>
          <a:ln w="76200">
            <a:solidFill>
              <a:schemeClr val="accent6">
                <a:lumMod val="75000"/>
              </a:schemeClr>
            </a:solidFill>
            <a:miter lim="800000"/>
            <a:headEnd/>
            <a:tailEnd/>
          </a:ln>
          <a:scene3d>
            <a:camera prst="orthographicFront"/>
            <a:lightRig rig="threePt" dir="t"/>
          </a:scene3d>
          <a:sp3d>
            <a:bevelT w="114300" prst="artDeco"/>
          </a:sp3d>
        </p:spPr>
        <p:txBody>
          <a:bodyPr vert="horz" wrap="square" lIns="91440" tIns="45720" rIns="91440" bIns="45720"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fi-FI" b="0" i="0" dirty="0">
                <a:solidFill>
                  <a:srgbClr val="333333"/>
                </a:solidFill>
                <a:effectLst/>
                <a:latin typeface="museo-sans"/>
              </a:rPr>
              <a:t>Jos olet aloittanut maksuttoman opiskelun lukiossa tai ammatillisessa oppilaitoksessa syksyllä 2021 tai sen jälkeen, sinulla on oikeus suorittaa kokeita ilman maksua.</a:t>
            </a:r>
            <a:endParaRPr lang="fi-FI" b="1" dirty="0"/>
          </a:p>
        </p:txBody>
      </p:sp>
      <p:sp>
        <p:nvSpPr>
          <p:cNvPr id="9" name="Text Box 4">
            <a:extLst>
              <a:ext uri="{FF2B5EF4-FFF2-40B4-BE49-F238E27FC236}">
                <a16:creationId xmlns:a16="http://schemas.microsoft.com/office/drawing/2014/main" id="{94C7B382-EE68-4419-8939-F0322368AD8E}"/>
              </a:ext>
            </a:extLst>
          </p:cNvPr>
          <p:cNvSpPr txBox="1">
            <a:spLocks noChangeArrowheads="1"/>
          </p:cNvSpPr>
          <p:nvPr/>
        </p:nvSpPr>
        <p:spPr bwMode="auto">
          <a:xfrm>
            <a:off x="208189" y="4055057"/>
            <a:ext cx="8353425" cy="2860358"/>
          </a:xfrm>
          <a:prstGeom prst="roundRect">
            <a:avLst/>
          </a:prstGeom>
          <a:solidFill>
            <a:schemeClr val="accent6">
              <a:lumMod val="75000"/>
            </a:schemeClr>
          </a:solidFill>
          <a:ln w="38100" algn="ctr">
            <a:solidFill>
              <a:schemeClr val="accent6">
                <a:lumMod val="50000"/>
              </a:schemeClr>
            </a:solid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bodyPr>
          <a:lstStyle/>
          <a:p>
            <a:pPr marL="269875" indent="-269875">
              <a:buFont typeface="Arial" pitchFamily="34" charset="0"/>
              <a:buChar char="•"/>
            </a:pPr>
            <a:r>
              <a:rPr lang="fi-FI" dirty="0"/>
              <a:t>Jos olet maksuttomuuden piirissä, voit suorittaa maksuttomasti viisi ensimmäistä koetta</a:t>
            </a:r>
          </a:p>
          <a:p>
            <a:pPr marL="269875" indent="-269875">
              <a:buFont typeface="Arial" pitchFamily="34" charset="0"/>
              <a:buChar char="•"/>
            </a:pPr>
            <a:r>
              <a:rPr lang="fi-FI" dirty="0"/>
              <a:t>Jos saat jostain näistä viidestä kokeesta hylätyn, voit osallistua kyseisen kokeen uusintaan ilman maksua</a:t>
            </a:r>
          </a:p>
          <a:p>
            <a:pPr marL="269875" indent="-269875">
              <a:buFont typeface="Arial" pitchFamily="34" charset="0"/>
              <a:buChar char="•"/>
            </a:pPr>
            <a:r>
              <a:rPr lang="fi-FI" dirty="0"/>
              <a:t>Jos osallistut samalla tutkintokerralla useampaan kuin viiteen kokeeseen, voit itse valita, mitkä sen tutkintokerran kokeista suoritat maksuttomasti.</a:t>
            </a:r>
          </a:p>
          <a:p>
            <a:pPr marL="269875" indent="-269875">
              <a:buFont typeface="Arial" pitchFamily="34" charset="0"/>
              <a:buChar char="•"/>
            </a:pPr>
            <a:r>
              <a:rPr lang="fi-FI" dirty="0"/>
              <a:t>Oikeutesi maksuttomiin kokeisiin päättyy, kun saat ylioppilastutkinnon</a:t>
            </a:r>
          </a:p>
          <a:p>
            <a:pPr marL="269875" indent="-269875">
              <a:buFont typeface="Arial" pitchFamily="34" charset="0"/>
              <a:buChar char="•"/>
            </a:pPr>
            <a:r>
              <a:rPr lang="fi-FI" dirty="0"/>
              <a:t>Oikeutesi maksuttomiin kokeisiin päättyy sen kalenterivuoden lopussa, jolloin täytät 20 vuotta.</a:t>
            </a:r>
            <a:endParaRPr lang="fi-FI" sz="2000" b="1" dirty="0">
              <a:solidFill>
                <a:schemeClr val="bg1"/>
              </a:solidFill>
            </a:endParaRPr>
          </a:p>
        </p:txBody>
      </p:sp>
      <p:pic>
        <p:nvPicPr>
          <p:cNvPr id="5" name="Kuva 4" descr="Kuva, joka sisältää kohteen peili, objekti&#10;&#10;Kuvaus luotu automaattisesti">
            <a:extLst>
              <a:ext uri="{FF2B5EF4-FFF2-40B4-BE49-F238E27FC236}">
                <a16:creationId xmlns:a16="http://schemas.microsoft.com/office/drawing/2014/main" id="{4E365795-A5AB-4FDA-A8A7-E6DDF37C7571}"/>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rot="3993095">
            <a:off x="7915082" y="1472751"/>
            <a:ext cx="1135721" cy="1126257"/>
          </a:xfrm>
          <a:prstGeom prst="rect">
            <a:avLst/>
          </a:prstGeom>
        </p:spPr>
      </p:pic>
    </p:spTree>
    <p:extLst>
      <p:ext uri="{BB962C8B-B14F-4D97-AF65-F5344CB8AC3E}">
        <p14:creationId xmlns:p14="http://schemas.microsoft.com/office/powerpoint/2010/main" val="147236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3160FA-33E2-44C4-8B83-B24DF8EDF038}"/>
              </a:ext>
            </a:extLst>
          </p:cNvPr>
          <p:cNvSpPr>
            <a:spLocks noGrp="1"/>
          </p:cNvSpPr>
          <p:nvPr>
            <p:ph type="ctrTitle" idx="4294967295"/>
          </p:nvPr>
        </p:nvSpPr>
        <p:spPr>
          <a:xfrm>
            <a:off x="1187624" y="-15411"/>
            <a:ext cx="6192688" cy="692696"/>
          </a:xfrm>
          <a:prstGeom prst="rect">
            <a:avLst/>
          </a:prstGeom>
        </p:spPr>
        <p:txBody>
          <a:bodyPr>
            <a:noAutofit/>
          </a:bodyPr>
          <a:lstStyle/>
          <a:p>
            <a:pPr algn="ctr"/>
            <a:r>
              <a:rPr lang="fi-FI" sz="2400" dirty="0"/>
              <a:t>Järjestyksen rikkominen ja vilpillinen menettely</a:t>
            </a:r>
          </a:p>
        </p:txBody>
      </p:sp>
      <p:grpSp>
        <p:nvGrpSpPr>
          <p:cNvPr id="8" name="Ryhmä 7">
            <a:extLst>
              <a:ext uri="{FF2B5EF4-FFF2-40B4-BE49-F238E27FC236}">
                <a16:creationId xmlns:a16="http://schemas.microsoft.com/office/drawing/2014/main" id="{8CD8C4DF-3366-48D1-8ABF-14B477F22ADA}"/>
              </a:ext>
            </a:extLst>
          </p:cNvPr>
          <p:cNvGrpSpPr/>
          <p:nvPr/>
        </p:nvGrpSpPr>
        <p:grpSpPr>
          <a:xfrm>
            <a:off x="8320717" y="6309320"/>
            <a:ext cx="839132" cy="621824"/>
            <a:chOff x="8320717" y="6309320"/>
            <a:chExt cx="839132" cy="621824"/>
          </a:xfrm>
        </p:grpSpPr>
        <p:pic>
          <p:nvPicPr>
            <p:cNvPr id="4" name="Kuva 3" descr="Paluu">
              <a:hlinkClick r:id="rId2" action="ppaction://hlinksldjump"/>
              <a:extLst>
                <a:ext uri="{FF2B5EF4-FFF2-40B4-BE49-F238E27FC236}">
                  <a16:creationId xmlns:a16="http://schemas.microsoft.com/office/drawing/2014/main" id="{003CA5AE-891E-487C-A4C0-B83D2B93A76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8025" y="6309320"/>
              <a:ext cx="621824" cy="621824"/>
            </a:xfrm>
            <a:prstGeom prst="rect">
              <a:avLst/>
            </a:prstGeom>
          </p:spPr>
        </p:pic>
        <p:sp>
          <p:nvSpPr>
            <p:cNvPr id="7" name="Tekstiruutu 6">
              <a:hlinkClick r:id="rId2" action="ppaction://hlinksldjump"/>
              <a:extLst>
                <a:ext uri="{FF2B5EF4-FFF2-40B4-BE49-F238E27FC236}">
                  <a16:creationId xmlns:a16="http://schemas.microsoft.com/office/drawing/2014/main" id="{EB93F284-8105-4FBC-AA03-50E9E1773223}"/>
                </a:ext>
              </a:extLst>
            </p:cNvPr>
            <p:cNvSpPr txBox="1"/>
            <p:nvPr/>
          </p:nvSpPr>
          <p:spPr>
            <a:xfrm>
              <a:off x="8320717" y="6411846"/>
              <a:ext cx="711477" cy="307777"/>
            </a:xfrm>
            <a:prstGeom prst="rect">
              <a:avLst/>
            </a:prstGeom>
            <a:noFill/>
          </p:spPr>
          <p:txBody>
            <a:bodyPr wrap="none" rtlCol="0">
              <a:spAutoFit/>
            </a:bodyPr>
            <a:lstStyle/>
            <a:p>
              <a:r>
                <a:rPr lang="fi-FI" sz="1400" b="1" dirty="0"/>
                <a:t>Alkuun</a:t>
              </a:r>
            </a:p>
          </p:txBody>
        </p:sp>
      </p:grpSp>
      <p:grpSp>
        <p:nvGrpSpPr>
          <p:cNvPr id="3" name="Ryhmä 2">
            <a:extLst>
              <a:ext uri="{FF2B5EF4-FFF2-40B4-BE49-F238E27FC236}">
                <a16:creationId xmlns:a16="http://schemas.microsoft.com/office/drawing/2014/main" id="{BD05B129-111D-4640-B561-7336FABE0D1E}"/>
              </a:ext>
            </a:extLst>
          </p:cNvPr>
          <p:cNvGrpSpPr/>
          <p:nvPr/>
        </p:nvGrpSpPr>
        <p:grpSpPr>
          <a:xfrm>
            <a:off x="236565" y="3069416"/>
            <a:ext cx="8576607" cy="3314347"/>
            <a:chOff x="171857" y="3066981"/>
            <a:chExt cx="8576607" cy="3314347"/>
          </a:xfrm>
        </p:grpSpPr>
        <p:sp>
          <p:nvSpPr>
            <p:cNvPr id="6" name="Pyöristetty suorakulmio 5">
              <a:extLst>
                <a:ext uri="{FF2B5EF4-FFF2-40B4-BE49-F238E27FC236}">
                  <a16:creationId xmlns:a16="http://schemas.microsoft.com/office/drawing/2014/main" id="{2989B098-E3FF-49F2-936A-C63055310BFA}"/>
                </a:ext>
              </a:extLst>
            </p:cNvPr>
            <p:cNvSpPr/>
            <p:nvPr/>
          </p:nvSpPr>
          <p:spPr bwMode="auto">
            <a:xfrm>
              <a:off x="171857" y="3066981"/>
              <a:ext cx="7359771" cy="510778"/>
            </a:xfrm>
            <a:prstGeom prst="roundRect">
              <a:avLst/>
            </a:prstGeom>
            <a:solidFill>
              <a:srgbClr val="C00000"/>
            </a:solidFill>
            <a:ln w="38100"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ctr" anchorCtr="0" compatLnSpc="1">
              <a:prstTxWarp prst="textNoShape">
                <a:avLst/>
              </a:prstTxWarp>
              <a:spAutoFit/>
            </a:bodyPr>
            <a:lstStyle/>
            <a:p>
              <a:pPr marL="269875" marR="0" indent="-269875" algn="l" defTabSz="914400" rtl="0" eaLnBrk="1" fontAlgn="base" latinLnBrk="0" hangingPunct="1">
                <a:lnSpc>
                  <a:spcPct val="100000"/>
                </a:lnSpc>
                <a:spcBef>
                  <a:spcPct val="50000"/>
                </a:spcBef>
                <a:spcAft>
                  <a:spcPct val="0"/>
                </a:spcAft>
                <a:buClrTx/>
                <a:buSzPct val="150000"/>
                <a:buFontTx/>
                <a:buChar char="•"/>
                <a:tabLst/>
              </a:pPr>
              <a:endParaRPr kumimoji="0" lang="fi-FI" sz="2400" b="1" i="0" u="none" strike="noStrike" cap="none" normalizeH="0" baseline="0" dirty="0">
                <a:ln>
                  <a:noFill/>
                </a:ln>
                <a:solidFill>
                  <a:schemeClr val="tx1"/>
                </a:solidFill>
                <a:effectLst/>
                <a:latin typeface="Arial" charset="0"/>
              </a:endParaRPr>
            </a:p>
          </p:txBody>
        </p:sp>
        <p:sp>
          <p:nvSpPr>
            <p:cNvPr id="10" name="Tekstikehys 3">
              <a:extLst>
                <a:ext uri="{FF2B5EF4-FFF2-40B4-BE49-F238E27FC236}">
                  <a16:creationId xmlns:a16="http://schemas.microsoft.com/office/drawing/2014/main" id="{69BD1DBE-7DFE-4094-9CCE-88FDE81A296F}"/>
                </a:ext>
              </a:extLst>
            </p:cNvPr>
            <p:cNvSpPr txBox="1"/>
            <p:nvPr/>
          </p:nvSpPr>
          <p:spPr>
            <a:xfrm>
              <a:off x="395536" y="3796005"/>
              <a:ext cx="8352928" cy="2585323"/>
            </a:xfrm>
            <a:prstGeom prst="rect">
              <a:avLst/>
            </a:prstGeom>
            <a:noFill/>
            <a:ln w="28575">
              <a:solidFill>
                <a:srgbClr val="C00000"/>
              </a:solidFill>
            </a:ln>
          </p:spPr>
          <p:txBody>
            <a:bodyPr wrap="square" rtlCol="0">
              <a:spAutoFit/>
            </a:bodyPr>
            <a:lstStyle/>
            <a:p>
              <a:pPr marL="285750" indent="-285750">
                <a:buFont typeface="Arial" panose="020B0604020202020204" pitchFamily="34" charset="0"/>
                <a:buChar char="•"/>
              </a:pPr>
              <a:r>
                <a:rPr lang="fi-FI" sz="1800" b="1" u="sng" dirty="0">
                  <a:highlight>
                    <a:srgbClr val="FFFF00"/>
                  </a:highlight>
                </a:rPr>
                <a:t>kaikki kyseisen tutkintokerran suoritukset hylätään</a:t>
              </a:r>
              <a:r>
                <a:rPr lang="fi-FI" sz="1800" b="1" dirty="0">
                  <a:highlight>
                    <a:srgbClr val="FFFF00"/>
                  </a:highlight>
                </a:rPr>
                <a:t> </a:t>
              </a:r>
              <a:r>
                <a:rPr lang="fi-FI" sz="1800" b="1" dirty="0"/>
                <a:t>ja kokelas menettää oikeuden osallistua saman tutkintokerran myöhempiin kokeisiin</a:t>
              </a:r>
            </a:p>
            <a:p>
              <a:pPr marL="285750" indent="-285750">
                <a:buFont typeface="Arial" panose="020B0604020202020204" pitchFamily="34" charset="0"/>
                <a:buChar char="•"/>
              </a:pPr>
              <a:r>
                <a:rPr lang="fi-FI" b="1" dirty="0"/>
                <a:t>jos menettely on toistuvaa tai muuten erityisen vakavaa ja haitallista, kokelas voi menettää lisäksi oikeutensa osallistua seuraavan tutkintokerran kokeisiin</a:t>
              </a:r>
            </a:p>
            <a:p>
              <a:endParaRPr lang="fi-FI" sz="1800" b="1" dirty="0">
                <a:solidFill>
                  <a:srgbClr val="FF0000"/>
                </a:solidFill>
                <a:effectLst>
                  <a:outerShdw blurRad="38100" dist="38100" dir="2700000" algn="tl">
                    <a:srgbClr val="000000">
                      <a:alpha val="43137"/>
                    </a:srgbClr>
                  </a:outerShdw>
                </a:effectLst>
              </a:endParaRPr>
            </a:p>
            <a:p>
              <a:pPr marL="285750" indent="-285750">
                <a:buFont typeface="Arial" panose="020B0604020202020204" pitchFamily="34" charset="0"/>
                <a:buChar char="•"/>
              </a:pPr>
              <a:r>
                <a:rPr lang="fi-FI" b="1" dirty="0">
                  <a:highlight>
                    <a:srgbClr val="FFFF00"/>
                  </a:highlight>
                </a:rPr>
                <a:t>rehtori suorittaa tutkinnan todistajan läsnä ollessa </a:t>
              </a:r>
              <a:r>
                <a:rPr lang="fi-FI" b="1" dirty="0"/>
                <a:t>ja tekee päätöksen</a:t>
              </a:r>
            </a:p>
            <a:p>
              <a:pPr marL="285750" indent="-285750">
                <a:buFont typeface="Arial" panose="020B0604020202020204" pitchFamily="34" charset="0"/>
                <a:buChar char="•"/>
              </a:pPr>
              <a:r>
                <a:rPr lang="fi-FI" b="1" dirty="0"/>
                <a:t>kokelasta on kuultava, kuulemistilaisuudesta pidetään pöytäkirjaa ja on hankittava muu tarpeellinen selvitys</a:t>
              </a:r>
            </a:p>
            <a:p>
              <a:pPr marL="285750" indent="-285750">
                <a:buFont typeface="Arial" panose="020B0604020202020204" pitchFamily="34" charset="0"/>
                <a:buChar char="•"/>
              </a:pPr>
              <a:r>
                <a:rPr lang="fi-FI" b="1" dirty="0"/>
                <a:t>päätökseen voi hakea muutosta valittamalla hallinto-oikeuteen</a:t>
              </a:r>
              <a:endParaRPr lang="fi-FI" sz="1800" b="1" dirty="0"/>
            </a:p>
          </p:txBody>
        </p:sp>
        <p:sp>
          <p:nvSpPr>
            <p:cNvPr id="11" name="Tekstikehys 4">
              <a:extLst>
                <a:ext uri="{FF2B5EF4-FFF2-40B4-BE49-F238E27FC236}">
                  <a16:creationId xmlns:a16="http://schemas.microsoft.com/office/drawing/2014/main" id="{DFD9AC24-8356-448B-BB0B-E3B02E324E20}"/>
                </a:ext>
              </a:extLst>
            </p:cNvPr>
            <p:cNvSpPr txBox="1"/>
            <p:nvPr/>
          </p:nvSpPr>
          <p:spPr>
            <a:xfrm>
              <a:off x="251520" y="3121483"/>
              <a:ext cx="7128792" cy="400110"/>
            </a:xfrm>
            <a:prstGeom prst="rect">
              <a:avLst/>
            </a:prstGeom>
            <a:noFill/>
          </p:spPr>
          <p:txBody>
            <a:bodyPr wrap="square" rtlCol="0">
              <a:spAutoFit/>
            </a:bodyPr>
            <a:lstStyle/>
            <a:p>
              <a:pPr>
                <a:buNone/>
              </a:pPr>
              <a:r>
                <a:rPr lang="fi-FI" sz="2000" b="1" dirty="0">
                  <a:solidFill>
                    <a:schemeClr val="bg1"/>
                  </a:solidFill>
                </a:rPr>
                <a:t>Seuraamus järjestyksen rikkomisesta ja vilpillisestä menettelystä:</a:t>
              </a:r>
            </a:p>
          </p:txBody>
        </p:sp>
      </p:grpSp>
      <p:sp>
        <p:nvSpPr>
          <p:cNvPr id="12" name="Tekstiruutu 11">
            <a:extLst>
              <a:ext uri="{FF2B5EF4-FFF2-40B4-BE49-F238E27FC236}">
                <a16:creationId xmlns:a16="http://schemas.microsoft.com/office/drawing/2014/main" id="{D27FC726-60E6-43EC-A05B-2A2544410130}"/>
              </a:ext>
            </a:extLst>
          </p:cNvPr>
          <p:cNvSpPr txBox="1"/>
          <p:nvPr/>
        </p:nvSpPr>
        <p:spPr>
          <a:xfrm>
            <a:off x="425287" y="1163788"/>
            <a:ext cx="8352928" cy="1631216"/>
          </a:xfrm>
          <a:prstGeom prst="rect">
            <a:avLst/>
          </a:prstGeom>
          <a:noFill/>
          <a:ln w="38100">
            <a:solidFill>
              <a:schemeClr val="accent5"/>
            </a:solidFill>
          </a:ln>
        </p:spPr>
        <p:txBody>
          <a:bodyPr wrap="square" rtlCol="0">
            <a:spAutoFit/>
          </a:bodyPr>
          <a:lstStyle/>
          <a:p>
            <a:pPr marL="342900" indent="-342900">
              <a:buFont typeface="Arial" panose="020B0604020202020204" pitchFamily="34" charset="0"/>
              <a:buChar char="•"/>
            </a:pPr>
            <a:r>
              <a:rPr lang="fi-FI" sz="2000" b="1" dirty="0"/>
              <a:t>matkapuhelimen ja muiden elektronisten laitteiden (kuten älykellojen) tuominen koetilaisuuteen on kielletty</a:t>
            </a:r>
          </a:p>
          <a:p>
            <a:pPr marL="342900" indent="-342900">
              <a:buFont typeface="Arial" panose="020B0604020202020204" pitchFamily="34" charset="0"/>
              <a:buChar char="•"/>
            </a:pPr>
            <a:r>
              <a:rPr lang="fi-FI" sz="2000" b="1" dirty="0"/>
              <a:t>langattomien laitteiden käyttö on kielletty (kuten Bluetooth-kuulokkeet, langattomat hiiret jne.) </a:t>
            </a:r>
          </a:p>
          <a:p>
            <a:pPr marL="342900" indent="-342900">
              <a:buFont typeface="Arial" panose="020B0604020202020204" pitchFamily="34" charset="0"/>
              <a:buChar char="•"/>
            </a:pPr>
            <a:r>
              <a:rPr lang="fi-FI" sz="2000" b="1" dirty="0">
                <a:highlight>
                  <a:srgbClr val="FFFF00"/>
                </a:highlight>
              </a:rPr>
              <a:t>häiritsevä kokelas voidaan määrätä poistumaan ja koe hylätään</a:t>
            </a:r>
          </a:p>
        </p:txBody>
      </p:sp>
    </p:spTree>
    <p:extLst>
      <p:ext uri="{BB962C8B-B14F-4D97-AF65-F5344CB8AC3E}">
        <p14:creationId xmlns:p14="http://schemas.microsoft.com/office/powerpoint/2010/main" val="3450801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3160FA-33E2-44C4-8B83-B24DF8EDF038}"/>
              </a:ext>
            </a:extLst>
          </p:cNvPr>
          <p:cNvSpPr>
            <a:spLocks noGrp="1"/>
          </p:cNvSpPr>
          <p:nvPr>
            <p:ph type="ctrTitle" idx="4294967295"/>
          </p:nvPr>
        </p:nvSpPr>
        <p:spPr>
          <a:xfrm>
            <a:off x="1763688" y="117044"/>
            <a:ext cx="6192688" cy="620688"/>
          </a:xfrm>
          <a:prstGeom prst="rect">
            <a:avLst/>
          </a:prstGeom>
        </p:spPr>
        <p:txBody>
          <a:bodyPr>
            <a:normAutofit/>
          </a:bodyPr>
          <a:lstStyle/>
          <a:p>
            <a:r>
              <a:rPr lang="fi-FI" dirty="0"/>
              <a:t>Tutkinnon täydentäminen</a:t>
            </a:r>
          </a:p>
        </p:txBody>
      </p:sp>
      <p:grpSp>
        <p:nvGrpSpPr>
          <p:cNvPr id="8" name="Ryhmä 7">
            <a:extLst>
              <a:ext uri="{FF2B5EF4-FFF2-40B4-BE49-F238E27FC236}">
                <a16:creationId xmlns:a16="http://schemas.microsoft.com/office/drawing/2014/main" id="{8CD8C4DF-3366-48D1-8ABF-14B477F22ADA}"/>
              </a:ext>
            </a:extLst>
          </p:cNvPr>
          <p:cNvGrpSpPr/>
          <p:nvPr/>
        </p:nvGrpSpPr>
        <p:grpSpPr>
          <a:xfrm>
            <a:off x="8320717" y="6309320"/>
            <a:ext cx="839132" cy="621824"/>
            <a:chOff x="8320717" y="6309320"/>
            <a:chExt cx="839132" cy="621824"/>
          </a:xfrm>
        </p:grpSpPr>
        <p:pic>
          <p:nvPicPr>
            <p:cNvPr id="4" name="Kuva 3" descr="Paluu">
              <a:hlinkClick r:id="rId2" action="ppaction://hlinksldjump"/>
              <a:extLst>
                <a:ext uri="{FF2B5EF4-FFF2-40B4-BE49-F238E27FC236}">
                  <a16:creationId xmlns:a16="http://schemas.microsoft.com/office/drawing/2014/main" id="{003CA5AE-891E-487C-A4C0-B83D2B93A76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8025" y="6309320"/>
              <a:ext cx="621824" cy="621824"/>
            </a:xfrm>
            <a:prstGeom prst="rect">
              <a:avLst/>
            </a:prstGeom>
          </p:spPr>
        </p:pic>
        <p:sp>
          <p:nvSpPr>
            <p:cNvPr id="7" name="Tekstiruutu 6">
              <a:hlinkClick r:id="rId2" action="ppaction://hlinksldjump"/>
              <a:extLst>
                <a:ext uri="{FF2B5EF4-FFF2-40B4-BE49-F238E27FC236}">
                  <a16:creationId xmlns:a16="http://schemas.microsoft.com/office/drawing/2014/main" id="{EB93F284-8105-4FBC-AA03-50E9E1773223}"/>
                </a:ext>
              </a:extLst>
            </p:cNvPr>
            <p:cNvSpPr txBox="1"/>
            <p:nvPr/>
          </p:nvSpPr>
          <p:spPr>
            <a:xfrm>
              <a:off x="8320717" y="6411846"/>
              <a:ext cx="711477" cy="307777"/>
            </a:xfrm>
            <a:prstGeom prst="rect">
              <a:avLst/>
            </a:prstGeom>
            <a:noFill/>
          </p:spPr>
          <p:txBody>
            <a:bodyPr wrap="none" rtlCol="0">
              <a:spAutoFit/>
            </a:bodyPr>
            <a:lstStyle/>
            <a:p>
              <a:r>
                <a:rPr lang="fi-FI" sz="1400" b="1" dirty="0"/>
                <a:t>Alkuun</a:t>
              </a:r>
            </a:p>
          </p:txBody>
        </p:sp>
      </p:grpSp>
      <p:grpSp>
        <p:nvGrpSpPr>
          <p:cNvPr id="6" name="Ryhmä 5">
            <a:extLst>
              <a:ext uri="{FF2B5EF4-FFF2-40B4-BE49-F238E27FC236}">
                <a16:creationId xmlns:a16="http://schemas.microsoft.com/office/drawing/2014/main" id="{021F6DDA-F069-488C-A0BB-32DCA92C7592}"/>
              </a:ext>
            </a:extLst>
          </p:cNvPr>
          <p:cNvGrpSpPr/>
          <p:nvPr/>
        </p:nvGrpSpPr>
        <p:grpSpPr>
          <a:xfrm>
            <a:off x="6047637" y="1844824"/>
            <a:ext cx="2916851" cy="2040804"/>
            <a:chOff x="6047637" y="1844824"/>
            <a:chExt cx="2916851" cy="2040804"/>
          </a:xfrm>
        </p:grpSpPr>
        <p:pic>
          <p:nvPicPr>
            <p:cNvPr id="3" name="Kuva 2">
              <a:extLst>
                <a:ext uri="{FF2B5EF4-FFF2-40B4-BE49-F238E27FC236}">
                  <a16:creationId xmlns:a16="http://schemas.microsoft.com/office/drawing/2014/main" id="{3BC975CE-0C2E-48EE-AABD-DAD1D085FCAF}"/>
                </a:ext>
              </a:extLst>
            </p:cNvPr>
            <p:cNvPicPr>
              <a:picLocks noChangeAspect="1"/>
            </p:cNvPicPr>
            <p:nvPr/>
          </p:nvPicPr>
          <p:blipFill rotWithShape="1">
            <a:blip r:embed="rId5"/>
            <a:srcRect l="9617" r="8000"/>
            <a:stretch/>
          </p:blipFill>
          <p:spPr>
            <a:xfrm>
              <a:off x="6156176" y="2142177"/>
              <a:ext cx="2808312" cy="1449481"/>
            </a:xfrm>
            <a:prstGeom prst="ellipse">
              <a:avLst/>
            </a:prstGeom>
            <a:ln>
              <a:noFill/>
            </a:ln>
            <a:effectLst>
              <a:softEdge rad="112500"/>
            </a:effectLst>
          </p:spPr>
        </p:pic>
        <p:sp>
          <p:nvSpPr>
            <p:cNvPr id="5" name="Ellipsi 4">
              <a:extLst>
                <a:ext uri="{FF2B5EF4-FFF2-40B4-BE49-F238E27FC236}">
                  <a16:creationId xmlns:a16="http://schemas.microsoft.com/office/drawing/2014/main" id="{F7CFB6A9-1593-4AEB-9B4A-FA5A28D43027}"/>
                </a:ext>
              </a:extLst>
            </p:cNvPr>
            <p:cNvSpPr/>
            <p:nvPr/>
          </p:nvSpPr>
          <p:spPr>
            <a:xfrm>
              <a:off x="6047637" y="1844824"/>
              <a:ext cx="2916851" cy="2040804"/>
            </a:xfrm>
            <a:prstGeom prst="ellipse">
              <a:avLst/>
            </a:prstGeom>
            <a:noFill/>
            <a:ln w="76200">
              <a:solidFill>
                <a:schemeClr val="accent4">
                  <a:lumMod val="60000"/>
                  <a:lumOff val="40000"/>
                </a:schemeClr>
              </a:solidFill>
            </a:ln>
            <a:effectLst>
              <a:glow rad="101600">
                <a:schemeClr val="accent2">
                  <a:satMod val="175000"/>
                  <a:alpha val="40000"/>
                </a:schemeClr>
              </a:glo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ln w="57150">
                  <a:solidFill>
                    <a:schemeClr val="accent1">
                      <a:lumMod val="75000"/>
                    </a:schemeClr>
                  </a:solidFill>
                </a:ln>
              </a:endParaRPr>
            </a:p>
          </p:txBody>
        </p:sp>
      </p:grpSp>
      <p:sp>
        <p:nvSpPr>
          <p:cNvPr id="9" name="Tekstiruutu 8">
            <a:extLst>
              <a:ext uri="{FF2B5EF4-FFF2-40B4-BE49-F238E27FC236}">
                <a16:creationId xmlns:a16="http://schemas.microsoft.com/office/drawing/2014/main" id="{FB0646F3-2342-4BB6-A8FE-4EF3FEED7F2B}"/>
              </a:ext>
            </a:extLst>
          </p:cNvPr>
          <p:cNvSpPr txBox="1"/>
          <p:nvPr/>
        </p:nvSpPr>
        <p:spPr>
          <a:xfrm>
            <a:off x="179512" y="1196752"/>
            <a:ext cx="6048672" cy="5262979"/>
          </a:xfrm>
          <a:prstGeom prst="rect">
            <a:avLst/>
          </a:prstGeom>
          <a:noFill/>
          <a:ln>
            <a:noFill/>
          </a:ln>
        </p:spPr>
        <p:txBody>
          <a:bodyPr wrap="square" rtlCol="0">
            <a:spAutoFit/>
          </a:bodyPr>
          <a:lstStyle/>
          <a:p>
            <a:pPr marL="342900" indent="-342900">
              <a:buFont typeface="Arial" panose="020B0604020202020204" pitchFamily="34" charset="0"/>
              <a:buChar char="•"/>
            </a:pPr>
            <a:r>
              <a:rPr lang="fi-FI" sz="2400" b="1" dirty="0"/>
              <a:t>tutkinnon täydentäminen uusilla kokeilla on mahdollista sen jälkeen </a:t>
            </a:r>
            <a:r>
              <a:rPr lang="fi-FI" sz="2400" b="1" u="sng" dirty="0">
                <a:highlight>
                  <a:srgbClr val="FFFF00"/>
                </a:highlight>
              </a:rPr>
              <a:t>kun olet suorittanut ylioppilastutkinnon</a:t>
            </a:r>
          </a:p>
          <a:p>
            <a:pPr marL="342900" indent="-342900">
              <a:buFont typeface="Arial" panose="020B0604020202020204" pitchFamily="34" charset="0"/>
              <a:buChar char="•"/>
            </a:pPr>
            <a:endParaRPr lang="fi-FI" sz="2400" b="1" dirty="0"/>
          </a:p>
          <a:p>
            <a:pPr marL="342900" indent="-342900">
              <a:buFont typeface="Arial" panose="020B0604020202020204" pitchFamily="34" charset="0"/>
              <a:buChar char="•"/>
            </a:pPr>
            <a:r>
              <a:rPr lang="fi-FI" sz="2400" b="1" dirty="0"/>
              <a:t>ajankohdan voit valita vapaasti</a:t>
            </a:r>
          </a:p>
          <a:p>
            <a:pPr marL="342900" indent="-342900">
              <a:buFont typeface="Arial" panose="020B0604020202020204" pitchFamily="34" charset="0"/>
              <a:buChar char="•"/>
            </a:pPr>
            <a:endParaRPr lang="fi-FI" sz="2400" b="1" dirty="0"/>
          </a:p>
          <a:p>
            <a:pPr marL="342900" indent="-342900">
              <a:buFont typeface="Arial" panose="020B0604020202020204" pitchFamily="34" charset="0"/>
              <a:buChar char="•"/>
            </a:pPr>
            <a:r>
              <a:rPr lang="fi-FI" sz="2400" b="1" dirty="0"/>
              <a:t>voit suorittaa samassa oppiaineessa </a:t>
            </a:r>
            <a:r>
              <a:rPr lang="fi-FI" sz="2400" b="1" dirty="0">
                <a:highlight>
                  <a:srgbClr val="FFFF00"/>
                </a:highlight>
              </a:rPr>
              <a:t>myös eritasoisia kokeita,</a:t>
            </a:r>
            <a:r>
              <a:rPr lang="fi-FI" sz="2400" b="1" dirty="0"/>
              <a:t> esim. pitkän ja lyhyen matematiikan</a:t>
            </a:r>
          </a:p>
          <a:p>
            <a:pPr marL="342900" indent="-342900">
              <a:buFont typeface="Arial" panose="020B0604020202020204" pitchFamily="34" charset="0"/>
              <a:buChar char="•"/>
            </a:pPr>
            <a:endParaRPr lang="fi-FI" sz="2400" b="1" dirty="0"/>
          </a:p>
          <a:p>
            <a:pPr marL="342900" indent="-342900">
              <a:buFont typeface="Arial" panose="020B0604020202020204" pitchFamily="34" charset="0"/>
              <a:buChar char="•"/>
            </a:pPr>
            <a:r>
              <a:rPr lang="fi-FI" sz="2400" b="1" dirty="0"/>
              <a:t>voit uusia kokeen niin monta kertaa kuin haluat</a:t>
            </a:r>
          </a:p>
          <a:p>
            <a:pPr marL="342900" indent="-342900">
              <a:buFont typeface="Arial" panose="020B0604020202020204" pitchFamily="34" charset="0"/>
              <a:buChar char="•"/>
            </a:pPr>
            <a:endParaRPr lang="fi-FI" sz="2400" b="1" dirty="0"/>
          </a:p>
          <a:p>
            <a:pPr marL="342900" indent="-342900">
              <a:buFont typeface="Arial" panose="020B0604020202020204" pitchFamily="34" charset="0"/>
              <a:buChar char="•"/>
            </a:pPr>
            <a:r>
              <a:rPr lang="fi-FI" sz="2400" b="1" dirty="0"/>
              <a:t>uusista kokeista saat </a:t>
            </a:r>
            <a:r>
              <a:rPr lang="fi-FI" sz="2400" b="1" u="sng" dirty="0">
                <a:highlight>
                  <a:srgbClr val="FFFF00"/>
                </a:highlight>
              </a:rPr>
              <a:t>erillisen todistuksen</a:t>
            </a:r>
          </a:p>
        </p:txBody>
      </p:sp>
    </p:spTree>
    <p:extLst>
      <p:ext uri="{BB962C8B-B14F-4D97-AF65-F5344CB8AC3E}">
        <p14:creationId xmlns:p14="http://schemas.microsoft.com/office/powerpoint/2010/main" val="26917295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3160FA-33E2-44C4-8B83-B24DF8EDF038}"/>
              </a:ext>
            </a:extLst>
          </p:cNvPr>
          <p:cNvSpPr>
            <a:spLocks noGrp="1"/>
          </p:cNvSpPr>
          <p:nvPr>
            <p:ph type="ctrTitle" idx="4294967295"/>
          </p:nvPr>
        </p:nvSpPr>
        <p:spPr>
          <a:xfrm>
            <a:off x="1763688" y="128505"/>
            <a:ext cx="6192688" cy="620688"/>
          </a:xfrm>
          <a:prstGeom prst="rect">
            <a:avLst/>
          </a:prstGeom>
        </p:spPr>
        <p:txBody>
          <a:bodyPr>
            <a:normAutofit/>
          </a:bodyPr>
          <a:lstStyle/>
          <a:p>
            <a:r>
              <a:rPr lang="fi-FI" dirty="0"/>
              <a:t>Tietojen luovuttaminen</a:t>
            </a:r>
          </a:p>
        </p:txBody>
      </p:sp>
      <p:grpSp>
        <p:nvGrpSpPr>
          <p:cNvPr id="8" name="Ryhmä 7">
            <a:extLst>
              <a:ext uri="{FF2B5EF4-FFF2-40B4-BE49-F238E27FC236}">
                <a16:creationId xmlns:a16="http://schemas.microsoft.com/office/drawing/2014/main" id="{8CD8C4DF-3366-48D1-8ABF-14B477F22ADA}"/>
              </a:ext>
            </a:extLst>
          </p:cNvPr>
          <p:cNvGrpSpPr/>
          <p:nvPr/>
        </p:nvGrpSpPr>
        <p:grpSpPr>
          <a:xfrm>
            <a:off x="8320717" y="6309320"/>
            <a:ext cx="839132" cy="621824"/>
            <a:chOff x="8320717" y="6309320"/>
            <a:chExt cx="839132" cy="621824"/>
          </a:xfrm>
        </p:grpSpPr>
        <p:pic>
          <p:nvPicPr>
            <p:cNvPr id="4" name="Kuva 3" descr="Paluu">
              <a:hlinkClick r:id="rId2" action="ppaction://hlinksldjump"/>
              <a:extLst>
                <a:ext uri="{FF2B5EF4-FFF2-40B4-BE49-F238E27FC236}">
                  <a16:creationId xmlns:a16="http://schemas.microsoft.com/office/drawing/2014/main" id="{003CA5AE-891E-487C-A4C0-B83D2B93A76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8025" y="6309320"/>
              <a:ext cx="621824" cy="621824"/>
            </a:xfrm>
            <a:prstGeom prst="rect">
              <a:avLst/>
            </a:prstGeom>
          </p:spPr>
        </p:pic>
        <p:sp>
          <p:nvSpPr>
            <p:cNvPr id="7" name="Tekstiruutu 6">
              <a:hlinkClick r:id="rId2" action="ppaction://hlinksldjump"/>
              <a:extLst>
                <a:ext uri="{FF2B5EF4-FFF2-40B4-BE49-F238E27FC236}">
                  <a16:creationId xmlns:a16="http://schemas.microsoft.com/office/drawing/2014/main" id="{EB93F284-8105-4FBC-AA03-50E9E1773223}"/>
                </a:ext>
              </a:extLst>
            </p:cNvPr>
            <p:cNvSpPr txBox="1"/>
            <p:nvPr/>
          </p:nvSpPr>
          <p:spPr>
            <a:xfrm>
              <a:off x="8320717" y="6411846"/>
              <a:ext cx="711477" cy="307777"/>
            </a:xfrm>
            <a:prstGeom prst="rect">
              <a:avLst/>
            </a:prstGeom>
            <a:noFill/>
          </p:spPr>
          <p:txBody>
            <a:bodyPr wrap="none" rtlCol="0">
              <a:spAutoFit/>
            </a:bodyPr>
            <a:lstStyle/>
            <a:p>
              <a:r>
                <a:rPr lang="fi-FI" sz="1400" b="1" dirty="0"/>
                <a:t>Alkuun</a:t>
              </a:r>
            </a:p>
          </p:txBody>
        </p:sp>
      </p:grpSp>
      <p:sp>
        <p:nvSpPr>
          <p:cNvPr id="6" name="Rectangle 3">
            <a:extLst>
              <a:ext uri="{FF2B5EF4-FFF2-40B4-BE49-F238E27FC236}">
                <a16:creationId xmlns:a16="http://schemas.microsoft.com/office/drawing/2014/main" id="{2AE092B9-0899-4837-8074-EB9FA1A5BC93}"/>
              </a:ext>
            </a:extLst>
          </p:cNvPr>
          <p:cNvSpPr txBox="1">
            <a:spLocks noChangeArrowheads="1"/>
          </p:cNvSpPr>
          <p:nvPr/>
        </p:nvSpPr>
        <p:spPr bwMode="auto">
          <a:xfrm>
            <a:off x="395536" y="2175965"/>
            <a:ext cx="7998473" cy="3996444"/>
          </a:xfrm>
          <a:prstGeom prst="rect">
            <a:avLst/>
          </a:prstGeom>
          <a:noFill/>
          <a:ln w="130175">
            <a:solidFill>
              <a:schemeClr val="accent6">
                <a:lumMod val="75000"/>
              </a:schemeClr>
            </a:solidFill>
            <a:miter lim="800000"/>
            <a:headEnd/>
            <a:tailEnd/>
          </a:ln>
          <a:effectLst/>
          <a:scene3d>
            <a:camera prst="orthographicFront"/>
            <a:lightRig rig="threePt" dir="t"/>
          </a:scene3d>
          <a:sp3d>
            <a:bevelT w="139700" h="139700" prst="divot"/>
          </a:sp3d>
        </p:spPr>
        <p:txBody>
          <a:bodyPr vert="horz" wrap="square" lIns="360000" tIns="45720" rIns="360000" bIns="45720"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i-FI" sz="1800" b="1" dirty="0"/>
          </a:p>
          <a:p>
            <a:r>
              <a:rPr lang="fi-FI" sz="1800" b="1" dirty="0"/>
              <a:t>lukiolla ja lautakunnalla on oikeus antaa ylioppilaiden nimet julkaistaviksi sen jälkeen, kun tietojen oikeellisuus on varmistettu </a:t>
            </a:r>
          </a:p>
          <a:p>
            <a:r>
              <a:rPr lang="fi-FI" sz="1800" b="1" dirty="0">
                <a:highlight>
                  <a:srgbClr val="FFFF00"/>
                </a:highlight>
              </a:rPr>
              <a:t>jos et halua nimeäsi julkaistavaksi</a:t>
            </a:r>
            <a:r>
              <a:rPr lang="fi-FI" sz="1800" b="1" dirty="0"/>
              <a:t>, pyydä hyvissä ajoin kirjallisesti lukiota ja lautakuntaa poistamaan nimesi listasta</a:t>
            </a:r>
          </a:p>
          <a:p>
            <a:r>
              <a:rPr lang="fi-FI" sz="1800" b="1" dirty="0"/>
              <a:t>Ylioppilastutkintolautakunnalla on lupa luovuttaa virkakäyttöön opiskelijavalintaa varten kokelaiden nimitiedot henkilötunnuksineen ja tiedot heidän arvosanoistaan</a:t>
            </a:r>
          </a:p>
          <a:p>
            <a:r>
              <a:rPr lang="fi-FI" sz="1800" b="1" dirty="0"/>
              <a:t>koululla ei ole lupaa julkaista kokelaiden arvosanatietoja ilman heidän suostumustaan</a:t>
            </a:r>
          </a:p>
          <a:p>
            <a:r>
              <a:rPr lang="fi-FI" sz="1800" b="1" dirty="0"/>
              <a:t>lukion todistustenjakotilaisuudessa ei ole lupa julkisesti ilmoittaa kokelaan arvosanatietoja, jos hän ei ole antanut siihen lupaa</a:t>
            </a:r>
          </a:p>
          <a:p>
            <a:endParaRPr lang="fi-FI" sz="1800" b="1" dirty="0"/>
          </a:p>
        </p:txBody>
      </p:sp>
      <p:pic>
        <p:nvPicPr>
          <p:cNvPr id="13" name="Kuva 12" descr="Kuva, joka sisältää kohteen sisä, seinä, pöytä, kukka&#10;&#10;Kuvaus luotu automaattisesti">
            <a:extLst>
              <a:ext uri="{FF2B5EF4-FFF2-40B4-BE49-F238E27FC236}">
                <a16:creationId xmlns:a16="http://schemas.microsoft.com/office/drawing/2014/main" id="{8E76D31B-403E-47A1-A592-8DF882D27694}"/>
              </a:ext>
            </a:extLst>
          </p:cNvPr>
          <p:cNvPicPr>
            <a:picLocks noChangeAspect="1"/>
          </p:cNvPicPr>
          <p:nvPr/>
        </p:nvPicPr>
        <p:blipFill rotWithShape="1">
          <a:blip r:embed="rId5">
            <a:extLst>
              <a:ext uri="{28A0092B-C50C-407E-A947-70E740481C1C}">
                <a14:useLocalDpi xmlns:a14="http://schemas.microsoft.com/office/drawing/2010/main" val="0"/>
              </a:ext>
            </a:extLst>
          </a:blip>
          <a:srcRect t="55475" r="7182"/>
          <a:stretch/>
        </p:blipFill>
        <p:spPr>
          <a:xfrm>
            <a:off x="3917411" y="851719"/>
            <a:ext cx="4731620" cy="1775094"/>
          </a:xfrm>
          <a:prstGeom prst="ellipse">
            <a:avLst/>
          </a:prstGeom>
          <a:ln>
            <a:noFill/>
          </a:ln>
          <a:effectLst>
            <a:softEdge rad="112500"/>
          </a:effectLst>
        </p:spPr>
      </p:pic>
    </p:spTree>
    <p:extLst>
      <p:ext uri="{BB962C8B-B14F-4D97-AF65-F5344CB8AC3E}">
        <p14:creationId xmlns:p14="http://schemas.microsoft.com/office/powerpoint/2010/main" val="1991143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Ryhmä 34">
            <a:extLst>
              <a:ext uri="{FF2B5EF4-FFF2-40B4-BE49-F238E27FC236}">
                <a16:creationId xmlns:a16="http://schemas.microsoft.com/office/drawing/2014/main" id="{431944A9-DF8D-413B-A10B-01636A727686}"/>
              </a:ext>
            </a:extLst>
          </p:cNvPr>
          <p:cNvGrpSpPr/>
          <p:nvPr/>
        </p:nvGrpSpPr>
        <p:grpSpPr>
          <a:xfrm>
            <a:off x="5826259" y="4963200"/>
            <a:ext cx="1656184" cy="1845876"/>
            <a:chOff x="1341766" y="2445"/>
            <a:chExt cx="1605912" cy="1845876"/>
          </a:xfrm>
          <a:solidFill>
            <a:schemeClr val="accent2">
              <a:lumMod val="75000"/>
            </a:schemeClr>
          </a:solidFill>
        </p:grpSpPr>
        <p:sp>
          <p:nvSpPr>
            <p:cNvPr id="36" name="Kuusikulmio 35">
              <a:extLst>
                <a:ext uri="{FF2B5EF4-FFF2-40B4-BE49-F238E27FC236}">
                  <a16:creationId xmlns:a16="http://schemas.microsoft.com/office/drawing/2014/main" id="{3FD39E5A-7E23-4340-B63F-B5E0341777B4}"/>
                </a:ext>
              </a:extLst>
            </p:cNvPr>
            <p:cNvSpPr/>
            <p:nvPr/>
          </p:nvSpPr>
          <p:spPr>
            <a:xfrm rot="5400000">
              <a:off x="1221784" y="122427"/>
              <a:ext cx="1845876" cy="1605912"/>
            </a:xfrm>
            <a:prstGeom prst="hexagon">
              <a:avLst>
                <a:gd name="adj" fmla="val 25000"/>
                <a:gd name="vf" fmla="val 115470"/>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Kuusikulmio 4">
              <a:extLst>
                <a:ext uri="{FF2B5EF4-FFF2-40B4-BE49-F238E27FC236}">
                  <a16:creationId xmlns:a16="http://schemas.microsoft.com/office/drawing/2014/main" id="{BF4A8A6C-06C8-411B-997E-786C939A8C42}"/>
                </a:ext>
              </a:extLst>
            </p:cNvPr>
            <p:cNvSpPr txBox="1"/>
            <p:nvPr/>
          </p:nvSpPr>
          <p:spPr>
            <a:xfrm>
              <a:off x="1592021" y="290094"/>
              <a:ext cx="1105402" cy="1270578"/>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fi-FI" sz="2000" b="1" kern="1200" dirty="0">
                  <a:solidFill>
                    <a:schemeClr val="bg1"/>
                  </a:solidFill>
                </a:rPr>
                <a:t>Vieras kieli</a:t>
              </a:r>
            </a:p>
          </p:txBody>
        </p:sp>
      </p:grpSp>
      <p:grpSp>
        <p:nvGrpSpPr>
          <p:cNvPr id="29" name="Ryhmä 28">
            <a:extLst>
              <a:ext uri="{FF2B5EF4-FFF2-40B4-BE49-F238E27FC236}">
                <a16:creationId xmlns:a16="http://schemas.microsoft.com/office/drawing/2014/main" id="{5BE96951-0F6F-4ABD-8522-19DEDCFB9543}"/>
              </a:ext>
            </a:extLst>
          </p:cNvPr>
          <p:cNvGrpSpPr/>
          <p:nvPr/>
        </p:nvGrpSpPr>
        <p:grpSpPr>
          <a:xfrm>
            <a:off x="2953627" y="4912142"/>
            <a:ext cx="1656184" cy="1845876"/>
            <a:chOff x="1341766" y="2445"/>
            <a:chExt cx="1605912" cy="1845876"/>
          </a:xfrm>
          <a:solidFill>
            <a:schemeClr val="accent2">
              <a:lumMod val="75000"/>
            </a:schemeClr>
          </a:solidFill>
        </p:grpSpPr>
        <p:sp>
          <p:nvSpPr>
            <p:cNvPr id="30" name="Kuusikulmio 29">
              <a:extLst>
                <a:ext uri="{FF2B5EF4-FFF2-40B4-BE49-F238E27FC236}">
                  <a16:creationId xmlns:a16="http://schemas.microsoft.com/office/drawing/2014/main" id="{6015AD1D-66F6-4C9A-9398-40AB8E9018A8}"/>
                </a:ext>
              </a:extLst>
            </p:cNvPr>
            <p:cNvSpPr/>
            <p:nvPr/>
          </p:nvSpPr>
          <p:spPr>
            <a:xfrm rot="5400000">
              <a:off x="1221784" y="122427"/>
              <a:ext cx="1845876" cy="1605912"/>
            </a:xfrm>
            <a:prstGeom prst="hexagon">
              <a:avLst>
                <a:gd name="adj" fmla="val 25000"/>
                <a:gd name="vf" fmla="val 115470"/>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Kuusikulmio 4">
              <a:extLst>
                <a:ext uri="{FF2B5EF4-FFF2-40B4-BE49-F238E27FC236}">
                  <a16:creationId xmlns:a16="http://schemas.microsoft.com/office/drawing/2014/main" id="{D799C0C6-5659-452D-A19A-86C001CF8720}"/>
                </a:ext>
              </a:extLst>
            </p:cNvPr>
            <p:cNvSpPr txBox="1"/>
            <p:nvPr/>
          </p:nvSpPr>
          <p:spPr>
            <a:xfrm>
              <a:off x="1457819" y="439630"/>
              <a:ext cx="1327252" cy="1270578"/>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fi-FI" sz="2000" b="1" dirty="0">
                  <a:solidFill>
                    <a:schemeClr val="bg1"/>
                  </a:solidFill>
                </a:rPr>
                <a:t>Reaaliaineen koe</a:t>
              </a:r>
              <a:endParaRPr lang="fi-FI" sz="2000" b="1" kern="1200" dirty="0">
                <a:solidFill>
                  <a:schemeClr val="bg1"/>
                </a:solidFill>
              </a:endParaRPr>
            </a:p>
          </p:txBody>
        </p:sp>
      </p:grpSp>
      <p:sp>
        <p:nvSpPr>
          <p:cNvPr id="2" name="Otsikko 1">
            <a:extLst>
              <a:ext uri="{FF2B5EF4-FFF2-40B4-BE49-F238E27FC236}">
                <a16:creationId xmlns:a16="http://schemas.microsoft.com/office/drawing/2014/main" id="{D43160FA-33E2-44C4-8B83-B24DF8EDF038}"/>
              </a:ext>
            </a:extLst>
          </p:cNvPr>
          <p:cNvSpPr>
            <a:spLocks noGrp="1"/>
          </p:cNvSpPr>
          <p:nvPr>
            <p:ph type="ctrTitle" idx="4294967295"/>
          </p:nvPr>
        </p:nvSpPr>
        <p:spPr>
          <a:xfrm>
            <a:off x="1259632" y="164683"/>
            <a:ext cx="6192688" cy="620688"/>
          </a:xfrm>
          <a:prstGeom prst="rect">
            <a:avLst/>
          </a:prstGeom>
        </p:spPr>
        <p:txBody>
          <a:bodyPr>
            <a:normAutofit fontScale="90000"/>
          </a:bodyPr>
          <a:lstStyle/>
          <a:p>
            <a:pPr algn="ctr"/>
            <a:r>
              <a:rPr lang="fi-FI" dirty="0"/>
              <a:t>Valittavissa olevat kokeet 2022-</a:t>
            </a:r>
          </a:p>
        </p:txBody>
      </p:sp>
      <p:grpSp>
        <p:nvGrpSpPr>
          <p:cNvPr id="7" name="Ryhmä 6">
            <a:extLst>
              <a:ext uri="{FF2B5EF4-FFF2-40B4-BE49-F238E27FC236}">
                <a16:creationId xmlns:a16="http://schemas.microsoft.com/office/drawing/2014/main" id="{0D36FB58-940E-4850-B129-74C7968A35BF}"/>
              </a:ext>
            </a:extLst>
          </p:cNvPr>
          <p:cNvGrpSpPr/>
          <p:nvPr/>
        </p:nvGrpSpPr>
        <p:grpSpPr>
          <a:xfrm>
            <a:off x="3500142" y="1614042"/>
            <a:ext cx="1656184" cy="1845876"/>
            <a:chOff x="1341766" y="2445"/>
            <a:chExt cx="1605912" cy="1845876"/>
          </a:xfrm>
          <a:solidFill>
            <a:srgbClr val="C00000"/>
          </a:solidFill>
          <a:scene3d>
            <a:camera prst="orthographicFront">
              <a:rot lat="0" lon="0" rev="0"/>
            </a:camera>
            <a:lightRig rig="chilly" dir="t">
              <a:rot lat="0" lon="0" rev="18480000"/>
            </a:lightRig>
          </a:scene3d>
        </p:grpSpPr>
        <p:sp>
          <p:nvSpPr>
            <p:cNvPr id="8" name="Kuusikulmio 7">
              <a:extLst>
                <a:ext uri="{FF2B5EF4-FFF2-40B4-BE49-F238E27FC236}">
                  <a16:creationId xmlns:a16="http://schemas.microsoft.com/office/drawing/2014/main" id="{BE3FDF8F-7DC8-4904-BD29-4D69B708162E}"/>
                </a:ext>
              </a:extLst>
            </p:cNvPr>
            <p:cNvSpPr/>
            <p:nvPr/>
          </p:nvSpPr>
          <p:spPr>
            <a:xfrm rot="5400000">
              <a:off x="1221784" y="122427"/>
              <a:ext cx="1845876" cy="1605912"/>
            </a:xfrm>
            <a:prstGeom prst="hexagon">
              <a:avLst>
                <a:gd name="adj" fmla="val 25000"/>
                <a:gd name="vf" fmla="val 115470"/>
              </a:avLst>
            </a:prstGeom>
            <a:noFill/>
            <a:ln>
              <a:noFill/>
            </a:ln>
            <a:effectLst/>
            <a:sp3d prstMaterial="clear">
              <a:bevelT h="635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Kuusikulmio 4">
              <a:extLst>
                <a:ext uri="{FF2B5EF4-FFF2-40B4-BE49-F238E27FC236}">
                  <a16:creationId xmlns:a16="http://schemas.microsoft.com/office/drawing/2014/main" id="{E63F208F-6275-4D21-9BD5-B41AA5CE46DA}"/>
                </a:ext>
              </a:extLst>
            </p:cNvPr>
            <p:cNvSpPr txBox="1"/>
            <p:nvPr/>
          </p:nvSpPr>
          <p:spPr>
            <a:xfrm>
              <a:off x="1624071" y="266484"/>
              <a:ext cx="1105402" cy="1270578"/>
            </a:xfrm>
            <a:prstGeom prst="rect">
              <a:avLst/>
            </a:prstGeom>
            <a:no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fi-FI" sz="2000" b="1" kern="1200" dirty="0">
                  <a:solidFill>
                    <a:schemeClr val="tx1">
                      <a:lumMod val="50000"/>
                      <a:lumOff val="50000"/>
                    </a:schemeClr>
                  </a:solidFill>
                </a:rPr>
                <a:t>Äidinkieli ja kirjallisuus</a:t>
              </a:r>
            </a:p>
          </p:txBody>
        </p:sp>
      </p:grpSp>
      <p:grpSp>
        <p:nvGrpSpPr>
          <p:cNvPr id="10" name="Ryhmä 9">
            <a:extLst>
              <a:ext uri="{FF2B5EF4-FFF2-40B4-BE49-F238E27FC236}">
                <a16:creationId xmlns:a16="http://schemas.microsoft.com/office/drawing/2014/main" id="{5777CA9A-1935-4818-A51A-D49A212869BA}"/>
              </a:ext>
            </a:extLst>
          </p:cNvPr>
          <p:cNvGrpSpPr/>
          <p:nvPr/>
        </p:nvGrpSpPr>
        <p:grpSpPr>
          <a:xfrm>
            <a:off x="5247366" y="1622121"/>
            <a:ext cx="1656183" cy="1845876"/>
            <a:chOff x="1341766" y="2445"/>
            <a:chExt cx="1605912" cy="1845876"/>
          </a:xfrm>
          <a:solidFill>
            <a:schemeClr val="accent2">
              <a:lumMod val="75000"/>
            </a:schemeClr>
          </a:solidFill>
        </p:grpSpPr>
        <p:sp>
          <p:nvSpPr>
            <p:cNvPr id="11" name="Kuusikulmio 10">
              <a:extLst>
                <a:ext uri="{FF2B5EF4-FFF2-40B4-BE49-F238E27FC236}">
                  <a16:creationId xmlns:a16="http://schemas.microsoft.com/office/drawing/2014/main" id="{0146161A-A905-46E6-92B8-96893A4A13CD}"/>
                </a:ext>
              </a:extLst>
            </p:cNvPr>
            <p:cNvSpPr/>
            <p:nvPr/>
          </p:nvSpPr>
          <p:spPr>
            <a:xfrm rot="5400000">
              <a:off x="1221784" y="122427"/>
              <a:ext cx="1845876" cy="1605912"/>
            </a:xfrm>
            <a:prstGeom prst="hexagon">
              <a:avLst>
                <a:gd name="adj" fmla="val 25000"/>
                <a:gd name="vf" fmla="val 115470"/>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Kuusikulmio 4">
              <a:extLst>
                <a:ext uri="{FF2B5EF4-FFF2-40B4-BE49-F238E27FC236}">
                  <a16:creationId xmlns:a16="http://schemas.microsoft.com/office/drawing/2014/main" id="{D551905B-341F-42EF-A5CF-70D96F136100}"/>
                </a:ext>
              </a:extLst>
            </p:cNvPr>
            <p:cNvSpPr txBox="1"/>
            <p:nvPr/>
          </p:nvSpPr>
          <p:spPr>
            <a:xfrm>
              <a:off x="1422755" y="178706"/>
              <a:ext cx="1443935" cy="1270578"/>
            </a:xfrm>
            <a:prstGeom prst="rect">
              <a:avLst/>
            </a:prstGeom>
            <a:noFill/>
            <a:ln>
              <a:noFill/>
            </a:ln>
            <a:effectLst>
              <a:outerShdw blurRad="44450" dist="27940" dir="5400000" algn="ctr">
                <a:srgbClr val="000000">
                  <a:alpha val="32000"/>
                </a:srgbClr>
              </a:outerShdw>
            </a:effectLst>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defTabSz="1600200">
                <a:lnSpc>
                  <a:spcPct val="90000"/>
                </a:lnSpc>
                <a:spcBef>
                  <a:spcPct val="0"/>
                </a:spcBef>
                <a:spcAft>
                  <a:spcPct val="35000"/>
                </a:spcAft>
                <a:buNone/>
              </a:pPr>
              <a:r>
                <a:rPr lang="fi-FI" sz="2000" b="1" kern="1200" dirty="0">
                  <a:solidFill>
                    <a:schemeClr val="bg1"/>
                  </a:solidFill>
                </a:rPr>
                <a:t>Matematiikka</a:t>
              </a:r>
            </a:p>
          </p:txBody>
        </p:sp>
      </p:grpSp>
      <p:grpSp>
        <p:nvGrpSpPr>
          <p:cNvPr id="13" name="Ryhmä 12">
            <a:extLst>
              <a:ext uri="{FF2B5EF4-FFF2-40B4-BE49-F238E27FC236}">
                <a16:creationId xmlns:a16="http://schemas.microsoft.com/office/drawing/2014/main" id="{B7377D56-25D4-4E54-A262-D7B16ABCC0D8}"/>
              </a:ext>
            </a:extLst>
          </p:cNvPr>
          <p:cNvGrpSpPr/>
          <p:nvPr/>
        </p:nvGrpSpPr>
        <p:grpSpPr>
          <a:xfrm>
            <a:off x="3470848" y="4735008"/>
            <a:ext cx="1656184" cy="1845876"/>
            <a:chOff x="1341766" y="2445"/>
            <a:chExt cx="1605912" cy="1845876"/>
          </a:xfrm>
          <a:solidFill>
            <a:schemeClr val="accent2">
              <a:lumMod val="75000"/>
            </a:schemeClr>
          </a:solidFill>
        </p:grpSpPr>
        <p:sp>
          <p:nvSpPr>
            <p:cNvPr id="14" name="Kuusikulmio 13">
              <a:extLst>
                <a:ext uri="{FF2B5EF4-FFF2-40B4-BE49-F238E27FC236}">
                  <a16:creationId xmlns:a16="http://schemas.microsoft.com/office/drawing/2014/main" id="{E7E7C5F8-08EF-4B4A-A4DE-DD211C0D5C68}"/>
                </a:ext>
              </a:extLst>
            </p:cNvPr>
            <p:cNvSpPr/>
            <p:nvPr/>
          </p:nvSpPr>
          <p:spPr>
            <a:xfrm rot="5400000">
              <a:off x="1221784" y="122427"/>
              <a:ext cx="1845876" cy="1605912"/>
            </a:xfrm>
            <a:prstGeom prst="hexagon">
              <a:avLst>
                <a:gd name="adj" fmla="val 25000"/>
                <a:gd name="vf" fmla="val 115470"/>
              </a:avLst>
            </a:prstGeom>
            <a:solidFill>
              <a:schemeClr val="accent6">
                <a:lumMod val="75000"/>
              </a:schemeClr>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Kuusikulmio 4">
              <a:extLst>
                <a:ext uri="{FF2B5EF4-FFF2-40B4-BE49-F238E27FC236}">
                  <a16:creationId xmlns:a16="http://schemas.microsoft.com/office/drawing/2014/main" id="{F2DEE7C6-0005-4630-A79D-5ADD0558F9D5}"/>
                </a:ext>
              </a:extLst>
            </p:cNvPr>
            <p:cNvSpPr txBox="1"/>
            <p:nvPr/>
          </p:nvSpPr>
          <p:spPr>
            <a:xfrm>
              <a:off x="1457819" y="439630"/>
              <a:ext cx="1327252" cy="1270578"/>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fi-FI" sz="2000" b="1" dirty="0">
                  <a:solidFill>
                    <a:schemeClr val="bg1"/>
                  </a:solidFill>
                </a:rPr>
                <a:t>Reaaliaineen koe</a:t>
              </a:r>
              <a:endParaRPr lang="fi-FI" sz="2000" b="1" kern="1200" dirty="0">
                <a:solidFill>
                  <a:schemeClr val="bg1"/>
                </a:solidFill>
              </a:endParaRPr>
            </a:p>
          </p:txBody>
        </p:sp>
      </p:grpSp>
      <p:grpSp>
        <p:nvGrpSpPr>
          <p:cNvPr id="16" name="Ryhmä 15">
            <a:extLst>
              <a:ext uri="{FF2B5EF4-FFF2-40B4-BE49-F238E27FC236}">
                <a16:creationId xmlns:a16="http://schemas.microsoft.com/office/drawing/2014/main" id="{6E84187A-3E56-47C7-8A46-9EEDB9AB85CA}"/>
              </a:ext>
            </a:extLst>
          </p:cNvPr>
          <p:cNvGrpSpPr/>
          <p:nvPr/>
        </p:nvGrpSpPr>
        <p:grpSpPr>
          <a:xfrm>
            <a:off x="5256076" y="4751476"/>
            <a:ext cx="1656184" cy="1845876"/>
            <a:chOff x="1341766" y="2445"/>
            <a:chExt cx="1605912" cy="1845876"/>
          </a:xfrm>
          <a:solidFill>
            <a:schemeClr val="accent2">
              <a:lumMod val="75000"/>
            </a:schemeClr>
          </a:solidFill>
        </p:grpSpPr>
        <p:sp>
          <p:nvSpPr>
            <p:cNvPr id="17" name="Kuusikulmio 16">
              <a:extLst>
                <a:ext uri="{FF2B5EF4-FFF2-40B4-BE49-F238E27FC236}">
                  <a16:creationId xmlns:a16="http://schemas.microsoft.com/office/drawing/2014/main" id="{445AAFB8-C5E8-4CD1-9069-A52B0ABE0F5A}"/>
                </a:ext>
              </a:extLst>
            </p:cNvPr>
            <p:cNvSpPr/>
            <p:nvPr/>
          </p:nvSpPr>
          <p:spPr>
            <a:xfrm rot="5400000">
              <a:off x="1221784" y="122427"/>
              <a:ext cx="1845876" cy="1605912"/>
            </a:xfrm>
            <a:prstGeom prst="hexagon">
              <a:avLst>
                <a:gd name="adj" fmla="val 25000"/>
                <a:gd name="vf" fmla="val 115470"/>
              </a:avLst>
            </a:prstGeom>
            <a:solidFill>
              <a:srgbClr val="7030A0"/>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Kuusikulmio 4">
              <a:extLst>
                <a:ext uri="{FF2B5EF4-FFF2-40B4-BE49-F238E27FC236}">
                  <a16:creationId xmlns:a16="http://schemas.microsoft.com/office/drawing/2014/main" id="{50EDF8F2-0C41-46BF-939F-86C5B4181D3D}"/>
                </a:ext>
              </a:extLst>
            </p:cNvPr>
            <p:cNvSpPr txBox="1"/>
            <p:nvPr/>
          </p:nvSpPr>
          <p:spPr>
            <a:xfrm>
              <a:off x="1592021" y="290094"/>
              <a:ext cx="1105402" cy="1270578"/>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fi-FI" sz="2000" b="1" kern="1200" dirty="0">
                  <a:solidFill>
                    <a:schemeClr val="bg1"/>
                  </a:solidFill>
                </a:rPr>
                <a:t>Vieras kieli</a:t>
              </a:r>
            </a:p>
          </p:txBody>
        </p:sp>
      </p:grpSp>
      <p:grpSp>
        <p:nvGrpSpPr>
          <p:cNvPr id="19" name="Ryhmä 18">
            <a:extLst>
              <a:ext uri="{FF2B5EF4-FFF2-40B4-BE49-F238E27FC236}">
                <a16:creationId xmlns:a16="http://schemas.microsoft.com/office/drawing/2014/main" id="{FEA385EE-64A3-4EB0-961A-53562EA51E38}"/>
              </a:ext>
            </a:extLst>
          </p:cNvPr>
          <p:cNvGrpSpPr/>
          <p:nvPr/>
        </p:nvGrpSpPr>
        <p:grpSpPr>
          <a:xfrm>
            <a:off x="6084168" y="3180348"/>
            <a:ext cx="1656184" cy="1845876"/>
            <a:chOff x="1341766" y="2445"/>
            <a:chExt cx="1605912" cy="1845876"/>
          </a:xfrm>
          <a:solidFill>
            <a:schemeClr val="accent5">
              <a:lumMod val="75000"/>
            </a:schemeClr>
          </a:solidFill>
          <a:scene3d>
            <a:camera prst="orthographicFront">
              <a:rot lat="0" lon="0" rev="0"/>
            </a:camera>
            <a:lightRig rig="balanced" dir="t">
              <a:rot lat="0" lon="0" rev="8700000"/>
            </a:lightRig>
          </a:scene3d>
        </p:grpSpPr>
        <p:sp>
          <p:nvSpPr>
            <p:cNvPr id="20" name="Kuusikulmio 19">
              <a:extLst>
                <a:ext uri="{FF2B5EF4-FFF2-40B4-BE49-F238E27FC236}">
                  <a16:creationId xmlns:a16="http://schemas.microsoft.com/office/drawing/2014/main" id="{4B9B8214-5649-49A0-950E-AB1D0B85ED11}"/>
                </a:ext>
              </a:extLst>
            </p:cNvPr>
            <p:cNvSpPr/>
            <p:nvPr/>
          </p:nvSpPr>
          <p:spPr>
            <a:xfrm rot="5400000">
              <a:off x="1221784" y="122427"/>
              <a:ext cx="1845876" cy="1605912"/>
            </a:xfrm>
            <a:prstGeom prst="hexagon">
              <a:avLst>
                <a:gd name="adj" fmla="val 25000"/>
                <a:gd name="vf" fmla="val 115470"/>
              </a:avLst>
            </a:prstGeom>
            <a:grp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Kuusikulmio 4">
              <a:extLst>
                <a:ext uri="{FF2B5EF4-FFF2-40B4-BE49-F238E27FC236}">
                  <a16:creationId xmlns:a16="http://schemas.microsoft.com/office/drawing/2014/main" id="{8652CFE5-4F62-43EA-9179-07F6153A8562}"/>
                </a:ext>
              </a:extLst>
            </p:cNvPr>
            <p:cNvSpPr txBox="1"/>
            <p:nvPr/>
          </p:nvSpPr>
          <p:spPr>
            <a:xfrm>
              <a:off x="1507877" y="290094"/>
              <a:ext cx="1347211" cy="1270578"/>
            </a:xfrm>
            <a:prstGeom prst="rect">
              <a:avLst/>
            </a:prstGeom>
            <a:no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fi-FI" sz="2000" b="1" kern="1200" dirty="0">
                  <a:solidFill>
                    <a:schemeClr val="bg1"/>
                  </a:solidFill>
                </a:rPr>
                <a:t>Toinen kotimainen kieli</a:t>
              </a:r>
            </a:p>
          </p:txBody>
        </p:sp>
      </p:grpSp>
      <p:pic>
        <p:nvPicPr>
          <p:cNvPr id="25" name="Kuva 24">
            <a:extLst>
              <a:ext uri="{FF2B5EF4-FFF2-40B4-BE49-F238E27FC236}">
                <a16:creationId xmlns:a16="http://schemas.microsoft.com/office/drawing/2014/main" id="{7838B6D3-7704-4BA1-9CBD-CE4DF53A1B85}"/>
              </a:ext>
            </a:extLst>
          </p:cNvPr>
          <p:cNvPicPr>
            <a:picLocks noChangeAspect="1"/>
          </p:cNvPicPr>
          <p:nvPr/>
        </p:nvPicPr>
        <p:blipFill>
          <a:blip r:embed="rId2"/>
          <a:stretch>
            <a:fillRect/>
          </a:stretch>
        </p:blipFill>
        <p:spPr>
          <a:xfrm>
            <a:off x="4561091" y="3435282"/>
            <a:ext cx="1268760" cy="1268760"/>
          </a:xfrm>
          <a:prstGeom prst="rect">
            <a:avLst/>
          </a:prstGeom>
        </p:spPr>
      </p:pic>
      <p:sp>
        <p:nvSpPr>
          <p:cNvPr id="26" name="Tekstiruutu 25">
            <a:extLst>
              <a:ext uri="{FF2B5EF4-FFF2-40B4-BE49-F238E27FC236}">
                <a16:creationId xmlns:a16="http://schemas.microsoft.com/office/drawing/2014/main" id="{3682B55F-BF47-47D6-8B67-869EFEE05086}"/>
              </a:ext>
            </a:extLst>
          </p:cNvPr>
          <p:cNvSpPr txBox="1"/>
          <p:nvPr/>
        </p:nvSpPr>
        <p:spPr>
          <a:xfrm>
            <a:off x="99492" y="1137511"/>
            <a:ext cx="8945013" cy="1477328"/>
          </a:xfrm>
          <a:prstGeom prst="rect">
            <a:avLst/>
          </a:prstGeom>
          <a:noFill/>
          <a:ln>
            <a:noFill/>
          </a:ln>
        </p:spPr>
        <p:txBody>
          <a:bodyPr wrap="none" rtlCol="0">
            <a:spAutoFit/>
          </a:bodyPr>
          <a:lstStyle/>
          <a:p>
            <a:r>
              <a:rPr lang="fi-FI" b="1" dirty="0"/>
              <a:t>Äidinkielen ja kirjallisuuden kokeen lisäksi tutkintoosi on sisällyttävä </a:t>
            </a:r>
            <a:r>
              <a:rPr lang="fi-FI" b="1" u="sng" dirty="0">
                <a:highlight>
                  <a:srgbClr val="FFFF00"/>
                </a:highlight>
              </a:rPr>
              <a:t>kolme koetta</a:t>
            </a:r>
            <a:r>
              <a:rPr lang="fi-FI" b="1" dirty="0">
                <a:highlight>
                  <a:srgbClr val="FFFF00"/>
                </a:highlight>
              </a:rPr>
              <a:t> </a:t>
            </a:r>
            <a:r>
              <a:rPr lang="fi-FI" b="1" dirty="0"/>
              <a:t>ryhmästä:</a:t>
            </a:r>
          </a:p>
          <a:p>
            <a:pPr marL="285750" indent="-285750">
              <a:buFont typeface="Arial" panose="020B0604020202020204" pitchFamily="34" charset="0"/>
              <a:buChar char="•"/>
            </a:pPr>
            <a:r>
              <a:rPr lang="fi-FI" b="1" dirty="0"/>
              <a:t>matematiikka</a:t>
            </a:r>
          </a:p>
          <a:p>
            <a:pPr marL="285750" indent="-285750">
              <a:buFont typeface="Arial" panose="020B0604020202020204" pitchFamily="34" charset="0"/>
              <a:buChar char="•"/>
            </a:pPr>
            <a:r>
              <a:rPr lang="fi-FI" b="1" dirty="0"/>
              <a:t>toinen kotimainen kieli</a:t>
            </a:r>
          </a:p>
          <a:p>
            <a:pPr marL="285750" indent="-285750">
              <a:buFont typeface="Arial" panose="020B0604020202020204" pitchFamily="34" charset="0"/>
              <a:buChar char="•"/>
            </a:pPr>
            <a:r>
              <a:rPr lang="fi-FI" b="1" dirty="0"/>
              <a:t>vieras kieli</a:t>
            </a:r>
          </a:p>
          <a:p>
            <a:pPr marL="285750" indent="-285750">
              <a:buFont typeface="Arial" panose="020B0604020202020204" pitchFamily="34" charset="0"/>
              <a:buChar char="•"/>
            </a:pPr>
            <a:r>
              <a:rPr lang="fi-FI" b="1" dirty="0"/>
              <a:t>reaaliaineen koe</a:t>
            </a:r>
          </a:p>
        </p:txBody>
      </p:sp>
      <p:sp>
        <p:nvSpPr>
          <p:cNvPr id="28" name="Tekstiruutu 27">
            <a:extLst>
              <a:ext uri="{FF2B5EF4-FFF2-40B4-BE49-F238E27FC236}">
                <a16:creationId xmlns:a16="http://schemas.microsoft.com/office/drawing/2014/main" id="{074F0224-1346-4429-8B21-493278ACFEE4}"/>
              </a:ext>
            </a:extLst>
          </p:cNvPr>
          <p:cNvSpPr txBox="1"/>
          <p:nvPr/>
        </p:nvSpPr>
        <p:spPr>
          <a:xfrm>
            <a:off x="91038" y="3424205"/>
            <a:ext cx="4298824" cy="2862322"/>
          </a:xfrm>
          <a:prstGeom prst="rect">
            <a:avLst/>
          </a:prstGeom>
          <a:noFill/>
          <a:ln>
            <a:noFill/>
          </a:ln>
        </p:spPr>
        <p:txBody>
          <a:bodyPr wrap="square" rtlCol="0">
            <a:spAutoFit/>
          </a:bodyPr>
          <a:lstStyle/>
          <a:p>
            <a:r>
              <a:rPr lang="fi-FI" b="1" dirty="0"/>
              <a:t>Sinun on </a:t>
            </a:r>
            <a:r>
              <a:rPr lang="fi-FI" b="1" u="sng" dirty="0">
                <a:highlight>
                  <a:srgbClr val="FFFF00"/>
                </a:highlight>
              </a:rPr>
              <a:t>ylioppilastutkintoosi suoritettava kuitenkin viisi koetta </a:t>
            </a:r>
          </a:p>
          <a:p>
            <a:pPr marL="285750" indent="-285750">
              <a:buFont typeface="Arial" panose="020B0604020202020204" pitchFamily="34" charset="0"/>
              <a:buChar char="•"/>
            </a:pPr>
            <a:r>
              <a:rPr lang="fi-FI" b="1" dirty="0"/>
              <a:t>mikäli jätät matematiikan tai toisen kotimaisen kielen kokeen pois, on sinun suoritettava kaksi reaaliaineen koetta tai kaksi vieraan kielen koetta</a:t>
            </a:r>
          </a:p>
          <a:p>
            <a:pPr marL="285750" indent="-285750">
              <a:buFont typeface="Arial" panose="020B0604020202020204" pitchFamily="34" charset="0"/>
              <a:buChar char="•"/>
            </a:pPr>
            <a:r>
              <a:rPr lang="fi-FI" b="1" dirty="0"/>
              <a:t>viiden kokeen joukossa </a:t>
            </a:r>
          </a:p>
          <a:p>
            <a:r>
              <a:rPr lang="fi-FI" b="1" dirty="0"/>
              <a:t>      voi olla vain yksi koe </a:t>
            </a:r>
          </a:p>
          <a:p>
            <a:r>
              <a:rPr lang="fi-FI" b="1" dirty="0"/>
              <a:t>      samassa  oppiaineessa</a:t>
            </a:r>
          </a:p>
          <a:p>
            <a:endParaRPr lang="fi-FI" b="1" dirty="0"/>
          </a:p>
        </p:txBody>
      </p:sp>
      <p:grpSp>
        <p:nvGrpSpPr>
          <p:cNvPr id="27" name="Ryhmä 26">
            <a:extLst>
              <a:ext uri="{FF2B5EF4-FFF2-40B4-BE49-F238E27FC236}">
                <a16:creationId xmlns:a16="http://schemas.microsoft.com/office/drawing/2014/main" id="{AD4ACEFF-D2A5-4FA7-B2A6-8F7F03EE0284}"/>
              </a:ext>
            </a:extLst>
          </p:cNvPr>
          <p:cNvGrpSpPr/>
          <p:nvPr/>
        </p:nvGrpSpPr>
        <p:grpSpPr>
          <a:xfrm>
            <a:off x="8576447" y="6349128"/>
            <a:ext cx="553357" cy="546128"/>
            <a:chOff x="8576447" y="6349128"/>
            <a:chExt cx="553357" cy="546128"/>
          </a:xfrm>
        </p:grpSpPr>
        <p:sp>
          <p:nvSpPr>
            <p:cNvPr id="32" name="Tekstiruutu 31">
              <a:extLst>
                <a:ext uri="{FF2B5EF4-FFF2-40B4-BE49-F238E27FC236}">
                  <a16:creationId xmlns:a16="http://schemas.microsoft.com/office/drawing/2014/main" id="{0E4F8E91-A30D-4323-992B-9DB107664DBE}"/>
                </a:ext>
              </a:extLst>
            </p:cNvPr>
            <p:cNvSpPr txBox="1"/>
            <p:nvPr/>
          </p:nvSpPr>
          <p:spPr>
            <a:xfrm>
              <a:off x="8576447" y="6587479"/>
              <a:ext cx="553357" cy="307777"/>
            </a:xfrm>
            <a:prstGeom prst="rect">
              <a:avLst/>
            </a:prstGeom>
            <a:noFill/>
          </p:spPr>
          <p:txBody>
            <a:bodyPr wrap="none" rtlCol="0">
              <a:spAutoFit/>
            </a:bodyPr>
            <a:lstStyle/>
            <a:p>
              <a:r>
                <a:rPr lang="fi-FI" sz="1400" b="1" dirty="0"/>
                <a:t>Lisää</a:t>
              </a:r>
            </a:p>
          </p:txBody>
        </p:sp>
        <p:sp>
          <p:nvSpPr>
            <p:cNvPr id="33" name="Toimintopainike: Eteenpäin tai seuraava 32">
              <a:hlinkClick r:id="" action="ppaction://hlinkshowjump?jump=nextslide" highlightClick="1"/>
              <a:extLst>
                <a:ext uri="{FF2B5EF4-FFF2-40B4-BE49-F238E27FC236}">
                  <a16:creationId xmlns:a16="http://schemas.microsoft.com/office/drawing/2014/main" id="{B630EF56-E5EB-403E-B13C-1E839D7FAB17}"/>
                </a:ext>
              </a:extLst>
            </p:cNvPr>
            <p:cNvSpPr/>
            <p:nvPr/>
          </p:nvSpPr>
          <p:spPr>
            <a:xfrm>
              <a:off x="8673105" y="6349128"/>
              <a:ext cx="360040" cy="307777"/>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Tree>
    <p:extLst>
      <p:ext uri="{BB962C8B-B14F-4D97-AF65-F5344CB8AC3E}">
        <p14:creationId xmlns:p14="http://schemas.microsoft.com/office/powerpoint/2010/main" val="8946846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3160FA-33E2-44C4-8B83-B24DF8EDF038}"/>
              </a:ext>
            </a:extLst>
          </p:cNvPr>
          <p:cNvSpPr>
            <a:spLocks noGrp="1"/>
          </p:cNvSpPr>
          <p:nvPr>
            <p:ph type="ctrTitle" idx="4294967295"/>
          </p:nvPr>
        </p:nvSpPr>
        <p:spPr>
          <a:xfrm>
            <a:off x="1187624" y="164185"/>
            <a:ext cx="6192688" cy="620688"/>
          </a:xfrm>
          <a:prstGeom prst="rect">
            <a:avLst/>
          </a:prstGeom>
        </p:spPr>
        <p:txBody>
          <a:bodyPr>
            <a:normAutofit/>
          </a:bodyPr>
          <a:lstStyle/>
          <a:p>
            <a:pPr algn="ctr"/>
            <a:r>
              <a:rPr lang="fi-FI" dirty="0"/>
              <a:t>Suunnitellen tavoitteeseesi</a:t>
            </a:r>
          </a:p>
        </p:txBody>
      </p:sp>
      <p:graphicFrame>
        <p:nvGraphicFramePr>
          <p:cNvPr id="21" name="Kaaviokuva 20">
            <a:extLst>
              <a:ext uri="{FF2B5EF4-FFF2-40B4-BE49-F238E27FC236}">
                <a16:creationId xmlns:a16="http://schemas.microsoft.com/office/drawing/2014/main" id="{81180E47-E62E-4DD8-BFDE-EAF01B193452}"/>
              </a:ext>
            </a:extLst>
          </p:cNvPr>
          <p:cNvGraphicFramePr/>
          <p:nvPr>
            <p:extLst>
              <p:ext uri="{D42A27DB-BD31-4B8C-83A1-F6EECF244321}">
                <p14:modId xmlns:p14="http://schemas.microsoft.com/office/powerpoint/2010/main" val="947191087"/>
              </p:ext>
            </p:extLst>
          </p:nvPr>
        </p:nvGraphicFramePr>
        <p:xfrm>
          <a:off x="1524000" y="1829356"/>
          <a:ext cx="6537158" cy="45064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2" name="Vuokaaviosymboli: Rajoitin 21">
            <a:extLst>
              <a:ext uri="{FF2B5EF4-FFF2-40B4-BE49-F238E27FC236}">
                <a16:creationId xmlns:a16="http://schemas.microsoft.com/office/drawing/2014/main" id="{E6D2EAB9-A3A9-44D0-854B-03171CFC359A}"/>
              </a:ext>
            </a:extLst>
          </p:cNvPr>
          <p:cNvSpPr/>
          <p:nvPr/>
        </p:nvSpPr>
        <p:spPr>
          <a:xfrm>
            <a:off x="1267326" y="1147544"/>
            <a:ext cx="3080084" cy="1362599"/>
          </a:xfrm>
          <a:prstGeom prst="flowChartTerminator">
            <a:avLst/>
          </a:prstGeom>
          <a:solidFill>
            <a:schemeClr val="accent1"/>
          </a:solidFill>
          <a:ln w="28575" cap="flat" cmpd="sng" algn="ctr">
            <a:solidFill>
              <a:schemeClr val="tx2">
                <a:lumMod val="75000"/>
              </a:schemeClr>
            </a:solidFill>
            <a:prstDash val="solid"/>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hardEdge"/>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i-FI" sz="1800" b="1" i="0" u="none" strike="noStrike" kern="0" cap="none" spc="0" normalizeH="0" baseline="0" noProof="0" dirty="0">
                <a:ln>
                  <a:noFill/>
                </a:ln>
                <a:solidFill>
                  <a:schemeClr val="bg1"/>
                </a:solidFill>
                <a:effectLst/>
                <a:uLnTx/>
                <a:uFillTx/>
                <a:latin typeface="Calibri" panose="020F0502020204030204"/>
                <a:ea typeface="+mn-ea"/>
                <a:cs typeface="+mn-cs"/>
              </a:rPr>
              <a:t>Pohdi omia vahvuuksiasi hyvissä ajoin</a:t>
            </a:r>
          </a:p>
          <a:p>
            <a:pPr marL="285750" marR="0" lvl="0" indent="-285750" algn="ctr"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600" b="1" kern="0" dirty="0">
                <a:solidFill>
                  <a:schemeClr val="bg1"/>
                </a:solidFill>
                <a:latin typeface="Calibri" panose="020F0502020204030204"/>
              </a:rPr>
              <a:t>mieti lukion jälkeistä aikaa</a:t>
            </a:r>
          </a:p>
          <a:p>
            <a:pPr marL="285750" marR="0" lvl="0" indent="-285750" algn="ctr"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600" b="1" i="0" u="none" strike="noStrike" kern="0" cap="none" spc="0" normalizeH="0" baseline="0" noProof="0" dirty="0">
                <a:ln>
                  <a:noFill/>
                </a:ln>
                <a:solidFill>
                  <a:schemeClr val="bg1"/>
                </a:solidFill>
                <a:effectLst/>
                <a:uLnTx/>
                <a:uFillTx/>
                <a:latin typeface="Calibri" panose="020F0502020204030204"/>
                <a:ea typeface="+mn-ea"/>
                <a:cs typeface="+mn-cs"/>
              </a:rPr>
              <a:t>tarkista suunnitelmiasi </a:t>
            </a:r>
          </a:p>
        </p:txBody>
      </p:sp>
      <p:sp>
        <p:nvSpPr>
          <p:cNvPr id="23" name="Vuokaaviosymboli: Rajoitin 22">
            <a:extLst>
              <a:ext uri="{FF2B5EF4-FFF2-40B4-BE49-F238E27FC236}">
                <a16:creationId xmlns:a16="http://schemas.microsoft.com/office/drawing/2014/main" id="{929A24D7-4600-40A0-9BA6-613A59E5F4CF}"/>
              </a:ext>
            </a:extLst>
          </p:cNvPr>
          <p:cNvSpPr/>
          <p:nvPr/>
        </p:nvSpPr>
        <p:spPr>
          <a:xfrm>
            <a:off x="611560" y="5280859"/>
            <a:ext cx="3462184" cy="1249208"/>
          </a:xfrm>
          <a:prstGeom prst="flowChartTerminator">
            <a:avLst/>
          </a:prstGeom>
          <a:solidFill>
            <a:schemeClr val="accent4">
              <a:lumMod val="75000"/>
            </a:schemeClr>
          </a:solidFill>
          <a:ln w="38100" cap="flat" cmpd="sng" algn="ctr">
            <a:solidFill>
              <a:schemeClr val="accent4">
                <a:lumMod val="50000"/>
              </a:schemeClr>
            </a:solidFill>
            <a:prstDash val="solid"/>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riblet"/>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i-FI" sz="1800" b="1" i="0" u="none" strike="noStrike" kern="0" cap="none" spc="0" normalizeH="0" baseline="0" noProof="0" dirty="0">
                <a:ln>
                  <a:noFill/>
                </a:ln>
                <a:solidFill>
                  <a:schemeClr val="bg1"/>
                </a:solidFill>
                <a:effectLst/>
                <a:uLnTx/>
                <a:uFillTx/>
                <a:latin typeface="Calibri" panose="020F0502020204030204"/>
                <a:ea typeface="+mn-ea"/>
                <a:cs typeface="+mn-cs"/>
              </a:rPr>
              <a:t>Varaa riittävästi</a:t>
            </a:r>
            <a:r>
              <a:rPr kumimoji="0" lang="fi-FI" sz="1800" b="1" i="0" u="none" strike="noStrike" kern="0" cap="none" spc="0" normalizeH="0" noProof="0" dirty="0">
                <a:ln>
                  <a:noFill/>
                </a:ln>
                <a:solidFill>
                  <a:schemeClr val="bg1"/>
                </a:solidFill>
                <a:effectLst/>
                <a:uLnTx/>
                <a:uFillTx/>
                <a:latin typeface="Calibri" panose="020F0502020204030204"/>
                <a:ea typeface="+mn-ea"/>
                <a:cs typeface="+mn-cs"/>
              </a:rPr>
              <a:t> </a:t>
            </a:r>
            <a:r>
              <a:rPr kumimoji="0" lang="fi-FI" sz="1800" b="1" i="0" u="none" strike="noStrike" kern="0" cap="none" spc="0" normalizeH="0" baseline="0" noProof="0" dirty="0">
                <a:ln>
                  <a:noFill/>
                </a:ln>
                <a:solidFill>
                  <a:schemeClr val="bg1"/>
                </a:solidFill>
                <a:effectLst/>
                <a:uLnTx/>
                <a:uFillTx/>
                <a:latin typeface="Calibri" panose="020F0502020204030204"/>
                <a:ea typeface="+mn-ea"/>
                <a:cs typeface="+mn-cs"/>
              </a:rPr>
              <a:t>lukuaikaa</a:t>
            </a:r>
          </a:p>
          <a:p>
            <a:pPr marL="285750" marR="0" lvl="0" indent="-285750" algn="ctr"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600" b="1" i="0" u="none" strike="noStrike" kern="0" cap="none" spc="0" normalizeH="0" baseline="0" noProof="0" dirty="0">
                <a:ln>
                  <a:noFill/>
                </a:ln>
                <a:solidFill>
                  <a:schemeClr val="bg1"/>
                </a:solidFill>
                <a:effectLst/>
                <a:uLnTx/>
                <a:uFillTx/>
                <a:latin typeface="Calibri" panose="020F0502020204030204"/>
              </a:rPr>
              <a:t>järjestä</a:t>
            </a:r>
            <a:r>
              <a:rPr kumimoji="0" lang="fi-FI" sz="1600" b="1" i="0" u="none" strike="noStrike" kern="0" cap="none" spc="0" normalizeH="0" noProof="0" dirty="0">
                <a:ln>
                  <a:noFill/>
                </a:ln>
                <a:solidFill>
                  <a:schemeClr val="bg1"/>
                </a:solidFill>
                <a:effectLst/>
                <a:uLnTx/>
                <a:uFillTx/>
                <a:latin typeface="Calibri" panose="020F0502020204030204"/>
              </a:rPr>
              <a:t> mielekästä vapaa-aikaa</a:t>
            </a:r>
          </a:p>
          <a:p>
            <a:pPr marL="285750" marR="0" lvl="0" indent="-285750" algn="ctr"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600" b="1" kern="0" baseline="0" dirty="0">
                <a:solidFill>
                  <a:schemeClr val="bg1"/>
                </a:solidFill>
                <a:latin typeface="Calibri" panose="020F0502020204030204"/>
              </a:rPr>
              <a:t>huolehdi </a:t>
            </a:r>
            <a:r>
              <a:rPr lang="fi-FI" sz="1600" b="1" kern="0" dirty="0">
                <a:solidFill>
                  <a:schemeClr val="bg1"/>
                </a:solidFill>
                <a:latin typeface="Calibri" panose="020F0502020204030204"/>
              </a:rPr>
              <a:t>yleiskunnostasi ja terveellisestä ravinnosta</a:t>
            </a:r>
            <a:endParaRPr kumimoji="0" lang="fi-FI" sz="1800" b="1" i="0" u="none" strike="noStrike" kern="0" cap="none" spc="0" normalizeH="0" baseline="0" noProof="0" dirty="0">
              <a:ln>
                <a:noFill/>
              </a:ln>
              <a:solidFill>
                <a:schemeClr val="bg1"/>
              </a:solidFill>
              <a:effectLst/>
              <a:uLnTx/>
              <a:uFillTx/>
              <a:latin typeface="Calibri" panose="020F0502020204030204"/>
            </a:endParaRPr>
          </a:p>
        </p:txBody>
      </p:sp>
      <p:sp>
        <p:nvSpPr>
          <p:cNvPr id="24" name="Vuokaaviosymboli: Rajoitin 23">
            <a:extLst>
              <a:ext uri="{FF2B5EF4-FFF2-40B4-BE49-F238E27FC236}">
                <a16:creationId xmlns:a16="http://schemas.microsoft.com/office/drawing/2014/main" id="{BDE11D39-050A-4B99-BDAB-DA71257BD662}"/>
              </a:ext>
            </a:extLst>
          </p:cNvPr>
          <p:cNvSpPr/>
          <p:nvPr/>
        </p:nvSpPr>
        <p:spPr>
          <a:xfrm>
            <a:off x="58365" y="3242821"/>
            <a:ext cx="3164305" cy="978422"/>
          </a:xfrm>
          <a:prstGeom prst="flowChartTerminator">
            <a:avLst/>
          </a:prstGeom>
          <a:solidFill>
            <a:schemeClr val="accent4">
              <a:lumMod val="75000"/>
            </a:schemeClr>
          </a:solidFill>
          <a:ln w="38100" cap="flat" cmpd="sng" algn="ctr">
            <a:solidFill>
              <a:schemeClr val="accent4">
                <a:lumMod val="50000"/>
              </a:schemeClr>
            </a:solidFill>
            <a:prstDash val="solid"/>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riblet"/>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fi-FI" b="1" kern="0" dirty="0">
                <a:solidFill>
                  <a:schemeClr val="bg1"/>
                </a:solidFill>
                <a:latin typeface="Calibri" panose="020F0502020204030204"/>
              </a:rPr>
              <a:t>Toteuta</a:t>
            </a:r>
            <a:r>
              <a:rPr kumimoji="0" lang="fi-FI" sz="1800" b="1" i="0" u="none" strike="noStrike" kern="0" cap="none" spc="0" normalizeH="0" baseline="0" noProof="0" dirty="0">
                <a:ln>
                  <a:noFill/>
                </a:ln>
                <a:solidFill>
                  <a:schemeClr val="bg1"/>
                </a:solidFill>
                <a:effectLst/>
                <a:uLnTx/>
                <a:uFillTx/>
                <a:latin typeface="Calibri" panose="020F0502020204030204"/>
                <a:ea typeface="+mn-ea"/>
                <a:cs typeface="+mn-cs"/>
              </a:rPr>
              <a:t> unelmaasi, luota itseesi ja kykyihisi </a:t>
            </a:r>
          </a:p>
        </p:txBody>
      </p:sp>
      <p:sp>
        <p:nvSpPr>
          <p:cNvPr id="25" name="Vuokaaviosymboli: Rajoitin 24">
            <a:extLst>
              <a:ext uri="{FF2B5EF4-FFF2-40B4-BE49-F238E27FC236}">
                <a16:creationId xmlns:a16="http://schemas.microsoft.com/office/drawing/2014/main" id="{745854BE-7D28-46B8-82C7-CB5EEDAF20D8}"/>
              </a:ext>
            </a:extLst>
          </p:cNvPr>
          <p:cNvSpPr/>
          <p:nvPr/>
        </p:nvSpPr>
        <p:spPr>
          <a:xfrm>
            <a:off x="6356371" y="3596640"/>
            <a:ext cx="2695073" cy="1249207"/>
          </a:xfrm>
          <a:prstGeom prst="flowChartTerminator">
            <a:avLst/>
          </a:prstGeom>
          <a:solidFill>
            <a:schemeClr val="accent4">
              <a:lumMod val="75000"/>
            </a:schemeClr>
          </a:solidFill>
          <a:ln w="38100" cap="flat" cmpd="sng" algn="ctr">
            <a:solidFill>
              <a:schemeClr val="accent4">
                <a:lumMod val="50000"/>
              </a:schemeClr>
            </a:solidFill>
            <a:prstDash val="solid"/>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riblet"/>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fi-FI" b="1" kern="0" dirty="0">
                <a:solidFill>
                  <a:schemeClr val="bg1"/>
                </a:solidFill>
                <a:latin typeface="Calibri" panose="020F0502020204030204"/>
              </a:rPr>
              <a:t>Seuraa aktiivisesti mediaa ja uutisia</a:t>
            </a:r>
          </a:p>
          <a:p>
            <a:pPr marL="285750" marR="0" lvl="0" indent="-285750" algn="ctr"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600" b="1" kern="0" dirty="0">
                <a:solidFill>
                  <a:schemeClr val="bg1"/>
                </a:solidFill>
                <a:latin typeface="Calibri" panose="020F0502020204030204"/>
              </a:rPr>
              <a:t>ole kriittinen pohdiskelija</a:t>
            </a:r>
            <a:endParaRPr kumimoji="0" lang="fi-FI" sz="1600" b="1" i="0" u="none" strike="noStrike" kern="0" cap="none" spc="0" normalizeH="0" baseline="0" noProof="0" dirty="0">
              <a:ln>
                <a:noFill/>
              </a:ln>
              <a:solidFill>
                <a:schemeClr val="bg1"/>
              </a:solidFill>
              <a:effectLst/>
              <a:uLnTx/>
              <a:uFillTx/>
              <a:latin typeface="Calibri" panose="020F0502020204030204"/>
            </a:endParaRPr>
          </a:p>
        </p:txBody>
      </p:sp>
      <p:sp>
        <p:nvSpPr>
          <p:cNvPr id="26" name="Vuokaaviosymboli: Rajoitin 25">
            <a:extLst>
              <a:ext uri="{FF2B5EF4-FFF2-40B4-BE49-F238E27FC236}">
                <a16:creationId xmlns:a16="http://schemas.microsoft.com/office/drawing/2014/main" id="{769F0B7D-A5DF-48A2-94E2-8A387449E534}"/>
              </a:ext>
            </a:extLst>
          </p:cNvPr>
          <p:cNvSpPr/>
          <p:nvPr/>
        </p:nvSpPr>
        <p:spPr>
          <a:xfrm>
            <a:off x="5438274" y="1138120"/>
            <a:ext cx="3080084" cy="1642808"/>
          </a:xfrm>
          <a:prstGeom prst="flowChartTerminator">
            <a:avLst/>
          </a:prstGeom>
          <a:solidFill>
            <a:schemeClr val="accent1"/>
          </a:solidFill>
          <a:ln w="28575" cap="flat" cmpd="sng" algn="ctr">
            <a:solidFill>
              <a:schemeClr val="tx2">
                <a:lumMod val="75000"/>
              </a:schemeClr>
            </a:solidFill>
            <a:prstDash val="solid"/>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hardEdge"/>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i-FI" sz="1800" b="1" i="0" u="none" strike="noStrike" kern="0" cap="none" spc="0" normalizeH="0" baseline="0" noProof="0" dirty="0">
                <a:ln>
                  <a:noFill/>
                </a:ln>
                <a:solidFill>
                  <a:schemeClr val="bg1"/>
                </a:solidFill>
                <a:effectLst/>
                <a:uLnTx/>
                <a:uFillTx/>
                <a:latin typeface="Calibri" panose="020F0502020204030204"/>
                <a:ea typeface="+mn-ea"/>
                <a:cs typeface="+mn-cs"/>
              </a:rPr>
              <a:t>Valitse sinua kiinnostavia oppiaineita</a:t>
            </a:r>
          </a:p>
          <a:p>
            <a:pPr marL="285750" marR="0" lvl="0" indent="-285750" algn="ctr"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600" b="1" kern="0" dirty="0">
                <a:solidFill>
                  <a:schemeClr val="bg1"/>
                </a:solidFill>
                <a:latin typeface="Calibri" panose="020F0502020204030204"/>
              </a:rPr>
              <a:t>kiinnostus parantaa tuloksiasi </a:t>
            </a:r>
          </a:p>
          <a:p>
            <a:pPr marL="285750" marR="0" lvl="0" indent="-285750" algn="ctr"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600" b="1" i="0" u="none" strike="noStrike" kern="0" cap="none" spc="0" normalizeH="0" baseline="0" noProof="0" dirty="0">
                <a:ln>
                  <a:noFill/>
                </a:ln>
                <a:solidFill>
                  <a:schemeClr val="bg1"/>
                </a:solidFill>
                <a:effectLst/>
                <a:uLnTx/>
                <a:uFillTx/>
                <a:latin typeface="Calibri" panose="020F0502020204030204"/>
                <a:ea typeface="+mn-ea"/>
                <a:cs typeface="+mn-cs"/>
              </a:rPr>
              <a:t>innostut opiskelu</a:t>
            </a:r>
            <a:r>
              <a:rPr kumimoji="0" lang="fi-FI" sz="1800" b="1" i="0" u="none" strike="noStrike" kern="0" cap="none" spc="0" normalizeH="0" baseline="0" noProof="0" dirty="0">
                <a:ln>
                  <a:noFill/>
                </a:ln>
                <a:solidFill>
                  <a:schemeClr val="bg1"/>
                </a:solidFill>
                <a:effectLst/>
                <a:uLnTx/>
                <a:uFillTx/>
                <a:latin typeface="Calibri" panose="020F0502020204030204"/>
                <a:ea typeface="+mn-ea"/>
                <a:cs typeface="+mn-cs"/>
              </a:rPr>
              <a:t>sta</a:t>
            </a:r>
          </a:p>
        </p:txBody>
      </p:sp>
      <p:sp>
        <p:nvSpPr>
          <p:cNvPr id="27" name="Vuokaaviosymboli: Rajoitin 26">
            <a:extLst>
              <a:ext uri="{FF2B5EF4-FFF2-40B4-BE49-F238E27FC236}">
                <a16:creationId xmlns:a16="http://schemas.microsoft.com/office/drawing/2014/main" id="{157844FB-6A98-41AA-9349-FD053986E8F4}"/>
              </a:ext>
            </a:extLst>
          </p:cNvPr>
          <p:cNvSpPr/>
          <p:nvPr/>
        </p:nvSpPr>
        <p:spPr>
          <a:xfrm>
            <a:off x="5198382" y="5401863"/>
            <a:ext cx="3080084" cy="1362598"/>
          </a:xfrm>
          <a:prstGeom prst="flowChartTerminator">
            <a:avLst/>
          </a:prstGeom>
          <a:solidFill>
            <a:schemeClr val="accent1"/>
          </a:solidFill>
          <a:ln w="28575" cap="flat" cmpd="sng" algn="ctr">
            <a:solidFill>
              <a:schemeClr val="tx2">
                <a:lumMod val="75000"/>
              </a:schemeClr>
            </a:solidFill>
            <a:prstDash val="solid"/>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hardEdge"/>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i-FI" sz="1800" b="1" i="0" u="none" strike="noStrike" kern="0" cap="none" spc="0" normalizeH="0" baseline="0" noProof="0" dirty="0">
                <a:ln>
                  <a:noFill/>
                </a:ln>
                <a:solidFill>
                  <a:schemeClr val="bg1"/>
                </a:solidFill>
                <a:effectLst/>
                <a:uLnTx/>
                <a:uFillTx/>
                <a:latin typeface="Calibri" panose="020F0502020204030204"/>
                <a:ea typeface="+mn-ea"/>
                <a:cs typeface="+mn-cs"/>
              </a:rPr>
              <a:t>Keskustele suunnitelmistasi opettajien, vanhempiesi ja ystävien kanssa</a:t>
            </a:r>
          </a:p>
        </p:txBody>
      </p:sp>
      <p:pic>
        <p:nvPicPr>
          <p:cNvPr id="28" name="Kuva 27">
            <a:extLst>
              <a:ext uri="{FF2B5EF4-FFF2-40B4-BE49-F238E27FC236}">
                <a16:creationId xmlns:a16="http://schemas.microsoft.com/office/drawing/2014/main" id="{4CEA7034-C417-461F-BC9D-F04C0C88CB78}"/>
              </a:ext>
            </a:extLst>
          </p:cNvPr>
          <p:cNvPicPr>
            <a:picLocks noChangeAspect="1"/>
          </p:cNvPicPr>
          <p:nvPr/>
        </p:nvPicPr>
        <p:blipFill>
          <a:blip r:embed="rId7"/>
          <a:stretch>
            <a:fillRect/>
          </a:stretch>
        </p:blipFill>
        <p:spPr>
          <a:xfrm>
            <a:off x="3413666" y="2997094"/>
            <a:ext cx="2751709" cy="2016338"/>
          </a:xfrm>
          <a:prstGeom prst="rect">
            <a:avLst/>
          </a:prstGeom>
        </p:spPr>
      </p:pic>
      <p:grpSp>
        <p:nvGrpSpPr>
          <p:cNvPr id="29" name="Ryhmä 28">
            <a:extLst>
              <a:ext uri="{FF2B5EF4-FFF2-40B4-BE49-F238E27FC236}">
                <a16:creationId xmlns:a16="http://schemas.microsoft.com/office/drawing/2014/main" id="{105506E2-0B74-486A-A7A5-542ADB7C5992}"/>
              </a:ext>
            </a:extLst>
          </p:cNvPr>
          <p:cNvGrpSpPr/>
          <p:nvPr/>
        </p:nvGrpSpPr>
        <p:grpSpPr>
          <a:xfrm>
            <a:off x="8320717" y="6309320"/>
            <a:ext cx="839132" cy="621824"/>
            <a:chOff x="8320717" y="6309320"/>
            <a:chExt cx="839132" cy="621824"/>
          </a:xfrm>
        </p:grpSpPr>
        <p:pic>
          <p:nvPicPr>
            <p:cNvPr id="30" name="Kuva 29" descr="Paluu">
              <a:hlinkClick r:id="rId8" action="ppaction://hlinksldjump"/>
              <a:extLst>
                <a:ext uri="{FF2B5EF4-FFF2-40B4-BE49-F238E27FC236}">
                  <a16:creationId xmlns:a16="http://schemas.microsoft.com/office/drawing/2014/main" id="{C10C4979-AAC2-4D4A-8C53-D5703B72C08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538025" y="6309320"/>
              <a:ext cx="621824" cy="621824"/>
            </a:xfrm>
            <a:prstGeom prst="rect">
              <a:avLst/>
            </a:prstGeom>
          </p:spPr>
        </p:pic>
        <p:sp>
          <p:nvSpPr>
            <p:cNvPr id="31" name="Tekstiruutu 30">
              <a:hlinkClick r:id="rId8" action="ppaction://hlinksldjump"/>
              <a:extLst>
                <a:ext uri="{FF2B5EF4-FFF2-40B4-BE49-F238E27FC236}">
                  <a16:creationId xmlns:a16="http://schemas.microsoft.com/office/drawing/2014/main" id="{3EC10E85-0243-4F20-82A3-CD8EECEC26C7}"/>
                </a:ext>
              </a:extLst>
            </p:cNvPr>
            <p:cNvSpPr txBox="1"/>
            <p:nvPr/>
          </p:nvSpPr>
          <p:spPr>
            <a:xfrm>
              <a:off x="8320717" y="6411846"/>
              <a:ext cx="711477" cy="307777"/>
            </a:xfrm>
            <a:prstGeom prst="rect">
              <a:avLst/>
            </a:prstGeom>
            <a:noFill/>
          </p:spPr>
          <p:txBody>
            <a:bodyPr wrap="none" rtlCol="0">
              <a:spAutoFit/>
            </a:bodyPr>
            <a:lstStyle/>
            <a:p>
              <a:r>
                <a:rPr lang="fi-FI" sz="1400" b="1" dirty="0"/>
                <a:t>Alkuun</a:t>
              </a:r>
            </a:p>
          </p:txBody>
        </p:sp>
      </p:grpSp>
    </p:spTree>
    <p:extLst>
      <p:ext uri="{BB962C8B-B14F-4D97-AF65-F5344CB8AC3E}">
        <p14:creationId xmlns:p14="http://schemas.microsoft.com/office/powerpoint/2010/main" val="1281254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ppt_x"/>
                                          </p:val>
                                        </p:tav>
                                        <p:tav tm="100000">
                                          <p:val>
                                            <p:strVal val="#ppt_x"/>
                                          </p:val>
                                        </p:tav>
                                      </p:tavLst>
                                    </p:anim>
                                    <p:anim calcmode="lin" valueType="num">
                                      <p:cBhvr additive="base">
                                        <p:cTn id="16" dur="500" fill="hold"/>
                                        <p:tgtEl>
                                          <p:spTgt spid="2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ppt_x"/>
                                          </p:val>
                                        </p:tav>
                                        <p:tav tm="100000">
                                          <p:val>
                                            <p:strVal val="#ppt_x"/>
                                          </p:val>
                                        </p:tav>
                                      </p:tavLst>
                                    </p:anim>
                                    <p:anim calcmode="lin" valueType="num">
                                      <p:cBhvr additive="base">
                                        <p:cTn id="2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Ryhmä 33">
            <a:extLst>
              <a:ext uri="{FF2B5EF4-FFF2-40B4-BE49-F238E27FC236}">
                <a16:creationId xmlns:a16="http://schemas.microsoft.com/office/drawing/2014/main" id="{853100CA-80A8-4DFC-ABA7-AF84A37E9013}"/>
              </a:ext>
            </a:extLst>
          </p:cNvPr>
          <p:cNvGrpSpPr/>
          <p:nvPr/>
        </p:nvGrpSpPr>
        <p:grpSpPr>
          <a:xfrm>
            <a:off x="5408476" y="4903876"/>
            <a:ext cx="1656184" cy="1845876"/>
            <a:chOff x="1341766" y="2445"/>
            <a:chExt cx="1605912" cy="1845876"/>
          </a:xfrm>
          <a:solidFill>
            <a:schemeClr val="accent2">
              <a:lumMod val="75000"/>
            </a:schemeClr>
          </a:solidFill>
          <a:scene3d>
            <a:camera prst="orthographicFront">
              <a:rot lat="0" lon="0" rev="0"/>
            </a:camera>
            <a:lightRig rig="balanced" dir="t">
              <a:rot lat="0" lon="0" rev="8700000"/>
            </a:lightRig>
          </a:scene3d>
        </p:grpSpPr>
        <p:sp>
          <p:nvSpPr>
            <p:cNvPr id="35" name="Kuusikulmio 34">
              <a:extLst>
                <a:ext uri="{FF2B5EF4-FFF2-40B4-BE49-F238E27FC236}">
                  <a16:creationId xmlns:a16="http://schemas.microsoft.com/office/drawing/2014/main" id="{FB28B4BF-BBF0-48FF-B9C4-EA4A46C551B5}"/>
                </a:ext>
              </a:extLst>
            </p:cNvPr>
            <p:cNvSpPr/>
            <p:nvPr/>
          </p:nvSpPr>
          <p:spPr>
            <a:xfrm rot="5400000">
              <a:off x="1221784" y="122427"/>
              <a:ext cx="1845876" cy="1605912"/>
            </a:xfrm>
            <a:prstGeom prst="hexagon">
              <a:avLst>
                <a:gd name="adj" fmla="val 25000"/>
                <a:gd name="vf" fmla="val 115470"/>
              </a:avLst>
            </a:prstGeom>
            <a:solidFill>
              <a:srgbClr val="7030A0"/>
            </a:solid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Kuusikulmio 4">
              <a:extLst>
                <a:ext uri="{FF2B5EF4-FFF2-40B4-BE49-F238E27FC236}">
                  <a16:creationId xmlns:a16="http://schemas.microsoft.com/office/drawing/2014/main" id="{B872055C-C8C7-490B-AB35-37A7CBB35F53}"/>
                </a:ext>
              </a:extLst>
            </p:cNvPr>
            <p:cNvSpPr txBox="1"/>
            <p:nvPr/>
          </p:nvSpPr>
          <p:spPr>
            <a:xfrm>
              <a:off x="1592021" y="290094"/>
              <a:ext cx="1105402" cy="1270578"/>
            </a:xfrm>
            <a:prstGeom prst="rect">
              <a:avLst/>
            </a:prstGeom>
            <a:no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fi-FI" sz="2000" b="1" kern="1200" dirty="0">
                  <a:solidFill>
                    <a:schemeClr val="bg1"/>
                  </a:solidFill>
                </a:rPr>
                <a:t>Vieraat kielet</a:t>
              </a:r>
            </a:p>
          </p:txBody>
        </p:sp>
      </p:grpSp>
      <p:grpSp>
        <p:nvGrpSpPr>
          <p:cNvPr id="31" name="Ryhmä 30">
            <a:extLst>
              <a:ext uri="{FF2B5EF4-FFF2-40B4-BE49-F238E27FC236}">
                <a16:creationId xmlns:a16="http://schemas.microsoft.com/office/drawing/2014/main" id="{4310857A-CE06-489E-B143-2C9D060512AE}"/>
              </a:ext>
            </a:extLst>
          </p:cNvPr>
          <p:cNvGrpSpPr/>
          <p:nvPr/>
        </p:nvGrpSpPr>
        <p:grpSpPr>
          <a:xfrm>
            <a:off x="5483251" y="4998221"/>
            <a:ext cx="1656184" cy="1845876"/>
            <a:chOff x="1341766" y="2445"/>
            <a:chExt cx="1605912" cy="1845876"/>
          </a:xfrm>
          <a:solidFill>
            <a:schemeClr val="accent2">
              <a:lumMod val="75000"/>
            </a:schemeClr>
          </a:solidFill>
          <a:scene3d>
            <a:camera prst="orthographicFront">
              <a:rot lat="0" lon="0" rev="0"/>
            </a:camera>
            <a:lightRig rig="balanced" dir="t">
              <a:rot lat="0" lon="0" rev="8700000"/>
            </a:lightRig>
          </a:scene3d>
        </p:grpSpPr>
        <p:sp>
          <p:nvSpPr>
            <p:cNvPr id="32" name="Kuusikulmio 31">
              <a:extLst>
                <a:ext uri="{FF2B5EF4-FFF2-40B4-BE49-F238E27FC236}">
                  <a16:creationId xmlns:a16="http://schemas.microsoft.com/office/drawing/2014/main" id="{7295F316-549E-4E47-856D-DF25B55637AF}"/>
                </a:ext>
              </a:extLst>
            </p:cNvPr>
            <p:cNvSpPr/>
            <p:nvPr/>
          </p:nvSpPr>
          <p:spPr>
            <a:xfrm rot="5400000">
              <a:off x="1221784" y="122427"/>
              <a:ext cx="1845876" cy="1605912"/>
            </a:xfrm>
            <a:prstGeom prst="hexagon">
              <a:avLst>
                <a:gd name="adj" fmla="val 25000"/>
                <a:gd name="vf" fmla="val 115470"/>
              </a:avLst>
            </a:prstGeom>
            <a:solidFill>
              <a:srgbClr val="7030A0"/>
            </a:solid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Kuusikulmio 4">
              <a:extLst>
                <a:ext uri="{FF2B5EF4-FFF2-40B4-BE49-F238E27FC236}">
                  <a16:creationId xmlns:a16="http://schemas.microsoft.com/office/drawing/2014/main" id="{4078A02F-EC19-4B80-B196-94405FB2FABF}"/>
                </a:ext>
              </a:extLst>
            </p:cNvPr>
            <p:cNvSpPr txBox="1"/>
            <p:nvPr/>
          </p:nvSpPr>
          <p:spPr>
            <a:xfrm>
              <a:off x="1592021" y="290094"/>
              <a:ext cx="1105402" cy="1270578"/>
            </a:xfrm>
            <a:prstGeom prst="rect">
              <a:avLst/>
            </a:prstGeom>
            <a:no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fi-FI" sz="2000" b="1" kern="1200" dirty="0">
                  <a:solidFill>
                    <a:schemeClr val="bg1"/>
                  </a:solidFill>
                </a:rPr>
                <a:t>Vieraat kielet</a:t>
              </a:r>
            </a:p>
          </p:txBody>
        </p:sp>
      </p:grpSp>
      <p:grpSp>
        <p:nvGrpSpPr>
          <p:cNvPr id="28" name="Ryhmä 27">
            <a:extLst>
              <a:ext uri="{FF2B5EF4-FFF2-40B4-BE49-F238E27FC236}">
                <a16:creationId xmlns:a16="http://schemas.microsoft.com/office/drawing/2014/main" id="{444A3D67-209A-4476-8C61-0AD7D5097193}"/>
              </a:ext>
            </a:extLst>
          </p:cNvPr>
          <p:cNvGrpSpPr/>
          <p:nvPr/>
        </p:nvGrpSpPr>
        <p:grpSpPr>
          <a:xfrm>
            <a:off x="3207789" y="4769956"/>
            <a:ext cx="1679865" cy="1845876"/>
            <a:chOff x="1318804" y="2445"/>
            <a:chExt cx="1628874" cy="1845876"/>
          </a:xfrm>
          <a:solidFill>
            <a:schemeClr val="accent2">
              <a:lumMod val="75000"/>
            </a:schemeClr>
          </a:solidFill>
          <a:scene3d>
            <a:camera prst="orthographicFront">
              <a:rot lat="0" lon="0" rev="0"/>
            </a:camera>
            <a:lightRig rig="balanced" dir="t">
              <a:rot lat="0" lon="0" rev="8700000"/>
            </a:lightRig>
          </a:scene3d>
        </p:grpSpPr>
        <p:sp>
          <p:nvSpPr>
            <p:cNvPr id="29" name="Kuusikulmio 28">
              <a:extLst>
                <a:ext uri="{FF2B5EF4-FFF2-40B4-BE49-F238E27FC236}">
                  <a16:creationId xmlns:a16="http://schemas.microsoft.com/office/drawing/2014/main" id="{1F9801DA-7A8A-40A0-9432-35F124F8D6EC}"/>
                </a:ext>
              </a:extLst>
            </p:cNvPr>
            <p:cNvSpPr/>
            <p:nvPr/>
          </p:nvSpPr>
          <p:spPr>
            <a:xfrm rot="5400000">
              <a:off x="1221784" y="122427"/>
              <a:ext cx="1845876" cy="1605912"/>
            </a:xfrm>
            <a:prstGeom prst="hexagon">
              <a:avLst>
                <a:gd name="adj" fmla="val 25000"/>
                <a:gd name="vf" fmla="val 115470"/>
              </a:avLst>
            </a:prstGeom>
            <a:solidFill>
              <a:schemeClr val="accent6">
                <a:lumMod val="75000"/>
              </a:schemeClr>
            </a:solid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Kuusikulmio 4">
              <a:extLst>
                <a:ext uri="{FF2B5EF4-FFF2-40B4-BE49-F238E27FC236}">
                  <a16:creationId xmlns:a16="http://schemas.microsoft.com/office/drawing/2014/main" id="{E96AA0CD-C243-4057-8E54-DAB8849EA0FC}"/>
                </a:ext>
              </a:extLst>
            </p:cNvPr>
            <p:cNvSpPr txBox="1"/>
            <p:nvPr/>
          </p:nvSpPr>
          <p:spPr>
            <a:xfrm>
              <a:off x="1318804" y="439630"/>
              <a:ext cx="1598098" cy="1270578"/>
            </a:xfrm>
            <a:prstGeom prst="rect">
              <a:avLst/>
            </a:prstGeom>
            <a:no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fi-FI" sz="2000" b="1" dirty="0">
                  <a:solidFill>
                    <a:schemeClr val="bg1"/>
                  </a:solidFill>
                </a:rPr>
                <a:t>Reaaliaineiden kokeet</a:t>
              </a:r>
              <a:endParaRPr lang="fi-FI" sz="2000" b="1" kern="1200" dirty="0">
                <a:solidFill>
                  <a:schemeClr val="bg1"/>
                </a:solidFill>
              </a:endParaRPr>
            </a:p>
          </p:txBody>
        </p:sp>
      </p:grpSp>
      <p:grpSp>
        <p:nvGrpSpPr>
          <p:cNvPr id="22" name="Ryhmä 21">
            <a:extLst>
              <a:ext uri="{FF2B5EF4-FFF2-40B4-BE49-F238E27FC236}">
                <a16:creationId xmlns:a16="http://schemas.microsoft.com/office/drawing/2014/main" id="{87CD2F70-89A9-4663-A2A4-EF40821D3417}"/>
              </a:ext>
            </a:extLst>
          </p:cNvPr>
          <p:cNvGrpSpPr/>
          <p:nvPr/>
        </p:nvGrpSpPr>
        <p:grpSpPr>
          <a:xfrm>
            <a:off x="3047329" y="4920457"/>
            <a:ext cx="1679865" cy="1845876"/>
            <a:chOff x="1318804" y="2445"/>
            <a:chExt cx="1628874" cy="1845876"/>
          </a:xfrm>
          <a:solidFill>
            <a:schemeClr val="accent2">
              <a:lumMod val="75000"/>
            </a:schemeClr>
          </a:solidFill>
          <a:scene3d>
            <a:camera prst="orthographicFront">
              <a:rot lat="0" lon="0" rev="0"/>
            </a:camera>
            <a:lightRig rig="balanced" dir="t">
              <a:rot lat="0" lon="0" rev="8700000"/>
            </a:lightRig>
          </a:scene3d>
        </p:grpSpPr>
        <p:sp>
          <p:nvSpPr>
            <p:cNvPr id="23" name="Kuusikulmio 22">
              <a:extLst>
                <a:ext uri="{FF2B5EF4-FFF2-40B4-BE49-F238E27FC236}">
                  <a16:creationId xmlns:a16="http://schemas.microsoft.com/office/drawing/2014/main" id="{9561222C-67D6-4A69-9009-167DB326ED1E}"/>
                </a:ext>
              </a:extLst>
            </p:cNvPr>
            <p:cNvSpPr/>
            <p:nvPr/>
          </p:nvSpPr>
          <p:spPr>
            <a:xfrm rot="5400000">
              <a:off x="1221784" y="122427"/>
              <a:ext cx="1845876" cy="1605912"/>
            </a:xfrm>
            <a:prstGeom prst="hexagon">
              <a:avLst>
                <a:gd name="adj" fmla="val 25000"/>
                <a:gd name="vf" fmla="val 115470"/>
              </a:avLst>
            </a:prstGeom>
            <a:solidFill>
              <a:schemeClr val="accent6">
                <a:lumMod val="75000"/>
              </a:schemeClr>
            </a:solid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Kuusikulmio 4">
              <a:extLst>
                <a:ext uri="{FF2B5EF4-FFF2-40B4-BE49-F238E27FC236}">
                  <a16:creationId xmlns:a16="http://schemas.microsoft.com/office/drawing/2014/main" id="{9845EB7C-B988-45A7-9170-A564CF7AD3D1}"/>
                </a:ext>
              </a:extLst>
            </p:cNvPr>
            <p:cNvSpPr txBox="1"/>
            <p:nvPr/>
          </p:nvSpPr>
          <p:spPr>
            <a:xfrm>
              <a:off x="1318804" y="439630"/>
              <a:ext cx="1598098" cy="1270578"/>
            </a:xfrm>
            <a:prstGeom prst="rect">
              <a:avLst/>
            </a:prstGeom>
            <a:no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fi-FI" sz="2000" b="1" dirty="0">
                  <a:solidFill>
                    <a:schemeClr val="bg1"/>
                  </a:solidFill>
                </a:rPr>
                <a:t>Reaaliaineiden kokeet</a:t>
              </a:r>
              <a:endParaRPr lang="fi-FI" sz="2000" b="1" kern="1200" dirty="0">
                <a:solidFill>
                  <a:schemeClr val="bg1"/>
                </a:solidFill>
              </a:endParaRPr>
            </a:p>
          </p:txBody>
        </p:sp>
      </p:grpSp>
      <p:sp>
        <p:nvSpPr>
          <p:cNvPr id="2" name="Otsikko 1">
            <a:extLst>
              <a:ext uri="{FF2B5EF4-FFF2-40B4-BE49-F238E27FC236}">
                <a16:creationId xmlns:a16="http://schemas.microsoft.com/office/drawing/2014/main" id="{D43160FA-33E2-44C4-8B83-B24DF8EDF038}"/>
              </a:ext>
            </a:extLst>
          </p:cNvPr>
          <p:cNvSpPr>
            <a:spLocks noGrp="1"/>
          </p:cNvSpPr>
          <p:nvPr>
            <p:ph type="ctrTitle" idx="4294967295"/>
          </p:nvPr>
        </p:nvSpPr>
        <p:spPr>
          <a:xfrm>
            <a:off x="1337825" y="144869"/>
            <a:ext cx="6192688" cy="620688"/>
          </a:xfrm>
          <a:prstGeom prst="rect">
            <a:avLst/>
          </a:prstGeom>
        </p:spPr>
        <p:txBody>
          <a:bodyPr>
            <a:normAutofit/>
          </a:bodyPr>
          <a:lstStyle/>
          <a:p>
            <a:pPr algn="ctr"/>
            <a:r>
              <a:rPr lang="fi-FI" dirty="0"/>
              <a:t>Useammat kokeet</a:t>
            </a:r>
          </a:p>
        </p:txBody>
      </p:sp>
      <p:grpSp>
        <p:nvGrpSpPr>
          <p:cNvPr id="7" name="Ryhmä 6">
            <a:extLst>
              <a:ext uri="{FF2B5EF4-FFF2-40B4-BE49-F238E27FC236}">
                <a16:creationId xmlns:a16="http://schemas.microsoft.com/office/drawing/2014/main" id="{0D36FB58-940E-4850-B129-74C7968A35BF}"/>
              </a:ext>
            </a:extLst>
          </p:cNvPr>
          <p:cNvGrpSpPr/>
          <p:nvPr/>
        </p:nvGrpSpPr>
        <p:grpSpPr>
          <a:xfrm>
            <a:off x="3500142" y="1614042"/>
            <a:ext cx="1656184" cy="1845876"/>
            <a:chOff x="1341766" y="2445"/>
            <a:chExt cx="1605912" cy="1845876"/>
          </a:xfrm>
          <a:solidFill>
            <a:srgbClr val="C00000"/>
          </a:solidFill>
          <a:scene3d>
            <a:camera prst="orthographicFront">
              <a:rot lat="0" lon="0" rev="0"/>
            </a:camera>
            <a:lightRig rig="balanced" dir="t">
              <a:rot lat="0" lon="0" rev="8700000"/>
            </a:lightRig>
          </a:scene3d>
        </p:grpSpPr>
        <p:sp>
          <p:nvSpPr>
            <p:cNvPr id="8" name="Kuusikulmio 7">
              <a:extLst>
                <a:ext uri="{FF2B5EF4-FFF2-40B4-BE49-F238E27FC236}">
                  <a16:creationId xmlns:a16="http://schemas.microsoft.com/office/drawing/2014/main" id="{BE3FDF8F-7DC8-4904-BD29-4D69B708162E}"/>
                </a:ext>
              </a:extLst>
            </p:cNvPr>
            <p:cNvSpPr/>
            <p:nvPr/>
          </p:nvSpPr>
          <p:spPr>
            <a:xfrm rot="5400000">
              <a:off x="1221784" y="122427"/>
              <a:ext cx="1845876" cy="1605912"/>
            </a:xfrm>
            <a:prstGeom prst="hexagon">
              <a:avLst>
                <a:gd name="adj" fmla="val 25000"/>
                <a:gd name="vf" fmla="val 115470"/>
              </a:avLst>
            </a:prstGeom>
            <a:grp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Kuusikulmio 4">
              <a:extLst>
                <a:ext uri="{FF2B5EF4-FFF2-40B4-BE49-F238E27FC236}">
                  <a16:creationId xmlns:a16="http://schemas.microsoft.com/office/drawing/2014/main" id="{E63F208F-6275-4D21-9BD5-B41AA5CE46DA}"/>
                </a:ext>
              </a:extLst>
            </p:cNvPr>
            <p:cNvSpPr txBox="1"/>
            <p:nvPr/>
          </p:nvSpPr>
          <p:spPr>
            <a:xfrm>
              <a:off x="1592021" y="290094"/>
              <a:ext cx="1105402" cy="1270578"/>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fi-FI" sz="2000" b="1" kern="1200" dirty="0">
                  <a:solidFill>
                    <a:schemeClr val="bg1"/>
                  </a:solidFill>
                </a:rPr>
                <a:t>Äidinkieli ja kirjallisuus</a:t>
              </a:r>
            </a:p>
          </p:txBody>
        </p:sp>
      </p:grpSp>
      <p:grpSp>
        <p:nvGrpSpPr>
          <p:cNvPr id="10" name="Ryhmä 9">
            <a:extLst>
              <a:ext uri="{FF2B5EF4-FFF2-40B4-BE49-F238E27FC236}">
                <a16:creationId xmlns:a16="http://schemas.microsoft.com/office/drawing/2014/main" id="{5777CA9A-1935-4818-A51A-D49A212869BA}"/>
              </a:ext>
            </a:extLst>
          </p:cNvPr>
          <p:cNvGrpSpPr/>
          <p:nvPr/>
        </p:nvGrpSpPr>
        <p:grpSpPr>
          <a:xfrm>
            <a:off x="5247366" y="1622121"/>
            <a:ext cx="1656183" cy="1845876"/>
            <a:chOff x="1341766" y="2445"/>
            <a:chExt cx="1605912" cy="1845876"/>
          </a:xfrm>
          <a:solidFill>
            <a:schemeClr val="accent2">
              <a:lumMod val="75000"/>
            </a:schemeClr>
          </a:solidFill>
          <a:scene3d>
            <a:camera prst="orthographicFront">
              <a:rot lat="0" lon="0" rev="0"/>
            </a:camera>
            <a:lightRig rig="balanced" dir="t">
              <a:rot lat="0" lon="0" rev="8700000"/>
            </a:lightRig>
          </a:scene3d>
        </p:grpSpPr>
        <p:sp>
          <p:nvSpPr>
            <p:cNvPr id="11" name="Kuusikulmio 10">
              <a:extLst>
                <a:ext uri="{FF2B5EF4-FFF2-40B4-BE49-F238E27FC236}">
                  <a16:creationId xmlns:a16="http://schemas.microsoft.com/office/drawing/2014/main" id="{0146161A-A905-46E6-92B8-96893A4A13CD}"/>
                </a:ext>
              </a:extLst>
            </p:cNvPr>
            <p:cNvSpPr/>
            <p:nvPr/>
          </p:nvSpPr>
          <p:spPr>
            <a:xfrm rot="5400000">
              <a:off x="1221784" y="122427"/>
              <a:ext cx="1845876" cy="1605912"/>
            </a:xfrm>
            <a:prstGeom prst="hexagon">
              <a:avLst>
                <a:gd name="adj" fmla="val 25000"/>
                <a:gd name="vf" fmla="val 115470"/>
              </a:avLst>
            </a:prstGeom>
            <a:grp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Kuusikulmio 4">
              <a:extLst>
                <a:ext uri="{FF2B5EF4-FFF2-40B4-BE49-F238E27FC236}">
                  <a16:creationId xmlns:a16="http://schemas.microsoft.com/office/drawing/2014/main" id="{D551905B-341F-42EF-A5CF-70D96F136100}"/>
                </a:ext>
              </a:extLst>
            </p:cNvPr>
            <p:cNvSpPr txBox="1"/>
            <p:nvPr/>
          </p:nvSpPr>
          <p:spPr>
            <a:xfrm>
              <a:off x="1433922" y="297156"/>
              <a:ext cx="1443935" cy="1270578"/>
            </a:xfrm>
            <a:prstGeom prst="rect">
              <a:avLst/>
            </a:prstGeom>
            <a:no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defTabSz="1600200">
                <a:lnSpc>
                  <a:spcPct val="90000"/>
                </a:lnSpc>
                <a:spcBef>
                  <a:spcPct val="0"/>
                </a:spcBef>
                <a:spcAft>
                  <a:spcPct val="35000"/>
                </a:spcAft>
                <a:buNone/>
              </a:pPr>
              <a:r>
                <a:rPr lang="fi-FI" sz="2000" b="1" kern="1200" dirty="0">
                  <a:solidFill>
                    <a:schemeClr val="bg1"/>
                  </a:solidFill>
                </a:rPr>
                <a:t>Matematiikka</a:t>
              </a:r>
            </a:p>
          </p:txBody>
        </p:sp>
      </p:grpSp>
      <p:grpSp>
        <p:nvGrpSpPr>
          <p:cNvPr id="13" name="Ryhmä 12">
            <a:extLst>
              <a:ext uri="{FF2B5EF4-FFF2-40B4-BE49-F238E27FC236}">
                <a16:creationId xmlns:a16="http://schemas.microsoft.com/office/drawing/2014/main" id="{B7377D56-25D4-4E54-A262-D7B16ABCC0D8}"/>
              </a:ext>
            </a:extLst>
          </p:cNvPr>
          <p:cNvGrpSpPr/>
          <p:nvPr/>
        </p:nvGrpSpPr>
        <p:grpSpPr>
          <a:xfrm>
            <a:off x="3447168" y="4735008"/>
            <a:ext cx="1679865" cy="1845876"/>
            <a:chOff x="1318804" y="2445"/>
            <a:chExt cx="1628874" cy="1845876"/>
          </a:xfrm>
          <a:solidFill>
            <a:schemeClr val="accent2">
              <a:lumMod val="75000"/>
            </a:schemeClr>
          </a:solidFill>
          <a:scene3d>
            <a:camera prst="orthographicFront">
              <a:rot lat="0" lon="0" rev="0"/>
            </a:camera>
            <a:lightRig rig="balanced" dir="t">
              <a:rot lat="0" lon="0" rev="8700000"/>
            </a:lightRig>
          </a:scene3d>
        </p:grpSpPr>
        <p:sp>
          <p:nvSpPr>
            <p:cNvPr id="14" name="Kuusikulmio 13">
              <a:extLst>
                <a:ext uri="{FF2B5EF4-FFF2-40B4-BE49-F238E27FC236}">
                  <a16:creationId xmlns:a16="http://schemas.microsoft.com/office/drawing/2014/main" id="{E7E7C5F8-08EF-4B4A-A4DE-DD211C0D5C68}"/>
                </a:ext>
              </a:extLst>
            </p:cNvPr>
            <p:cNvSpPr/>
            <p:nvPr/>
          </p:nvSpPr>
          <p:spPr>
            <a:xfrm rot="5400000">
              <a:off x="1221784" y="122427"/>
              <a:ext cx="1845876" cy="1605912"/>
            </a:xfrm>
            <a:prstGeom prst="hexagon">
              <a:avLst>
                <a:gd name="adj" fmla="val 25000"/>
                <a:gd name="vf" fmla="val 115470"/>
              </a:avLst>
            </a:prstGeom>
            <a:solidFill>
              <a:schemeClr val="accent6">
                <a:lumMod val="75000"/>
              </a:schemeClr>
            </a:solidFill>
            <a:ln>
              <a:solidFill>
                <a:schemeClr val="bg1"/>
              </a:solid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Kuusikulmio 4">
              <a:extLst>
                <a:ext uri="{FF2B5EF4-FFF2-40B4-BE49-F238E27FC236}">
                  <a16:creationId xmlns:a16="http://schemas.microsoft.com/office/drawing/2014/main" id="{F2DEE7C6-0005-4630-A79D-5ADD0558F9D5}"/>
                </a:ext>
              </a:extLst>
            </p:cNvPr>
            <p:cNvSpPr txBox="1"/>
            <p:nvPr/>
          </p:nvSpPr>
          <p:spPr>
            <a:xfrm>
              <a:off x="1318804" y="439630"/>
              <a:ext cx="1598098" cy="1270578"/>
            </a:xfrm>
            <a:prstGeom prst="rect">
              <a:avLst/>
            </a:prstGeom>
            <a:no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fi-FI" sz="2000" b="1" dirty="0">
                  <a:solidFill>
                    <a:schemeClr val="bg1"/>
                  </a:solidFill>
                </a:rPr>
                <a:t>Reaaliaineen koe</a:t>
              </a:r>
              <a:endParaRPr lang="fi-FI" sz="2000" b="1" kern="1200" dirty="0">
                <a:solidFill>
                  <a:schemeClr val="bg1"/>
                </a:solidFill>
              </a:endParaRPr>
            </a:p>
          </p:txBody>
        </p:sp>
      </p:grpSp>
      <p:grpSp>
        <p:nvGrpSpPr>
          <p:cNvPr id="16" name="Ryhmä 15">
            <a:extLst>
              <a:ext uri="{FF2B5EF4-FFF2-40B4-BE49-F238E27FC236}">
                <a16:creationId xmlns:a16="http://schemas.microsoft.com/office/drawing/2014/main" id="{6E84187A-3E56-47C7-8A46-9EEDB9AB85CA}"/>
              </a:ext>
            </a:extLst>
          </p:cNvPr>
          <p:cNvGrpSpPr/>
          <p:nvPr/>
        </p:nvGrpSpPr>
        <p:grpSpPr>
          <a:xfrm>
            <a:off x="5256076" y="4751476"/>
            <a:ext cx="1656184" cy="1845876"/>
            <a:chOff x="1341766" y="2445"/>
            <a:chExt cx="1605912" cy="1845876"/>
          </a:xfrm>
          <a:solidFill>
            <a:schemeClr val="accent2">
              <a:lumMod val="75000"/>
            </a:schemeClr>
          </a:solidFill>
          <a:scene3d>
            <a:camera prst="orthographicFront">
              <a:rot lat="0" lon="0" rev="0"/>
            </a:camera>
            <a:lightRig rig="balanced" dir="t">
              <a:rot lat="0" lon="0" rev="8700000"/>
            </a:lightRig>
          </a:scene3d>
        </p:grpSpPr>
        <p:sp>
          <p:nvSpPr>
            <p:cNvPr id="17" name="Kuusikulmio 16">
              <a:extLst>
                <a:ext uri="{FF2B5EF4-FFF2-40B4-BE49-F238E27FC236}">
                  <a16:creationId xmlns:a16="http://schemas.microsoft.com/office/drawing/2014/main" id="{445AAFB8-C5E8-4CD1-9069-A52B0ABE0F5A}"/>
                </a:ext>
              </a:extLst>
            </p:cNvPr>
            <p:cNvSpPr/>
            <p:nvPr/>
          </p:nvSpPr>
          <p:spPr>
            <a:xfrm rot="5400000">
              <a:off x="1221784" y="122427"/>
              <a:ext cx="1845876" cy="1605912"/>
            </a:xfrm>
            <a:prstGeom prst="hexagon">
              <a:avLst>
                <a:gd name="adj" fmla="val 25000"/>
                <a:gd name="vf" fmla="val 115470"/>
              </a:avLst>
            </a:prstGeom>
            <a:solidFill>
              <a:srgbClr val="7030A0"/>
            </a:solidFill>
            <a:ln>
              <a:solidFill>
                <a:schemeClr val="bg1"/>
              </a:solid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Kuusikulmio 4">
              <a:extLst>
                <a:ext uri="{FF2B5EF4-FFF2-40B4-BE49-F238E27FC236}">
                  <a16:creationId xmlns:a16="http://schemas.microsoft.com/office/drawing/2014/main" id="{50EDF8F2-0C41-46BF-939F-86C5B4181D3D}"/>
                </a:ext>
              </a:extLst>
            </p:cNvPr>
            <p:cNvSpPr txBox="1"/>
            <p:nvPr/>
          </p:nvSpPr>
          <p:spPr>
            <a:xfrm>
              <a:off x="1592021" y="290094"/>
              <a:ext cx="1105402" cy="1270578"/>
            </a:xfrm>
            <a:prstGeom prst="rect">
              <a:avLst/>
            </a:prstGeom>
            <a:noFill/>
            <a:ln>
              <a:solidFill>
                <a:schemeClr val="bg1"/>
              </a:solid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fi-FI" sz="2000" b="1" kern="1200" dirty="0">
                  <a:solidFill>
                    <a:schemeClr val="bg1"/>
                  </a:solidFill>
                </a:rPr>
                <a:t>Vieras kieli</a:t>
              </a:r>
            </a:p>
          </p:txBody>
        </p:sp>
      </p:grpSp>
      <p:grpSp>
        <p:nvGrpSpPr>
          <p:cNvPr id="19" name="Ryhmä 18">
            <a:extLst>
              <a:ext uri="{FF2B5EF4-FFF2-40B4-BE49-F238E27FC236}">
                <a16:creationId xmlns:a16="http://schemas.microsoft.com/office/drawing/2014/main" id="{FEA385EE-64A3-4EB0-961A-53562EA51E38}"/>
              </a:ext>
            </a:extLst>
          </p:cNvPr>
          <p:cNvGrpSpPr/>
          <p:nvPr/>
        </p:nvGrpSpPr>
        <p:grpSpPr>
          <a:xfrm>
            <a:off x="6084168" y="3180348"/>
            <a:ext cx="1656184" cy="1845876"/>
            <a:chOff x="1341766" y="2445"/>
            <a:chExt cx="1605912" cy="1845876"/>
          </a:xfrm>
          <a:solidFill>
            <a:schemeClr val="accent5">
              <a:lumMod val="75000"/>
            </a:schemeClr>
          </a:solidFill>
          <a:scene3d>
            <a:camera prst="orthographicFront">
              <a:rot lat="0" lon="0" rev="0"/>
            </a:camera>
            <a:lightRig rig="balanced" dir="t">
              <a:rot lat="0" lon="0" rev="8700000"/>
            </a:lightRig>
          </a:scene3d>
        </p:grpSpPr>
        <p:sp>
          <p:nvSpPr>
            <p:cNvPr id="20" name="Kuusikulmio 19">
              <a:extLst>
                <a:ext uri="{FF2B5EF4-FFF2-40B4-BE49-F238E27FC236}">
                  <a16:creationId xmlns:a16="http://schemas.microsoft.com/office/drawing/2014/main" id="{4B9B8214-5649-49A0-950E-AB1D0B85ED11}"/>
                </a:ext>
              </a:extLst>
            </p:cNvPr>
            <p:cNvSpPr/>
            <p:nvPr/>
          </p:nvSpPr>
          <p:spPr>
            <a:xfrm rot="5400000">
              <a:off x="1221784" y="122427"/>
              <a:ext cx="1845876" cy="1605912"/>
            </a:xfrm>
            <a:prstGeom prst="hexagon">
              <a:avLst>
                <a:gd name="adj" fmla="val 25000"/>
                <a:gd name="vf" fmla="val 115470"/>
              </a:avLst>
            </a:prstGeom>
            <a:grp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Kuusikulmio 4">
              <a:extLst>
                <a:ext uri="{FF2B5EF4-FFF2-40B4-BE49-F238E27FC236}">
                  <a16:creationId xmlns:a16="http://schemas.microsoft.com/office/drawing/2014/main" id="{8652CFE5-4F62-43EA-9179-07F6153A8562}"/>
                </a:ext>
              </a:extLst>
            </p:cNvPr>
            <p:cNvSpPr txBox="1"/>
            <p:nvPr/>
          </p:nvSpPr>
          <p:spPr>
            <a:xfrm>
              <a:off x="1507877" y="290094"/>
              <a:ext cx="1347211" cy="1270578"/>
            </a:xfrm>
            <a:prstGeom prst="rect">
              <a:avLst/>
            </a:prstGeom>
            <a:no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fi-FI" sz="2000" b="1" kern="1200" dirty="0">
                  <a:solidFill>
                    <a:schemeClr val="bg1"/>
                  </a:solidFill>
                </a:rPr>
                <a:t>Toinen kotimainen kieli</a:t>
              </a:r>
            </a:p>
          </p:txBody>
        </p:sp>
      </p:grpSp>
      <p:pic>
        <p:nvPicPr>
          <p:cNvPr id="25" name="Kuva 24">
            <a:extLst>
              <a:ext uri="{FF2B5EF4-FFF2-40B4-BE49-F238E27FC236}">
                <a16:creationId xmlns:a16="http://schemas.microsoft.com/office/drawing/2014/main" id="{7838B6D3-7704-4BA1-9CBD-CE4DF53A1B85}"/>
              </a:ext>
            </a:extLst>
          </p:cNvPr>
          <p:cNvPicPr>
            <a:picLocks noChangeAspect="1"/>
          </p:cNvPicPr>
          <p:nvPr/>
        </p:nvPicPr>
        <p:blipFill>
          <a:blip r:embed="rId2"/>
          <a:stretch>
            <a:fillRect/>
          </a:stretch>
        </p:blipFill>
        <p:spPr>
          <a:xfrm>
            <a:off x="4561091" y="3435282"/>
            <a:ext cx="1268760" cy="1268760"/>
          </a:xfrm>
          <a:prstGeom prst="rect">
            <a:avLst/>
          </a:prstGeom>
        </p:spPr>
      </p:pic>
      <p:sp>
        <p:nvSpPr>
          <p:cNvPr id="27" name="Tekstiruutu 26">
            <a:extLst>
              <a:ext uri="{FF2B5EF4-FFF2-40B4-BE49-F238E27FC236}">
                <a16:creationId xmlns:a16="http://schemas.microsoft.com/office/drawing/2014/main" id="{CABEE2EC-A28A-46ED-8C10-D062CCB1B0CF}"/>
              </a:ext>
            </a:extLst>
          </p:cNvPr>
          <p:cNvSpPr txBox="1"/>
          <p:nvPr/>
        </p:nvSpPr>
        <p:spPr>
          <a:xfrm>
            <a:off x="284814" y="984149"/>
            <a:ext cx="7599553" cy="646331"/>
          </a:xfrm>
          <a:prstGeom prst="rect">
            <a:avLst/>
          </a:prstGeom>
          <a:noFill/>
          <a:ln>
            <a:noFill/>
          </a:ln>
        </p:spPr>
        <p:txBody>
          <a:bodyPr wrap="square" rtlCol="0">
            <a:spAutoFit/>
          </a:bodyPr>
          <a:lstStyle/>
          <a:p>
            <a:r>
              <a:rPr lang="fi-FI" b="1" dirty="0"/>
              <a:t>Reaaliaineiden kokeita voit suorittaa useita, koska ne ovat eri oppiaineissa.</a:t>
            </a:r>
          </a:p>
          <a:p>
            <a:r>
              <a:rPr lang="fi-FI" b="1" dirty="0"/>
              <a:t>Vieraan kielen kokeita voit myös suorittaa useassa eri kielessä.</a:t>
            </a:r>
          </a:p>
        </p:txBody>
      </p:sp>
      <p:sp>
        <p:nvSpPr>
          <p:cNvPr id="37" name="Tekstiruutu 36">
            <a:extLst>
              <a:ext uri="{FF2B5EF4-FFF2-40B4-BE49-F238E27FC236}">
                <a16:creationId xmlns:a16="http://schemas.microsoft.com/office/drawing/2014/main" id="{7884BEF7-C8AB-4C3C-A237-F2F8EA33DCFB}"/>
              </a:ext>
            </a:extLst>
          </p:cNvPr>
          <p:cNvSpPr txBox="1"/>
          <p:nvPr/>
        </p:nvSpPr>
        <p:spPr>
          <a:xfrm>
            <a:off x="221593" y="3105920"/>
            <a:ext cx="4197681" cy="1754326"/>
          </a:xfrm>
          <a:prstGeom prst="rect">
            <a:avLst/>
          </a:prstGeom>
          <a:noFill/>
          <a:ln>
            <a:noFill/>
          </a:ln>
        </p:spPr>
        <p:txBody>
          <a:bodyPr wrap="square" rtlCol="0">
            <a:spAutoFit/>
          </a:bodyPr>
          <a:lstStyle/>
          <a:p>
            <a:r>
              <a:rPr lang="fi-FI" b="0" i="0" dirty="0">
                <a:solidFill>
                  <a:srgbClr val="333333"/>
                </a:solidFill>
                <a:effectLst/>
                <a:highlight>
                  <a:srgbClr val="FFFF00"/>
                </a:highlight>
                <a:latin typeface="museo-sans"/>
              </a:rPr>
              <a:t>Voit suorittaa tutkinnossasi eri tason kokeita samasta oppiaineesta </a:t>
            </a:r>
            <a:r>
              <a:rPr lang="fi-FI" b="0" i="0" dirty="0">
                <a:solidFill>
                  <a:srgbClr val="333333"/>
                </a:solidFill>
                <a:effectLst/>
                <a:latin typeface="museo-sans"/>
              </a:rPr>
              <a:t>(englanti, matematiikka). Vain toinen saman aineen kokeista voi kuitenkin kuulua tutkintoon vaadittavien viiden kokeen joukkoon.</a:t>
            </a:r>
            <a:endParaRPr lang="fi-FI" b="1" dirty="0"/>
          </a:p>
        </p:txBody>
      </p:sp>
      <p:grpSp>
        <p:nvGrpSpPr>
          <p:cNvPr id="38" name="Ryhmä 37">
            <a:extLst>
              <a:ext uri="{FF2B5EF4-FFF2-40B4-BE49-F238E27FC236}">
                <a16:creationId xmlns:a16="http://schemas.microsoft.com/office/drawing/2014/main" id="{5AF91499-4FEB-40F1-827D-74A04BA25C0C}"/>
              </a:ext>
            </a:extLst>
          </p:cNvPr>
          <p:cNvGrpSpPr/>
          <p:nvPr/>
        </p:nvGrpSpPr>
        <p:grpSpPr>
          <a:xfrm>
            <a:off x="8320717" y="6309320"/>
            <a:ext cx="839132" cy="621824"/>
            <a:chOff x="8320717" y="6309320"/>
            <a:chExt cx="839132" cy="621824"/>
          </a:xfrm>
        </p:grpSpPr>
        <p:pic>
          <p:nvPicPr>
            <p:cNvPr id="39" name="Kuva 38" descr="Paluu">
              <a:hlinkClick r:id="rId3" action="ppaction://hlinksldjump"/>
              <a:extLst>
                <a:ext uri="{FF2B5EF4-FFF2-40B4-BE49-F238E27FC236}">
                  <a16:creationId xmlns:a16="http://schemas.microsoft.com/office/drawing/2014/main" id="{9F8666C9-2A3D-44BF-83A8-D821D6D7D8E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38025" y="6309320"/>
              <a:ext cx="621824" cy="621824"/>
            </a:xfrm>
            <a:prstGeom prst="rect">
              <a:avLst/>
            </a:prstGeom>
          </p:spPr>
        </p:pic>
        <p:sp>
          <p:nvSpPr>
            <p:cNvPr id="40" name="Tekstiruutu 39">
              <a:hlinkClick r:id="rId3" action="ppaction://hlinksldjump"/>
              <a:extLst>
                <a:ext uri="{FF2B5EF4-FFF2-40B4-BE49-F238E27FC236}">
                  <a16:creationId xmlns:a16="http://schemas.microsoft.com/office/drawing/2014/main" id="{5676A9BB-A9AE-4C12-9B1C-673A1DC00993}"/>
                </a:ext>
              </a:extLst>
            </p:cNvPr>
            <p:cNvSpPr txBox="1"/>
            <p:nvPr/>
          </p:nvSpPr>
          <p:spPr>
            <a:xfrm>
              <a:off x="8320717" y="6411846"/>
              <a:ext cx="711477" cy="307777"/>
            </a:xfrm>
            <a:prstGeom prst="rect">
              <a:avLst/>
            </a:prstGeom>
            <a:noFill/>
          </p:spPr>
          <p:txBody>
            <a:bodyPr wrap="none" rtlCol="0">
              <a:spAutoFit/>
            </a:bodyPr>
            <a:lstStyle/>
            <a:p>
              <a:r>
                <a:rPr lang="fi-FI" sz="1400" b="1" dirty="0"/>
                <a:t>Alkuun</a:t>
              </a:r>
            </a:p>
          </p:txBody>
        </p:sp>
      </p:grpSp>
    </p:spTree>
    <p:extLst>
      <p:ext uri="{BB962C8B-B14F-4D97-AF65-F5344CB8AC3E}">
        <p14:creationId xmlns:p14="http://schemas.microsoft.com/office/powerpoint/2010/main" val="3893255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3160FA-33E2-44C4-8B83-B24DF8EDF038}"/>
              </a:ext>
            </a:extLst>
          </p:cNvPr>
          <p:cNvSpPr>
            <a:spLocks noGrp="1"/>
          </p:cNvSpPr>
          <p:nvPr>
            <p:ph type="ctrTitle" idx="4294967295"/>
          </p:nvPr>
        </p:nvSpPr>
        <p:spPr>
          <a:xfrm>
            <a:off x="1187624" y="175747"/>
            <a:ext cx="6192688" cy="620688"/>
          </a:xfrm>
          <a:prstGeom prst="rect">
            <a:avLst/>
          </a:prstGeom>
        </p:spPr>
        <p:txBody>
          <a:bodyPr>
            <a:normAutofit/>
          </a:bodyPr>
          <a:lstStyle/>
          <a:p>
            <a:pPr algn="ctr"/>
            <a:r>
              <a:rPr lang="fi-FI" dirty="0"/>
              <a:t>Osallistumisen edellytykset</a:t>
            </a:r>
          </a:p>
        </p:txBody>
      </p:sp>
      <p:sp>
        <p:nvSpPr>
          <p:cNvPr id="5" name="Vuokaaviosymboli: Rajoitin 4">
            <a:extLst>
              <a:ext uri="{FF2B5EF4-FFF2-40B4-BE49-F238E27FC236}">
                <a16:creationId xmlns:a16="http://schemas.microsoft.com/office/drawing/2014/main" id="{67EF36CD-1330-4190-A0AF-5DE3C9BE8DE5}"/>
              </a:ext>
            </a:extLst>
          </p:cNvPr>
          <p:cNvSpPr/>
          <p:nvPr/>
        </p:nvSpPr>
        <p:spPr>
          <a:xfrm>
            <a:off x="155873" y="1124744"/>
            <a:ext cx="5184576" cy="792088"/>
          </a:xfrm>
          <a:prstGeom prst="flowChartTerminator">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i-FI" sz="2400" b="1" dirty="0"/>
              <a:t>Lukion oppimäärää suorittava</a:t>
            </a:r>
          </a:p>
        </p:txBody>
      </p:sp>
      <p:sp>
        <p:nvSpPr>
          <p:cNvPr id="45" name="Vuokaaviosymboli: Rajoitin 44">
            <a:extLst>
              <a:ext uri="{FF2B5EF4-FFF2-40B4-BE49-F238E27FC236}">
                <a16:creationId xmlns:a16="http://schemas.microsoft.com/office/drawing/2014/main" id="{B26A78CC-7D16-4136-B81A-9461C2B01FEA}"/>
              </a:ext>
            </a:extLst>
          </p:cNvPr>
          <p:cNvSpPr/>
          <p:nvPr/>
        </p:nvSpPr>
        <p:spPr>
          <a:xfrm>
            <a:off x="155346" y="5007946"/>
            <a:ext cx="5640790" cy="864096"/>
          </a:xfrm>
          <a:prstGeom prst="flowChartTerminator">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i-FI" sz="2400" b="1" dirty="0"/>
              <a:t>Ammatillista perustutkintoa suorittava</a:t>
            </a:r>
          </a:p>
        </p:txBody>
      </p:sp>
      <p:sp>
        <p:nvSpPr>
          <p:cNvPr id="6" name="Tekstiruutu 5">
            <a:extLst>
              <a:ext uri="{FF2B5EF4-FFF2-40B4-BE49-F238E27FC236}">
                <a16:creationId xmlns:a16="http://schemas.microsoft.com/office/drawing/2014/main" id="{CE5DF108-F80E-4AEF-91AC-66AEF9A1B512}"/>
              </a:ext>
            </a:extLst>
          </p:cNvPr>
          <p:cNvSpPr txBox="1"/>
          <p:nvPr/>
        </p:nvSpPr>
        <p:spPr>
          <a:xfrm>
            <a:off x="323528" y="2085816"/>
            <a:ext cx="8457164" cy="1938992"/>
          </a:xfrm>
          <a:prstGeom prst="rect">
            <a:avLst/>
          </a:prstGeom>
          <a:noFill/>
        </p:spPr>
        <p:txBody>
          <a:bodyPr wrap="square" rtlCol="0">
            <a:spAutoFit/>
          </a:bodyPr>
          <a:lstStyle/>
          <a:p>
            <a:pPr marL="342900" indent="-342900">
              <a:buFont typeface="Wingdings" panose="05000000000000000000" pitchFamily="2" charset="2"/>
              <a:buChar char="ü"/>
            </a:pPr>
            <a:r>
              <a:rPr lang="fi-FI" sz="2000" b="1" dirty="0"/>
              <a:t>voit osallistua kokeeseen </a:t>
            </a:r>
            <a:r>
              <a:rPr lang="fi-FI" sz="2000" b="1" u="sng" dirty="0">
                <a:highlight>
                  <a:srgbClr val="FFFF00"/>
                </a:highlight>
              </a:rPr>
              <a:t>opiskeltuasi oppiaineen pakolliset opinnot</a:t>
            </a:r>
          </a:p>
          <a:p>
            <a:pPr marL="342900" indent="-342900">
              <a:buFont typeface="Wingdings" panose="05000000000000000000" pitchFamily="2" charset="2"/>
              <a:buChar char="ü"/>
            </a:pPr>
            <a:r>
              <a:rPr lang="fi-FI" sz="2000" b="1" dirty="0"/>
              <a:t>jos vieraassa kielessä ei ole pakollisia opintoja, on opintoja oltava kuusi opintopistettä</a:t>
            </a:r>
          </a:p>
          <a:p>
            <a:pPr marL="342900" indent="-342900">
              <a:buFont typeface="Wingdings" panose="05000000000000000000" pitchFamily="2" charset="2"/>
              <a:buChar char="ü"/>
            </a:pPr>
            <a:r>
              <a:rPr lang="fi-FI" sz="2000" b="1" dirty="0"/>
              <a:t>jos reaaliaineessa ei ole pakollisia opintoja, on opiskeltava 4 opintopistettä</a:t>
            </a:r>
          </a:p>
          <a:p>
            <a:pPr marL="342900" indent="-342900">
              <a:buFont typeface="Wingdings" panose="05000000000000000000" pitchFamily="2" charset="2"/>
              <a:buChar char="ü"/>
            </a:pPr>
            <a:r>
              <a:rPr lang="fi-FI" sz="2000" b="1" dirty="0"/>
              <a:t>erityisestä syystä rehtorin päätöksellä poikkeukset, jos on riittävät edellytykset kokeesta suoriutumiseen</a:t>
            </a:r>
          </a:p>
        </p:txBody>
      </p:sp>
      <p:sp>
        <p:nvSpPr>
          <p:cNvPr id="46" name="Tekstiruutu 45">
            <a:extLst>
              <a:ext uri="{FF2B5EF4-FFF2-40B4-BE49-F238E27FC236}">
                <a16:creationId xmlns:a16="http://schemas.microsoft.com/office/drawing/2014/main" id="{51DD5F3D-2892-4F8E-8FB0-C9BD7BC7726E}"/>
              </a:ext>
            </a:extLst>
          </p:cNvPr>
          <p:cNvSpPr txBox="1"/>
          <p:nvPr/>
        </p:nvSpPr>
        <p:spPr>
          <a:xfrm>
            <a:off x="87101" y="5965127"/>
            <a:ext cx="8693591" cy="400110"/>
          </a:xfrm>
          <a:prstGeom prst="rect">
            <a:avLst/>
          </a:prstGeom>
          <a:noFill/>
        </p:spPr>
        <p:txBody>
          <a:bodyPr wrap="square" rtlCol="0">
            <a:spAutoFit/>
          </a:bodyPr>
          <a:lstStyle/>
          <a:p>
            <a:pPr marL="342900" indent="-342900">
              <a:buFont typeface="Wingdings" panose="05000000000000000000" pitchFamily="2" charset="2"/>
              <a:buChar char="ü"/>
            </a:pPr>
            <a:r>
              <a:rPr lang="fi-FI" sz="2000" b="1" dirty="0"/>
              <a:t>voit osallistua suoritettuasi vähintään 90 opintopistettä vastaavan osaamisen</a:t>
            </a:r>
          </a:p>
        </p:txBody>
      </p:sp>
      <p:sp>
        <p:nvSpPr>
          <p:cNvPr id="48" name="Tekstiruutu 47">
            <a:extLst>
              <a:ext uri="{FF2B5EF4-FFF2-40B4-BE49-F238E27FC236}">
                <a16:creationId xmlns:a16="http://schemas.microsoft.com/office/drawing/2014/main" id="{70888625-8960-4FDD-82BB-F5740D75C3BC}"/>
              </a:ext>
            </a:extLst>
          </p:cNvPr>
          <p:cNvSpPr txBox="1"/>
          <p:nvPr/>
        </p:nvSpPr>
        <p:spPr>
          <a:xfrm>
            <a:off x="1407951" y="4336473"/>
            <a:ext cx="6692442" cy="400110"/>
          </a:xfrm>
          <a:prstGeom prst="rect">
            <a:avLst/>
          </a:prstGeom>
          <a:noFill/>
          <a:ln w="22225">
            <a:solidFill>
              <a:srgbClr val="C00000"/>
            </a:solidFill>
          </a:ln>
          <a:effectLst>
            <a:glow rad="63500">
              <a:schemeClr val="accent2">
                <a:satMod val="175000"/>
                <a:alpha val="40000"/>
              </a:schemeClr>
            </a:glow>
          </a:effectLst>
        </p:spPr>
        <p:txBody>
          <a:bodyPr wrap="square" rtlCol="0">
            <a:spAutoFit/>
          </a:bodyPr>
          <a:lstStyle/>
          <a:p>
            <a:r>
              <a:rPr lang="fi-FI" sz="2000" b="1" dirty="0"/>
              <a:t>   Koetehtävät perustuvat pakollisiin ja valinnaisiin opintoihin</a:t>
            </a:r>
          </a:p>
        </p:txBody>
      </p:sp>
      <p:grpSp>
        <p:nvGrpSpPr>
          <p:cNvPr id="8" name="Ryhmä 7">
            <a:extLst>
              <a:ext uri="{FF2B5EF4-FFF2-40B4-BE49-F238E27FC236}">
                <a16:creationId xmlns:a16="http://schemas.microsoft.com/office/drawing/2014/main" id="{8CD8C4DF-3366-48D1-8ABF-14B477F22ADA}"/>
              </a:ext>
            </a:extLst>
          </p:cNvPr>
          <p:cNvGrpSpPr/>
          <p:nvPr/>
        </p:nvGrpSpPr>
        <p:grpSpPr>
          <a:xfrm>
            <a:off x="8320717" y="6309320"/>
            <a:ext cx="839132" cy="621824"/>
            <a:chOff x="8320717" y="6309320"/>
            <a:chExt cx="839132" cy="621824"/>
          </a:xfrm>
        </p:grpSpPr>
        <p:pic>
          <p:nvPicPr>
            <p:cNvPr id="4" name="Kuva 3" descr="Paluu">
              <a:hlinkClick r:id="rId2" action="ppaction://hlinksldjump"/>
              <a:extLst>
                <a:ext uri="{FF2B5EF4-FFF2-40B4-BE49-F238E27FC236}">
                  <a16:creationId xmlns:a16="http://schemas.microsoft.com/office/drawing/2014/main" id="{003CA5AE-891E-487C-A4C0-B83D2B93A76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8025" y="6309320"/>
              <a:ext cx="621824" cy="621824"/>
            </a:xfrm>
            <a:prstGeom prst="rect">
              <a:avLst/>
            </a:prstGeom>
          </p:spPr>
        </p:pic>
        <p:sp>
          <p:nvSpPr>
            <p:cNvPr id="7" name="Tekstiruutu 6">
              <a:hlinkClick r:id="rId2" action="ppaction://hlinksldjump"/>
              <a:extLst>
                <a:ext uri="{FF2B5EF4-FFF2-40B4-BE49-F238E27FC236}">
                  <a16:creationId xmlns:a16="http://schemas.microsoft.com/office/drawing/2014/main" id="{EB93F284-8105-4FBC-AA03-50E9E1773223}"/>
                </a:ext>
              </a:extLst>
            </p:cNvPr>
            <p:cNvSpPr txBox="1"/>
            <p:nvPr/>
          </p:nvSpPr>
          <p:spPr>
            <a:xfrm>
              <a:off x="8320717" y="6411846"/>
              <a:ext cx="711477" cy="307777"/>
            </a:xfrm>
            <a:prstGeom prst="rect">
              <a:avLst/>
            </a:prstGeom>
            <a:noFill/>
          </p:spPr>
          <p:txBody>
            <a:bodyPr wrap="none" rtlCol="0">
              <a:spAutoFit/>
            </a:bodyPr>
            <a:lstStyle/>
            <a:p>
              <a:r>
                <a:rPr lang="fi-FI" sz="1400" b="1" dirty="0"/>
                <a:t>Alkuun</a:t>
              </a:r>
            </a:p>
          </p:txBody>
        </p:sp>
      </p:grpSp>
      <p:sp>
        <p:nvSpPr>
          <p:cNvPr id="11" name="Tekstiruutu 10">
            <a:extLst>
              <a:ext uri="{FF2B5EF4-FFF2-40B4-BE49-F238E27FC236}">
                <a16:creationId xmlns:a16="http://schemas.microsoft.com/office/drawing/2014/main" id="{E718CC13-09D3-49E5-AC0D-444131173CF7}"/>
              </a:ext>
            </a:extLst>
          </p:cNvPr>
          <p:cNvSpPr txBox="1"/>
          <p:nvPr/>
        </p:nvSpPr>
        <p:spPr>
          <a:xfrm rot="20122697">
            <a:off x="560800" y="4248188"/>
            <a:ext cx="1083951" cy="338554"/>
          </a:xfrm>
          <a:prstGeom prst="rect">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r>
              <a:rPr lang="fi-FI" sz="1600" b="1" dirty="0">
                <a:solidFill>
                  <a:schemeClr val="bg1"/>
                </a:solidFill>
              </a:rPr>
              <a:t>HUOMIOI!</a:t>
            </a:r>
          </a:p>
        </p:txBody>
      </p:sp>
    </p:spTree>
    <p:extLst>
      <p:ext uri="{BB962C8B-B14F-4D97-AF65-F5344CB8AC3E}">
        <p14:creationId xmlns:p14="http://schemas.microsoft.com/office/powerpoint/2010/main" val="3102892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ppt_x"/>
                                          </p:val>
                                        </p:tav>
                                        <p:tav tm="100000">
                                          <p:val>
                                            <p:strVal val="#ppt_x"/>
                                          </p:val>
                                        </p:tav>
                                      </p:tavLst>
                                    </p:anim>
                                    <p:anim calcmode="lin" valueType="num">
                                      <p:cBhvr additive="base">
                                        <p:cTn id="8" dur="500" fill="hold"/>
                                        <p:tgtEl>
                                          <p:spTgt spid="4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ppt_x"/>
                                          </p:val>
                                        </p:tav>
                                        <p:tav tm="100000">
                                          <p:val>
                                            <p:strVal val="#ppt_x"/>
                                          </p:val>
                                        </p:tav>
                                      </p:tavLst>
                                    </p:anim>
                                    <p:anim calcmode="lin" valueType="num">
                                      <p:cBhvr additive="base">
                                        <p:cTn id="16" dur="500" fill="hold"/>
                                        <p:tgtEl>
                                          <p:spTgt spid="4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p:bldP spid="48"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3160FA-33E2-44C4-8B83-B24DF8EDF038}"/>
              </a:ext>
            </a:extLst>
          </p:cNvPr>
          <p:cNvSpPr>
            <a:spLocks noGrp="1"/>
          </p:cNvSpPr>
          <p:nvPr>
            <p:ph type="ctrTitle" idx="4294967295"/>
          </p:nvPr>
        </p:nvSpPr>
        <p:spPr>
          <a:xfrm>
            <a:off x="1475656" y="144016"/>
            <a:ext cx="6192688" cy="620688"/>
          </a:xfrm>
          <a:prstGeom prst="rect">
            <a:avLst/>
          </a:prstGeom>
        </p:spPr>
        <p:txBody>
          <a:bodyPr>
            <a:normAutofit/>
          </a:bodyPr>
          <a:lstStyle/>
          <a:p>
            <a:pPr algn="ctr"/>
            <a:r>
              <a:rPr lang="fi-FI" dirty="0"/>
              <a:t>Kokeisiin ilmoittautuminen</a:t>
            </a:r>
          </a:p>
        </p:txBody>
      </p:sp>
      <p:sp>
        <p:nvSpPr>
          <p:cNvPr id="11" name="Tekstiruutu 10">
            <a:extLst>
              <a:ext uri="{FF2B5EF4-FFF2-40B4-BE49-F238E27FC236}">
                <a16:creationId xmlns:a16="http://schemas.microsoft.com/office/drawing/2014/main" id="{78268E7A-11C1-454A-95BE-BD13EB840083}"/>
              </a:ext>
            </a:extLst>
          </p:cNvPr>
          <p:cNvSpPr txBox="1"/>
          <p:nvPr/>
        </p:nvSpPr>
        <p:spPr>
          <a:xfrm>
            <a:off x="323528" y="1196752"/>
            <a:ext cx="8492642" cy="707886"/>
          </a:xfrm>
          <a:prstGeom prst="rect">
            <a:avLst/>
          </a:prstGeom>
          <a:noFill/>
          <a:ln>
            <a:noFill/>
          </a:ln>
        </p:spPr>
        <p:txBody>
          <a:bodyPr wrap="square" rtlCol="0">
            <a:spAutoFit/>
          </a:bodyPr>
          <a:lstStyle/>
          <a:p>
            <a:pPr marL="342900" indent="-342900">
              <a:buFont typeface="Arial" panose="020B0604020202020204" pitchFamily="34" charset="0"/>
              <a:buChar char="•"/>
            </a:pPr>
            <a:r>
              <a:rPr lang="fi-FI" sz="2000" b="1" u="sng" dirty="0">
                <a:highlight>
                  <a:srgbClr val="FFFF00"/>
                </a:highlight>
              </a:rPr>
              <a:t>noudata kokeisiin ilmoittautuessasi lukion antamia ohjeita ja määräaikoja</a:t>
            </a:r>
          </a:p>
          <a:p>
            <a:pPr marL="342900" indent="-342900">
              <a:buFont typeface="Arial" panose="020B0604020202020204" pitchFamily="34" charset="0"/>
              <a:buChar char="•"/>
            </a:pPr>
            <a:r>
              <a:rPr lang="fi-FI" sz="2000" b="1" dirty="0"/>
              <a:t>allekirjoitettu kirjallinen ilmoittautumishakemus jätetään lukion rehtorille</a:t>
            </a:r>
          </a:p>
        </p:txBody>
      </p:sp>
      <p:sp>
        <p:nvSpPr>
          <p:cNvPr id="3" name="Suorakulmio: Pyöristetyt kulmat 2">
            <a:extLst>
              <a:ext uri="{FF2B5EF4-FFF2-40B4-BE49-F238E27FC236}">
                <a16:creationId xmlns:a16="http://schemas.microsoft.com/office/drawing/2014/main" id="{C0684758-1825-4D32-81B6-C52A9797F8DF}"/>
              </a:ext>
            </a:extLst>
          </p:cNvPr>
          <p:cNvSpPr/>
          <p:nvPr/>
        </p:nvSpPr>
        <p:spPr>
          <a:xfrm>
            <a:off x="539552" y="1916832"/>
            <a:ext cx="3024336" cy="1224136"/>
          </a:xfrm>
          <a:prstGeom prst="round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i-FI" b="1" u="sng" dirty="0"/>
              <a:t>Syksyn tutkinto:</a:t>
            </a:r>
          </a:p>
          <a:p>
            <a:pPr algn="ctr"/>
            <a:r>
              <a:rPr lang="fi-FI" b="1" dirty="0"/>
              <a:t>kesäkuun alkupäivinä</a:t>
            </a:r>
          </a:p>
        </p:txBody>
      </p:sp>
      <p:sp>
        <p:nvSpPr>
          <p:cNvPr id="13" name="Suorakulmio: Pyöristetyt kulmat 12">
            <a:extLst>
              <a:ext uri="{FF2B5EF4-FFF2-40B4-BE49-F238E27FC236}">
                <a16:creationId xmlns:a16="http://schemas.microsoft.com/office/drawing/2014/main" id="{51516174-AE5E-4B7A-9E77-6C9A615BBB37}"/>
              </a:ext>
            </a:extLst>
          </p:cNvPr>
          <p:cNvSpPr/>
          <p:nvPr/>
        </p:nvSpPr>
        <p:spPr>
          <a:xfrm>
            <a:off x="4788024" y="1916832"/>
            <a:ext cx="3024336" cy="1224136"/>
          </a:xfrm>
          <a:prstGeom prst="round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i-FI" b="1" u="sng" dirty="0"/>
              <a:t>Kevään tutkinto:</a:t>
            </a:r>
          </a:p>
          <a:p>
            <a:pPr algn="ctr"/>
            <a:r>
              <a:rPr lang="fi-FI" b="1" dirty="0"/>
              <a:t>marraskuun loppupäivinä</a:t>
            </a:r>
          </a:p>
        </p:txBody>
      </p:sp>
      <p:sp>
        <p:nvSpPr>
          <p:cNvPr id="14" name="Tekstiruutu 13">
            <a:extLst>
              <a:ext uri="{FF2B5EF4-FFF2-40B4-BE49-F238E27FC236}">
                <a16:creationId xmlns:a16="http://schemas.microsoft.com/office/drawing/2014/main" id="{62F8F596-9FB4-459F-9BAC-EEBB8088DCBD}"/>
              </a:ext>
            </a:extLst>
          </p:cNvPr>
          <p:cNvSpPr txBox="1"/>
          <p:nvPr/>
        </p:nvSpPr>
        <p:spPr>
          <a:xfrm>
            <a:off x="2184537" y="3711650"/>
            <a:ext cx="3323567" cy="400110"/>
          </a:xfrm>
          <a:prstGeom prst="rect">
            <a:avLst/>
          </a:prstGeom>
          <a:noFill/>
          <a:ln w="25400">
            <a:solidFill>
              <a:srgbClr val="C00000"/>
            </a:solidFill>
          </a:ln>
          <a:effectLst>
            <a:glow rad="63500">
              <a:schemeClr val="accent2">
                <a:satMod val="175000"/>
                <a:alpha val="40000"/>
              </a:schemeClr>
            </a:glow>
          </a:effectLst>
        </p:spPr>
        <p:txBody>
          <a:bodyPr wrap="square" rtlCol="0">
            <a:spAutoFit/>
          </a:bodyPr>
          <a:lstStyle/>
          <a:p>
            <a:r>
              <a:rPr lang="fi-FI" sz="2000" b="1" dirty="0"/>
              <a:t>  Ilmoittautuminen on sitova</a:t>
            </a:r>
          </a:p>
        </p:txBody>
      </p:sp>
      <p:sp>
        <p:nvSpPr>
          <p:cNvPr id="15" name="Tekstiruutu 14">
            <a:extLst>
              <a:ext uri="{FF2B5EF4-FFF2-40B4-BE49-F238E27FC236}">
                <a16:creationId xmlns:a16="http://schemas.microsoft.com/office/drawing/2014/main" id="{E0C92370-892F-484C-B58C-F20341E8981B}"/>
              </a:ext>
            </a:extLst>
          </p:cNvPr>
          <p:cNvSpPr txBox="1"/>
          <p:nvPr/>
        </p:nvSpPr>
        <p:spPr>
          <a:xfrm>
            <a:off x="683568" y="4363651"/>
            <a:ext cx="7488832" cy="1938992"/>
          </a:xfrm>
          <a:prstGeom prst="rect">
            <a:avLst/>
          </a:prstGeom>
          <a:noFill/>
          <a:ln>
            <a:noFill/>
          </a:ln>
        </p:spPr>
        <p:txBody>
          <a:bodyPr wrap="square" rtlCol="0">
            <a:spAutoFit/>
          </a:bodyPr>
          <a:lstStyle/>
          <a:p>
            <a:pPr marL="342900" indent="-342900">
              <a:buFont typeface="Arial" panose="020B0604020202020204" pitchFamily="34" charset="0"/>
              <a:buChar char="•"/>
            </a:pPr>
            <a:r>
              <a:rPr lang="fi-FI" sz="2000" b="1" dirty="0"/>
              <a:t>myöhästyneen hakemuksen lautakunta voi hyväksyä vain sairauden tai muun erityisen painavan syyn vuoksi</a:t>
            </a:r>
          </a:p>
          <a:p>
            <a:pPr marL="342900" indent="-342900">
              <a:buFont typeface="Arial" panose="020B0604020202020204" pitchFamily="34" charset="0"/>
              <a:buChar char="•"/>
            </a:pPr>
            <a:r>
              <a:rPr lang="fi-FI" sz="2000" b="1" dirty="0"/>
              <a:t>erityisen painavasta syystä voit hakea muutosta tai peruutusta lautakunnalta</a:t>
            </a:r>
          </a:p>
          <a:p>
            <a:pPr marL="342900" indent="-342900">
              <a:buFont typeface="Arial" panose="020B0604020202020204" pitchFamily="34" charset="0"/>
              <a:buChar char="•"/>
            </a:pPr>
            <a:r>
              <a:rPr lang="fi-FI" sz="2000" b="1" dirty="0"/>
              <a:t>rehtori tarkistaa osallistumisoikeutesi ja sen epäämisestä annetaan perusteltu kirjallinen päätös </a:t>
            </a:r>
          </a:p>
        </p:txBody>
      </p:sp>
      <p:sp>
        <p:nvSpPr>
          <p:cNvPr id="12" name="Tekstiruutu 11">
            <a:extLst>
              <a:ext uri="{FF2B5EF4-FFF2-40B4-BE49-F238E27FC236}">
                <a16:creationId xmlns:a16="http://schemas.microsoft.com/office/drawing/2014/main" id="{DF8A660E-155D-4142-8BDB-673BABB102D1}"/>
              </a:ext>
            </a:extLst>
          </p:cNvPr>
          <p:cNvSpPr txBox="1"/>
          <p:nvPr/>
        </p:nvSpPr>
        <p:spPr>
          <a:xfrm rot="20122697">
            <a:off x="1352888" y="3522011"/>
            <a:ext cx="1083951" cy="338554"/>
          </a:xfrm>
          <a:prstGeom prst="rect">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r>
              <a:rPr lang="fi-FI" sz="1600" b="1" dirty="0">
                <a:solidFill>
                  <a:schemeClr val="bg1"/>
                </a:solidFill>
              </a:rPr>
              <a:t>HUOMIOI!</a:t>
            </a:r>
          </a:p>
        </p:txBody>
      </p:sp>
      <p:grpSp>
        <p:nvGrpSpPr>
          <p:cNvPr id="16" name="Ryhmä 15">
            <a:extLst>
              <a:ext uri="{FF2B5EF4-FFF2-40B4-BE49-F238E27FC236}">
                <a16:creationId xmlns:a16="http://schemas.microsoft.com/office/drawing/2014/main" id="{1626D0BC-252B-4B8B-8384-A7BA9666E2CD}"/>
              </a:ext>
            </a:extLst>
          </p:cNvPr>
          <p:cNvGrpSpPr/>
          <p:nvPr/>
        </p:nvGrpSpPr>
        <p:grpSpPr>
          <a:xfrm>
            <a:off x="8576447" y="6349128"/>
            <a:ext cx="553357" cy="546128"/>
            <a:chOff x="8576447" y="6349128"/>
            <a:chExt cx="553357" cy="546128"/>
          </a:xfrm>
        </p:grpSpPr>
        <p:sp>
          <p:nvSpPr>
            <p:cNvPr id="17" name="Tekstiruutu 16">
              <a:extLst>
                <a:ext uri="{FF2B5EF4-FFF2-40B4-BE49-F238E27FC236}">
                  <a16:creationId xmlns:a16="http://schemas.microsoft.com/office/drawing/2014/main" id="{964F3232-A18B-47F2-92BF-F568600DB4C6}"/>
                </a:ext>
              </a:extLst>
            </p:cNvPr>
            <p:cNvSpPr txBox="1"/>
            <p:nvPr/>
          </p:nvSpPr>
          <p:spPr>
            <a:xfrm>
              <a:off x="8576447" y="6587479"/>
              <a:ext cx="553357" cy="307777"/>
            </a:xfrm>
            <a:prstGeom prst="rect">
              <a:avLst/>
            </a:prstGeom>
            <a:noFill/>
          </p:spPr>
          <p:txBody>
            <a:bodyPr wrap="none" rtlCol="0">
              <a:spAutoFit/>
            </a:bodyPr>
            <a:lstStyle/>
            <a:p>
              <a:r>
                <a:rPr lang="fi-FI" sz="1400" b="1" dirty="0"/>
                <a:t>Lisää</a:t>
              </a:r>
            </a:p>
          </p:txBody>
        </p:sp>
        <p:sp>
          <p:nvSpPr>
            <p:cNvPr id="18" name="Toimintopainike: Eteenpäin tai seuraava 17">
              <a:hlinkClick r:id="" action="ppaction://hlinkshowjump?jump=nextslide" highlightClick="1"/>
              <a:extLst>
                <a:ext uri="{FF2B5EF4-FFF2-40B4-BE49-F238E27FC236}">
                  <a16:creationId xmlns:a16="http://schemas.microsoft.com/office/drawing/2014/main" id="{1D5B0B50-6E84-43ED-B933-773D3754BC02}"/>
                </a:ext>
              </a:extLst>
            </p:cNvPr>
            <p:cNvSpPr/>
            <p:nvPr/>
          </p:nvSpPr>
          <p:spPr>
            <a:xfrm>
              <a:off x="8673105" y="6349128"/>
              <a:ext cx="360040" cy="307777"/>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Tree>
    <p:extLst>
      <p:ext uri="{BB962C8B-B14F-4D97-AF65-F5344CB8AC3E}">
        <p14:creationId xmlns:p14="http://schemas.microsoft.com/office/powerpoint/2010/main" val="1367321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3160FA-33E2-44C4-8B83-B24DF8EDF038}"/>
              </a:ext>
            </a:extLst>
          </p:cNvPr>
          <p:cNvSpPr>
            <a:spLocks noGrp="1"/>
          </p:cNvSpPr>
          <p:nvPr>
            <p:ph type="ctrTitle" idx="4294967295"/>
          </p:nvPr>
        </p:nvSpPr>
        <p:spPr>
          <a:xfrm>
            <a:off x="1767991" y="125143"/>
            <a:ext cx="6188385" cy="495545"/>
          </a:xfrm>
          <a:prstGeom prst="rect">
            <a:avLst/>
          </a:prstGeom>
        </p:spPr>
        <p:txBody>
          <a:bodyPr>
            <a:normAutofit fontScale="90000"/>
          </a:bodyPr>
          <a:lstStyle/>
          <a:p>
            <a:r>
              <a:rPr lang="fi-FI" dirty="0"/>
              <a:t>Ilmoittautumisen mitätöiminen</a:t>
            </a:r>
          </a:p>
        </p:txBody>
      </p:sp>
      <p:grpSp>
        <p:nvGrpSpPr>
          <p:cNvPr id="8" name="Ryhmä 7">
            <a:extLst>
              <a:ext uri="{FF2B5EF4-FFF2-40B4-BE49-F238E27FC236}">
                <a16:creationId xmlns:a16="http://schemas.microsoft.com/office/drawing/2014/main" id="{8CD8C4DF-3366-48D1-8ABF-14B477F22ADA}"/>
              </a:ext>
            </a:extLst>
          </p:cNvPr>
          <p:cNvGrpSpPr/>
          <p:nvPr/>
        </p:nvGrpSpPr>
        <p:grpSpPr>
          <a:xfrm>
            <a:off x="8320717" y="6309320"/>
            <a:ext cx="839132" cy="621824"/>
            <a:chOff x="8320717" y="6309320"/>
            <a:chExt cx="839132" cy="621824"/>
          </a:xfrm>
        </p:grpSpPr>
        <p:pic>
          <p:nvPicPr>
            <p:cNvPr id="4" name="Kuva 3" descr="Paluu">
              <a:hlinkClick r:id="rId2" action="ppaction://hlinksldjump"/>
              <a:extLst>
                <a:ext uri="{FF2B5EF4-FFF2-40B4-BE49-F238E27FC236}">
                  <a16:creationId xmlns:a16="http://schemas.microsoft.com/office/drawing/2014/main" id="{003CA5AE-891E-487C-A4C0-B83D2B93A76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8025" y="6309320"/>
              <a:ext cx="621824" cy="621824"/>
            </a:xfrm>
            <a:prstGeom prst="rect">
              <a:avLst/>
            </a:prstGeom>
          </p:spPr>
        </p:pic>
        <p:sp>
          <p:nvSpPr>
            <p:cNvPr id="7" name="Tekstiruutu 6">
              <a:hlinkClick r:id="rId2" action="ppaction://hlinksldjump"/>
              <a:extLst>
                <a:ext uri="{FF2B5EF4-FFF2-40B4-BE49-F238E27FC236}">
                  <a16:creationId xmlns:a16="http://schemas.microsoft.com/office/drawing/2014/main" id="{EB93F284-8105-4FBC-AA03-50E9E1773223}"/>
                </a:ext>
              </a:extLst>
            </p:cNvPr>
            <p:cNvSpPr txBox="1"/>
            <p:nvPr/>
          </p:nvSpPr>
          <p:spPr>
            <a:xfrm>
              <a:off x="8320717" y="6411846"/>
              <a:ext cx="711477" cy="307777"/>
            </a:xfrm>
            <a:prstGeom prst="rect">
              <a:avLst/>
            </a:prstGeom>
            <a:noFill/>
          </p:spPr>
          <p:txBody>
            <a:bodyPr wrap="none" rtlCol="0">
              <a:spAutoFit/>
            </a:bodyPr>
            <a:lstStyle/>
            <a:p>
              <a:r>
                <a:rPr lang="fi-FI" sz="1400" b="1" dirty="0"/>
                <a:t>Alkuun</a:t>
              </a:r>
            </a:p>
          </p:txBody>
        </p:sp>
      </p:grpSp>
      <p:sp>
        <p:nvSpPr>
          <p:cNvPr id="11" name="Tekstiruutu 10">
            <a:extLst>
              <a:ext uri="{FF2B5EF4-FFF2-40B4-BE49-F238E27FC236}">
                <a16:creationId xmlns:a16="http://schemas.microsoft.com/office/drawing/2014/main" id="{78268E7A-11C1-454A-95BE-BD13EB840083}"/>
              </a:ext>
            </a:extLst>
          </p:cNvPr>
          <p:cNvSpPr txBox="1"/>
          <p:nvPr/>
        </p:nvSpPr>
        <p:spPr>
          <a:xfrm>
            <a:off x="539552" y="1124744"/>
            <a:ext cx="8492642" cy="2246769"/>
          </a:xfrm>
          <a:prstGeom prst="rect">
            <a:avLst/>
          </a:prstGeom>
          <a:noFill/>
          <a:ln>
            <a:noFill/>
          </a:ln>
        </p:spPr>
        <p:txBody>
          <a:bodyPr wrap="square" rtlCol="0">
            <a:spAutoFit/>
          </a:bodyPr>
          <a:lstStyle/>
          <a:p>
            <a:pPr marL="342900" indent="-342900">
              <a:buFont typeface="Arial" panose="020B0604020202020204" pitchFamily="34" charset="0"/>
              <a:buChar char="•"/>
            </a:pPr>
            <a:r>
              <a:rPr lang="fi-FI" sz="2000" b="1" u="sng" dirty="0">
                <a:highlight>
                  <a:srgbClr val="FFFF00"/>
                </a:highlight>
              </a:rPr>
              <a:t>koe katsotaan hylätyksi, jos jäät saapumatta </a:t>
            </a:r>
            <a:r>
              <a:rPr lang="fi-FI" sz="2000" b="1" dirty="0"/>
              <a:t>koetilaisuuteen tai et jätä koesuoritusta arvosteltavaksi </a:t>
            </a:r>
            <a:endParaRPr lang="fi-FI" sz="2000" b="1" u="sng" dirty="0">
              <a:solidFill>
                <a:srgbClr val="C00000"/>
              </a:solidFill>
            </a:endParaRPr>
          </a:p>
          <a:p>
            <a:pPr marL="342900" indent="-342900">
              <a:buFont typeface="Arial" panose="020B0604020202020204" pitchFamily="34" charset="0"/>
              <a:buChar char="•"/>
            </a:pPr>
            <a:r>
              <a:rPr lang="fi-FI" sz="2000" b="1" dirty="0"/>
              <a:t>lautakunta voi hakemuksesi perusteella mitätöidä ilmoittautumisen, jos kokeesta poisjäämiseen on </a:t>
            </a:r>
            <a:r>
              <a:rPr lang="fi-FI" sz="2000" b="1" u="sng" dirty="0">
                <a:highlight>
                  <a:srgbClr val="FFFF00"/>
                </a:highlight>
              </a:rPr>
              <a:t>erityisen painava hyväksytty syy</a:t>
            </a:r>
          </a:p>
          <a:p>
            <a:pPr marL="800100" lvl="1" indent="-342900">
              <a:buFont typeface="Arial" panose="020B0604020202020204" pitchFamily="34" charset="0"/>
              <a:buChar char="•"/>
            </a:pPr>
            <a:r>
              <a:rPr lang="fi-FI" sz="2000" b="1" dirty="0"/>
              <a:t>lääkärintodistus sairaudesta</a:t>
            </a:r>
          </a:p>
          <a:p>
            <a:pPr marL="800100" lvl="1" indent="-342900">
              <a:buFont typeface="Arial" panose="020B0604020202020204" pitchFamily="34" charset="0"/>
              <a:buChar char="•"/>
            </a:pPr>
            <a:r>
              <a:rPr lang="fi-FI" sz="2000" b="1" dirty="0"/>
              <a:t>todistus ulkomailla opiskelusta tai työskentelystä kokeiden aikana</a:t>
            </a:r>
          </a:p>
          <a:p>
            <a:pPr marL="800100" lvl="1" indent="-342900">
              <a:buFont typeface="Arial" panose="020B0604020202020204" pitchFamily="34" charset="0"/>
              <a:buChar char="•"/>
            </a:pPr>
            <a:r>
              <a:rPr lang="fi-FI" sz="2000" b="1" dirty="0"/>
              <a:t>todistus varusmiespalveluksen aiheuttamasta esteestä</a:t>
            </a:r>
          </a:p>
        </p:txBody>
      </p:sp>
      <p:sp>
        <p:nvSpPr>
          <p:cNvPr id="16" name="Tekstiruutu 15">
            <a:extLst>
              <a:ext uri="{FF2B5EF4-FFF2-40B4-BE49-F238E27FC236}">
                <a16:creationId xmlns:a16="http://schemas.microsoft.com/office/drawing/2014/main" id="{DF5D42BA-A5A8-4FF5-97D9-BB539EB6B8D8}"/>
              </a:ext>
            </a:extLst>
          </p:cNvPr>
          <p:cNvSpPr txBox="1"/>
          <p:nvPr/>
        </p:nvSpPr>
        <p:spPr>
          <a:xfrm>
            <a:off x="1407951" y="4000712"/>
            <a:ext cx="6692442" cy="1902398"/>
          </a:xfrm>
          <a:prstGeom prst="rect">
            <a:avLst/>
          </a:prstGeom>
          <a:noFill/>
          <a:ln w="25400">
            <a:solidFill>
              <a:srgbClr val="C00000"/>
            </a:solidFill>
          </a:ln>
          <a:effectLst>
            <a:glow rad="63500">
              <a:schemeClr val="accent2">
                <a:satMod val="175000"/>
                <a:alpha val="40000"/>
              </a:schemeClr>
            </a:glow>
          </a:effectLst>
        </p:spPr>
        <p:txBody>
          <a:bodyPr wrap="square" tIns="180000" bIns="180000" rtlCol="0">
            <a:spAutoFit/>
          </a:bodyPr>
          <a:lstStyle/>
          <a:p>
            <a:pPr marL="342900" indent="-342900">
              <a:buFont typeface="Arial" panose="020B0604020202020204" pitchFamily="34" charset="0"/>
              <a:buChar char="•"/>
            </a:pPr>
            <a:r>
              <a:rPr lang="fi-FI" sz="2000" b="1" dirty="0"/>
              <a:t>perusteeksi ilmoittautumisen mitätöimiseen ei riitä:</a:t>
            </a:r>
          </a:p>
          <a:p>
            <a:pPr marL="800100" lvl="1" indent="-342900">
              <a:buFont typeface="Wingdings" panose="05000000000000000000" pitchFamily="2" charset="2"/>
              <a:buChar char="Ø"/>
            </a:pPr>
            <a:r>
              <a:rPr lang="fi-FI" sz="2000" b="1" dirty="0"/>
              <a:t>opiskelu tai työskentely kotimaassa </a:t>
            </a:r>
          </a:p>
          <a:p>
            <a:pPr marL="800100" lvl="1" indent="-342900">
              <a:buFont typeface="Wingdings" panose="05000000000000000000" pitchFamily="2" charset="2"/>
              <a:buChar char="Ø"/>
            </a:pPr>
            <a:r>
              <a:rPr lang="fi-FI" sz="2000" b="1" dirty="0"/>
              <a:t>pelkkä varusmiespalvelus</a:t>
            </a:r>
          </a:p>
          <a:p>
            <a:pPr lvl="1"/>
            <a:r>
              <a:rPr lang="fi-FI" sz="2000" b="1" dirty="0"/>
              <a:t> </a:t>
            </a:r>
          </a:p>
          <a:p>
            <a:pPr marL="342900" indent="-342900">
              <a:buFont typeface="Arial" panose="020B0604020202020204" pitchFamily="34" charset="0"/>
              <a:buChar char="•"/>
            </a:pPr>
            <a:r>
              <a:rPr lang="fi-FI" sz="2000" b="1" dirty="0"/>
              <a:t>mitätöinti ei pidennä ylioppilastutkinnon suoritusaikaa</a:t>
            </a:r>
          </a:p>
        </p:txBody>
      </p:sp>
      <p:sp>
        <p:nvSpPr>
          <p:cNvPr id="17" name="Tekstiruutu 16">
            <a:extLst>
              <a:ext uri="{FF2B5EF4-FFF2-40B4-BE49-F238E27FC236}">
                <a16:creationId xmlns:a16="http://schemas.microsoft.com/office/drawing/2014/main" id="{DC316178-B233-492F-ABC1-9317D191118F}"/>
              </a:ext>
            </a:extLst>
          </p:cNvPr>
          <p:cNvSpPr txBox="1"/>
          <p:nvPr/>
        </p:nvSpPr>
        <p:spPr>
          <a:xfrm rot="20122697">
            <a:off x="842460" y="3879041"/>
            <a:ext cx="1083951" cy="338554"/>
          </a:xfrm>
          <a:prstGeom prst="rect">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r>
              <a:rPr lang="fi-FI" sz="1600" b="1" dirty="0">
                <a:solidFill>
                  <a:schemeClr val="bg1"/>
                </a:solidFill>
              </a:rPr>
              <a:t>HUOMIOI!</a:t>
            </a:r>
          </a:p>
        </p:txBody>
      </p:sp>
    </p:spTree>
    <p:extLst>
      <p:ext uri="{BB962C8B-B14F-4D97-AF65-F5344CB8AC3E}">
        <p14:creationId xmlns:p14="http://schemas.microsoft.com/office/powerpoint/2010/main" val="238362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3160FA-33E2-44C4-8B83-B24DF8EDF038}"/>
              </a:ext>
            </a:extLst>
          </p:cNvPr>
          <p:cNvSpPr>
            <a:spLocks noGrp="1"/>
          </p:cNvSpPr>
          <p:nvPr>
            <p:ph type="ctrTitle" idx="4294967295"/>
          </p:nvPr>
        </p:nvSpPr>
        <p:spPr>
          <a:xfrm>
            <a:off x="1727683" y="123896"/>
            <a:ext cx="6192688" cy="620688"/>
          </a:xfrm>
          <a:prstGeom prst="rect">
            <a:avLst/>
          </a:prstGeom>
        </p:spPr>
        <p:txBody>
          <a:bodyPr>
            <a:normAutofit/>
          </a:bodyPr>
          <a:lstStyle/>
          <a:p>
            <a:r>
              <a:rPr lang="fi-FI" dirty="0"/>
              <a:t>Tutkinnon suorittamisaika</a:t>
            </a:r>
          </a:p>
        </p:txBody>
      </p:sp>
      <p:sp>
        <p:nvSpPr>
          <p:cNvPr id="5" name="Suorakulmio: Pyöristetyt kulmat 4">
            <a:extLst>
              <a:ext uri="{FF2B5EF4-FFF2-40B4-BE49-F238E27FC236}">
                <a16:creationId xmlns:a16="http://schemas.microsoft.com/office/drawing/2014/main" id="{B9669ADF-5F6C-45D4-A1EB-832040810398}"/>
              </a:ext>
            </a:extLst>
          </p:cNvPr>
          <p:cNvSpPr/>
          <p:nvPr/>
        </p:nvSpPr>
        <p:spPr>
          <a:xfrm>
            <a:off x="395536" y="3429000"/>
            <a:ext cx="1512168" cy="864096"/>
          </a:xfrm>
          <a:prstGeom prst="roundRect">
            <a:avLst>
              <a:gd name="adj" fmla="val 3380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sz="2400" b="1" dirty="0">
                <a:solidFill>
                  <a:schemeClr val="tx1"/>
                </a:solidFill>
              </a:rPr>
              <a:t>kevät</a:t>
            </a:r>
          </a:p>
        </p:txBody>
      </p:sp>
      <p:sp>
        <p:nvSpPr>
          <p:cNvPr id="9" name="Suorakulmio: Pyöristetyt kulmat 8">
            <a:extLst>
              <a:ext uri="{FF2B5EF4-FFF2-40B4-BE49-F238E27FC236}">
                <a16:creationId xmlns:a16="http://schemas.microsoft.com/office/drawing/2014/main" id="{58046A8F-800C-4AC4-A40E-EFF263EA8E69}"/>
              </a:ext>
            </a:extLst>
          </p:cNvPr>
          <p:cNvSpPr/>
          <p:nvPr/>
        </p:nvSpPr>
        <p:spPr>
          <a:xfrm>
            <a:off x="3724672" y="3429000"/>
            <a:ext cx="1512168" cy="864096"/>
          </a:xfrm>
          <a:prstGeom prst="roundRect">
            <a:avLst>
              <a:gd name="adj" fmla="val 3380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sz="2400" b="1" dirty="0">
                <a:solidFill>
                  <a:schemeClr val="tx1"/>
                </a:solidFill>
              </a:rPr>
              <a:t>kevät</a:t>
            </a:r>
          </a:p>
        </p:txBody>
      </p:sp>
      <p:sp>
        <p:nvSpPr>
          <p:cNvPr id="10" name="Suorakulmio: Pyöristetyt kulmat 9">
            <a:extLst>
              <a:ext uri="{FF2B5EF4-FFF2-40B4-BE49-F238E27FC236}">
                <a16:creationId xmlns:a16="http://schemas.microsoft.com/office/drawing/2014/main" id="{93596D24-20CD-4541-99A7-DCB00A8CF2CD}"/>
              </a:ext>
            </a:extLst>
          </p:cNvPr>
          <p:cNvSpPr/>
          <p:nvPr/>
        </p:nvSpPr>
        <p:spPr>
          <a:xfrm>
            <a:off x="2060104" y="3429000"/>
            <a:ext cx="1512168" cy="864096"/>
          </a:xfrm>
          <a:prstGeom prst="roundRect">
            <a:avLst>
              <a:gd name="adj" fmla="val 33800"/>
            </a:avLst>
          </a:prstGeom>
          <a:solidFill>
            <a:schemeClr val="accent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sz="2400" b="1" dirty="0">
                <a:solidFill>
                  <a:schemeClr val="bg1"/>
                </a:solidFill>
              </a:rPr>
              <a:t>syksy</a:t>
            </a:r>
          </a:p>
        </p:txBody>
      </p:sp>
      <p:sp>
        <p:nvSpPr>
          <p:cNvPr id="12" name="Suorakulmio: Pyöristetyt kulmat 11">
            <a:extLst>
              <a:ext uri="{FF2B5EF4-FFF2-40B4-BE49-F238E27FC236}">
                <a16:creationId xmlns:a16="http://schemas.microsoft.com/office/drawing/2014/main" id="{36601353-76E0-46C4-B249-51CA0C3CE131}"/>
              </a:ext>
            </a:extLst>
          </p:cNvPr>
          <p:cNvSpPr/>
          <p:nvPr/>
        </p:nvSpPr>
        <p:spPr>
          <a:xfrm>
            <a:off x="5425832" y="3429000"/>
            <a:ext cx="1512168" cy="864096"/>
          </a:xfrm>
          <a:prstGeom prst="roundRect">
            <a:avLst>
              <a:gd name="adj" fmla="val 33800"/>
            </a:avLst>
          </a:prstGeom>
          <a:solidFill>
            <a:schemeClr val="accent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sz="2400" b="1" dirty="0">
                <a:solidFill>
                  <a:schemeClr val="bg1"/>
                </a:solidFill>
              </a:rPr>
              <a:t>syksy</a:t>
            </a:r>
          </a:p>
        </p:txBody>
      </p:sp>
      <p:sp>
        <p:nvSpPr>
          <p:cNvPr id="13" name="Suorakulmio: Pyöristetyt kulmat 12">
            <a:extLst>
              <a:ext uri="{FF2B5EF4-FFF2-40B4-BE49-F238E27FC236}">
                <a16:creationId xmlns:a16="http://schemas.microsoft.com/office/drawing/2014/main" id="{B936B65E-AECB-4C54-A024-B5DA452B0C63}"/>
              </a:ext>
            </a:extLst>
          </p:cNvPr>
          <p:cNvSpPr/>
          <p:nvPr/>
        </p:nvSpPr>
        <p:spPr>
          <a:xfrm>
            <a:off x="7164287" y="3429000"/>
            <a:ext cx="1512168" cy="864096"/>
          </a:xfrm>
          <a:prstGeom prst="roundRect">
            <a:avLst>
              <a:gd name="adj" fmla="val 3380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sz="2400" b="1" dirty="0">
                <a:solidFill>
                  <a:schemeClr val="tx1"/>
                </a:solidFill>
              </a:rPr>
              <a:t>kevät</a:t>
            </a:r>
          </a:p>
        </p:txBody>
      </p:sp>
      <p:sp>
        <p:nvSpPr>
          <p:cNvPr id="14" name="Tekstiruutu 13">
            <a:extLst>
              <a:ext uri="{FF2B5EF4-FFF2-40B4-BE49-F238E27FC236}">
                <a16:creationId xmlns:a16="http://schemas.microsoft.com/office/drawing/2014/main" id="{C272CF8B-AC23-4084-8469-992D76412881}"/>
              </a:ext>
            </a:extLst>
          </p:cNvPr>
          <p:cNvSpPr txBox="1"/>
          <p:nvPr/>
        </p:nvSpPr>
        <p:spPr>
          <a:xfrm>
            <a:off x="251520" y="1241465"/>
            <a:ext cx="8731394" cy="1323439"/>
          </a:xfrm>
          <a:prstGeom prst="rect">
            <a:avLst/>
          </a:prstGeom>
          <a:noFill/>
          <a:ln w="38100">
            <a:solidFill>
              <a:schemeClr val="accent5"/>
            </a:solidFill>
          </a:ln>
        </p:spPr>
        <p:txBody>
          <a:bodyPr wrap="square" rtlCol="0">
            <a:spAutoFit/>
          </a:bodyPr>
          <a:lstStyle/>
          <a:p>
            <a:pPr marL="342900" indent="-342900">
              <a:buFont typeface="Arial" panose="020B0604020202020204" pitchFamily="34" charset="0"/>
              <a:buChar char="•"/>
            </a:pPr>
            <a:r>
              <a:rPr lang="fi-FI" sz="2000" b="1" dirty="0"/>
              <a:t>tutkinnon kokeet järjestetään samanaikaisesti kaksi kertaa vuodessa</a:t>
            </a:r>
          </a:p>
          <a:p>
            <a:pPr marL="342900" indent="-342900">
              <a:buFont typeface="Arial" panose="020B0604020202020204" pitchFamily="34" charset="0"/>
              <a:buChar char="•"/>
            </a:pPr>
            <a:r>
              <a:rPr lang="fi-FI" sz="2000" b="1" dirty="0"/>
              <a:t>tutkinto tulee suorittaa </a:t>
            </a:r>
            <a:r>
              <a:rPr lang="fi-FI" sz="2000" b="1" u="sng" dirty="0">
                <a:highlight>
                  <a:srgbClr val="FFFF00"/>
                </a:highlight>
              </a:rPr>
              <a:t>enintään kolmena peräkkäisenä tutkintokertana</a:t>
            </a:r>
          </a:p>
          <a:p>
            <a:pPr marL="342900" indent="-342900">
              <a:buFont typeface="Arial" panose="020B0604020202020204" pitchFamily="34" charset="0"/>
              <a:buChar char="•"/>
            </a:pPr>
            <a:r>
              <a:rPr lang="fi-FI" sz="2000" b="1" dirty="0"/>
              <a:t>hylätyn kokeen voit kuitenkin uusia kolmena välittömästi seuraavana kertana</a:t>
            </a:r>
          </a:p>
          <a:p>
            <a:pPr marL="342900" indent="-342900">
              <a:buFont typeface="Arial" panose="020B0604020202020204" pitchFamily="34" charset="0"/>
              <a:buChar char="•"/>
            </a:pPr>
            <a:r>
              <a:rPr lang="fi-FI" sz="2000" b="1" dirty="0"/>
              <a:t>poikkeus: sairaus, päätoiminen opiskelu ulkomailla, muu painava syy</a:t>
            </a:r>
          </a:p>
        </p:txBody>
      </p:sp>
      <p:sp>
        <p:nvSpPr>
          <p:cNvPr id="16" name="Vuokaaviosymboli: Liitin 15">
            <a:extLst>
              <a:ext uri="{FF2B5EF4-FFF2-40B4-BE49-F238E27FC236}">
                <a16:creationId xmlns:a16="http://schemas.microsoft.com/office/drawing/2014/main" id="{581EC525-F364-474A-8B50-7A77E782DC63}"/>
              </a:ext>
            </a:extLst>
          </p:cNvPr>
          <p:cNvSpPr/>
          <p:nvPr/>
        </p:nvSpPr>
        <p:spPr>
          <a:xfrm>
            <a:off x="62676" y="3897499"/>
            <a:ext cx="72008" cy="72008"/>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a:p>
        </p:txBody>
      </p:sp>
      <p:sp>
        <p:nvSpPr>
          <p:cNvPr id="17" name="Vuokaaviosymboli: Liitin 16">
            <a:extLst>
              <a:ext uri="{FF2B5EF4-FFF2-40B4-BE49-F238E27FC236}">
                <a16:creationId xmlns:a16="http://schemas.microsoft.com/office/drawing/2014/main" id="{C8DF254A-4F5C-4799-9ECB-FF37CB83E3DA}"/>
              </a:ext>
            </a:extLst>
          </p:cNvPr>
          <p:cNvSpPr/>
          <p:nvPr/>
        </p:nvSpPr>
        <p:spPr>
          <a:xfrm>
            <a:off x="226442" y="3897499"/>
            <a:ext cx="72008" cy="72008"/>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a:p>
        </p:txBody>
      </p:sp>
      <p:sp>
        <p:nvSpPr>
          <p:cNvPr id="18" name="Vuokaaviosymboli: Liitin 17">
            <a:extLst>
              <a:ext uri="{FF2B5EF4-FFF2-40B4-BE49-F238E27FC236}">
                <a16:creationId xmlns:a16="http://schemas.microsoft.com/office/drawing/2014/main" id="{B3ABEA03-6E33-4D6F-97BD-E9FAD22E57B0}"/>
              </a:ext>
            </a:extLst>
          </p:cNvPr>
          <p:cNvSpPr/>
          <p:nvPr/>
        </p:nvSpPr>
        <p:spPr>
          <a:xfrm>
            <a:off x="8780192" y="3854694"/>
            <a:ext cx="72008" cy="72008"/>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a:p>
        </p:txBody>
      </p:sp>
      <p:sp>
        <p:nvSpPr>
          <p:cNvPr id="19" name="Vuokaaviosymboli: Liitin 18">
            <a:extLst>
              <a:ext uri="{FF2B5EF4-FFF2-40B4-BE49-F238E27FC236}">
                <a16:creationId xmlns:a16="http://schemas.microsoft.com/office/drawing/2014/main" id="{A4E37CF7-84A4-4A86-94F2-6C27FD23AAB4}"/>
              </a:ext>
            </a:extLst>
          </p:cNvPr>
          <p:cNvSpPr/>
          <p:nvPr/>
        </p:nvSpPr>
        <p:spPr>
          <a:xfrm>
            <a:off x="8943958" y="3854694"/>
            <a:ext cx="72008" cy="72008"/>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a:p>
        </p:txBody>
      </p:sp>
      <p:cxnSp>
        <p:nvCxnSpPr>
          <p:cNvPr id="21" name="Suora yhdysviiva 20">
            <a:extLst>
              <a:ext uri="{FF2B5EF4-FFF2-40B4-BE49-F238E27FC236}">
                <a16:creationId xmlns:a16="http://schemas.microsoft.com/office/drawing/2014/main" id="{5FF4DE75-4EFE-4AC7-8FD2-0AD0D8C40E9B}"/>
              </a:ext>
            </a:extLst>
          </p:cNvPr>
          <p:cNvCxnSpPr/>
          <p:nvPr/>
        </p:nvCxnSpPr>
        <p:spPr>
          <a:xfrm>
            <a:off x="1979712" y="2996952"/>
            <a:ext cx="0" cy="1363649"/>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2" name="Suora yhdysviiva 21">
            <a:extLst>
              <a:ext uri="{FF2B5EF4-FFF2-40B4-BE49-F238E27FC236}">
                <a16:creationId xmlns:a16="http://schemas.microsoft.com/office/drawing/2014/main" id="{B5E9C3E9-BD46-4896-B6FB-014FA6F87085}"/>
              </a:ext>
            </a:extLst>
          </p:cNvPr>
          <p:cNvCxnSpPr/>
          <p:nvPr/>
        </p:nvCxnSpPr>
        <p:spPr>
          <a:xfrm>
            <a:off x="5292080" y="2996952"/>
            <a:ext cx="0" cy="1363649"/>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3" name="Tekstiruutu 22">
            <a:extLst>
              <a:ext uri="{FF2B5EF4-FFF2-40B4-BE49-F238E27FC236}">
                <a16:creationId xmlns:a16="http://schemas.microsoft.com/office/drawing/2014/main" id="{A42F5495-9658-4A1F-A2F8-74AC3499BCC1}"/>
              </a:ext>
            </a:extLst>
          </p:cNvPr>
          <p:cNvSpPr txBox="1"/>
          <p:nvPr/>
        </p:nvSpPr>
        <p:spPr>
          <a:xfrm>
            <a:off x="465339" y="3013526"/>
            <a:ext cx="1206484" cy="338554"/>
          </a:xfrm>
          <a:prstGeom prst="rect">
            <a:avLst/>
          </a:prstGeom>
          <a:noFill/>
        </p:spPr>
        <p:txBody>
          <a:bodyPr wrap="none" rtlCol="0">
            <a:spAutoFit/>
          </a:bodyPr>
          <a:lstStyle/>
          <a:p>
            <a:r>
              <a:rPr lang="fi-FI" sz="1600" b="1" dirty="0"/>
              <a:t>2. lukuvuosi</a:t>
            </a:r>
          </a:p>
        </p:txBody>
      </p:sp>
      <p:sp>
        <p:nvSpPr>
          <p:cNvPr id="24" name="Tekstiruutu 23">
            <a:extLst>
              <a:ext uri="{FF2B5EF4-FFF2-40B4-BE49-F238E27FC236}">
                <a16:creationId xmlns:a16="http://schemas.microsoft.com/office/drawing/2014/main" id="{8D905EB7-DD3C-46A6-BFFB-EB196E0CFE6B}"/>
              </a:ext>
            </a:extLst>
          </p:cNvPr>
          <p:cNvSpPr txBox="1"/>
          <p:nvPr/>
        </p:nvSpPr>
        <p:spPr>
          <a:xfrm>
            <a:off x="2818305" y="3030371"/>
            <a:ext cx="1206484" cy="338554"/>
          </a:xfrm>
          <a:prstGeom prst="rect">
            <a:avLst/>
          </a:prstGeom>
          <a:noFill/>
        </p:spPr>
        <p:txBody>
          <a:bodyPr wrap="none" rtlCol="0">
            <a:spAutoFit/>
          </a:bodyPr>
          <a:lstStyle/>
          <a:p>
            <a:r>
              <a:rPr lang="fi-FI" sz="1600" b="1" dirty="0"/>
              <a:t>3. lukuvuosi</a:t>
            </a:r>
          </a:p>
        </p:txBody>
      </p:sp>
      <p:sp>
        <p:nvSpPr>
          <p:cNvPr id="26" name="Tekstiruutu 25">
            <a:extLst>
              <a:ext uri="{FF2B5EF4-FFF2-40B4-BE49-F238E27FC236}">
                <a16:creationId xmlns:a16="http://schemas.microsoft.com/office/drawing/2014/main" id="{59BA3929-6C01-4DB6-8687-A8F3581F53A5}"/>
              </a:ext>
            </a:extLst>
          </p:cNvPr>
          <p:cNvSpPr txBox="1"/>
          <p:nvPr/>
        </p:nvSpPr>
        <p:spPr>
          <a:xfrm>
            <a:off x="323528" y="4889927"/>
            <a:ext cx="8352279" cy="1485567"/>
          </a:xfrm>
          <a:prstGeom prst="rect">
            <a:avLst/>
          </a:prstGeom>
          <a:noFill/>
          <a:ln w="38100">
            <a:solidFill>
              <a:schemeClr val="accent5"/>
            </a:solidFill>
          </a:ln>
        </p:spPr>
        <p:txBody>
          <a:bodyPr wrap="square" tIns="144000" bIns="108000" rtlCol="0">
            <a:spAutoFit/>
          </a:bodyPr>
          <a:lstStyle/>
          <a:p>
            <a:pPr marL="342900" indent="-342900">
              <a:buFont typeface="Arial" panose="020B0604020202020204" pitchFamily="34" charset="0"/>
              <a:buChar char="•"/>
            </a:pPr>
            <a:r>
              <a:rPr lang="fi-FI" sz="2000" b="1" dirty="0"/>
              <a:t>mieti tarkkaan oma yo-suunnitelmasi ja tutkinnon aloitus</a:t>
            </a:r>
          </a:p>
          <a:p>
            <a:pPr marL="342900" indent="-342900">
              <a:buFont typeface="Arial" panose="020B0604020202020204" pitchFamily="34" charset="0"/>
              <a:buChar char="•"/>
            </a:pPr>
            <a:r>
              <a:rPr lang="fi-FI" sz="2000" b="1" dirty="0"/>
              <a:t>mikäli lukion opintosi venyvät yli kolmeen vuoteen voi aika loppua kesken</a:t>
            </a:r>
          </a:p>
          <a:p>
            <a:pPr marL="342900" indent="-342900">
              <a:buFont typeface="Arial" panose="020B0604020202020204" pitchFamily="34" charset="0"/>
              <a:buChar char="•"/>
            </a:pPr>
            <a:r>
              <a:rPr lang="fi-FI" sz="2000" b="1" dirty="0"/>
              <a:t>jos määräaika kuluu umpeen tai et selviydy kolmannellakaan uusimiskerralla, sinun on suoritettava tutkinto uudelleen</a:t>
            </a:r>
          </a:p>
        </p:txBody>
      </p:sp>
      <p:sp>
        <p:nvSpPr>
          <p:cNvPr id="25" name="Tekstiruutu 24">
            <a:extLst>
              <a:ext uri="{FF2B5EF4-FFF2-40B4-BE49-F238E27FC236}">
                <a16:creationId xmlns:a16="http://schemas.microsoft.com/office/drawing/2014/main" id="{D8EC9314-B268-4478-9D5E-2C701925415E}"/>
              </a:ext>
            </a:extLst>
          </p:cNvPr>
          <p:cNvSpPr txBox="1"/>
          <p:nvPr/>
        </p:nvSpPr>
        <p:spPr>
          <a:xfrm rot="20122697">
            <a:off x="155931" y="4653933"/>
            <a:ext cx="1083951" cy="338554"/>
          </a:xfrm>
          <a:prstGeom prst="rect">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r>
              <a:rPr lang="fi-FI" sz="1600" b="1" dirty="0">
                <a:solidFill>
                  <a:schemeClr val="bg1"/>
                </a:solidFill>
              </a:rPr>
              <a:t>HUOMIOI!</a:t>
            </a:r>
          </a:p>
        </p:txBody>
      </p:sp>
      <p:grpSp>
        <p:nvGrpSpPr>
          <p:cNvPr id="27" name="Ryhmä 26">
            <a:extLst>
              <a:ext uri="{FF2B5EF4-FFF2-40B4-BE49-F238E27FC236}">
                <a16:creationId xmlns:a16="http://schemas.microsoft.com/office/drawing/2014/main" id="{8C27BBC7-50EF-454D-B04E-7208DB98E84B}"/>
              </a:ext>
            </a:extLst>
          </p:cNvPr>
          <p:cNvGrpSpPr/>
          <p:nvPr/>
        </p:nvGrpSpPr>
        <p:grpSpPr>
          <a:xfrm>
            <a:off x="8627155" y="6381328"/>
            <a:ext cx="553357" cy="546128"/>
            <a:chOff x="8576447" y="6349128"/>
            <a:chExt cx="553357" cy="546128"/>
          </a:xfrm>
        </p:grpSpPr>
        <p:sp>
          <p:nvSpPr>
            <p:cNvPr id="28" name="Tekstiruutu 27">
              <a:extLst>
                <a:ext uri="{FF2B5EF4-FFF2-40B4-BE49-F238E27FC236}">
                  <a16:creationId xmlns:a16="http://schemas.microsoft.com/office/drawing/2014/main" id="{E73862A2-81F8-4BC2-9282-FFDEE65BC0B3}"/>
                </a:ext>
              </a:extLst>
            </p:cNvPr>
            <p:cNvSpPr txBox="1"/>
            <p:nvPr/>
          </p:nvSpPr>
          <p:spPr>
            <a:xfrm>
              <a:off x="8576447" y="6587479"/>
              <a:ext cx="553357" cy="307777"/>
            </a:xfrm>
            <a:prstGeom prst="rect">
              <a:avLst/>
            </a:prstGeom>
            <a:noFill/>
          </p:spPr>
          <p:txBody>
            <a:bodyPr wrap="none" rtlCol="0">
              <a:spAutoFit/>
            </a:bodyPr>
            <a:lstStyle/>
            <a:p>
              <a:r>
                <a:rPr lang="fi-FI" sz="1400" b="1" dirty="0"/>
                <a:t>Lisää</a:t>
              </a:r>
            </a:p>
          </p:txBody>
        </p:sp>
        <p:sp>
          <p:nvSpPr>
            <p:cNvPr id="29" name="Toimintopainike: Eteenpäin tai seuraava 28">
              <a:hlinkClick r:id="" action="ppaction://hlinkshowjump?jump=nextslide" highlightClick="1"/>
              <a:extLst>
                <a:ext uri="{FF2B5EF4-FFF2-40B4-BE49-F238E27FC236}">
                  <a16:creationId xmlns:a16="http://schemas.microsoft.com/office/drawing/2014/main" id="{757D04A9-2672-4629-9D02-BBD9F8B9967B}"/>
                </a:ext>
              </a:extLst>
            </p:cNvPr>
            <p:cNvSpPr/>
            <p:nvPr/>
          </p:nvSpPr>
          <p:spPr>
            <a:xfrm>
              <a:off x="8673105" y="6349128"/>
              <a:ext cx="360040" cy="307777"/>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Tree>
    <p:extLst>
      <p:ext uri="{BB962C8B-B14F-4D97-AF65-F5344CB8AC3E}">
        <p14:creationId xmlns:p14="http://schemas.microsoft.com/office/powerpoint/2010/main" val="32480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ppt_x"/>
                                          </p:val>
                                        </p:tav>
                                        <p:tav tm="100000">
                                          <p:val>
                                            <p:strVal val="#ppt_x"/>
                                          </p:val>
                                        </p:tav>
                                      </p:tavLst>
                                    </p:anim>
                                    <p:anim calcmode="lin" valueType="num">
                                      <p:cBhvr additive="base">
                                        <p:cTn id="1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Lst>
  </p:timing>
</p:sld>
</file>

<file path=ppt/theme/theme1.xml><?xml version="1.0" encoding="utf-8"?>
<a:theme xmlns:a="http://schemas.openxmlformats.org/drawingml/2006/main" name="Office-teema">
  <a:themeElements>
    <a:clrScheme name="Office-te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5035</TotalTime>
  <Words>3092</Words>
  <Application>Microsoft Office PowerPoint</Application>
  <PresentationFormat>Näytössä katseltava diaesitys (4:3)</PresentationFormat>
  <Paragraphs>604</Paragraphs>
  <Slides>40</Slides>
  <Notes>0</Notes>
  <HiddenSlides>0</HiddenSlides>
  <MMClips>0</MMClips>
  <ScaleCrop>false</ScaleCrop>
  <HeadingPairs>
    <vt:vector size="4" baseType="variant">
      <vt:variant>
        <vt:lpstr>Teema</vt:lpstr>
      </vt:variant>
      <vt:variant>
        <vt:i4>1</vt:i4>
      </vt:variant>
      <vt:variant>
        <vt:lpstr>Dian otsikot</vt:lpstr>
      </vt:variant>
      <vt:variant>
        <vt:i4>40</vt:i4>
      </vt:variant>
    </vt:vector>
  </HeadingPairs>
  <TitlesOfParts>
    <vt:vector size="41" baseType="lpstr">
      <vt:lpstr>Office-teema</vt:lpstr>
      <vt:lpstr>Ylioppilastutkinto</vt:lpstr>
      <vt:lpstr>Järjestettävät kokeet 2022-</vt:lpstr>
      <vt:lpstr>Äidinkieli ja kirjallisuus  </vt:lpstr>
      <vt:lpstr>Valittavissa olevat kokeet 2022-</vt:lpstr>
      <vt:lpstr>Useammat kokeet</vt:lpstr>
      <vt:lpstr>Osallistumisen edellytykset</vt:lpstr>
      <vt:lpstr>Kokeisiin ilmoittautuminen</vt:lpstr>
      <vt:lpstr>Ilmoittautumisen mitätöiminen</vt:lpstr>
      <vt:lpstr>Tutkinnon suorittamisaika</vt:lpstr>
      <vt:lpstr>Tutkinnon keskeyttäminen</vt:lpstr>
      <vt:lpstr>Kokeen arvostelu</vt:lpstr>
      <vt:lpstr>Arvosanajakauma</vt:lpstr>
      <vt:lpstr>Kompensaatio</vt:lpstr>
      <vt:lpstr>Kompensaatio</vt:lpstr>
      <vt:lpstr>Kokeiden uusiminen</vt:lpstr>
      <vt:lpstr>Digitaaliset kokeet</vt:lpstr>
      <vt:lpstr>Äidinkielen ja kirjallisuuden koe</vt:lpstr>
      <vt:lpstr>Lukutaidon koe</vt:lpstr>
      <vt:lpstr>Kirjoitustaidon koe</vt:lpstr>
      <vt:lpstr>Matematiikan koe</vt:lpstr>
      <vt:lpstr>Matematiikan tehtävät</vt:lpstr>
      <vt:lpstr>Kielten kokeet</vt:lpstr>
      <vt:lpstr>Kielten tehtävät</vt:lpstr>
      <vt:lpstr>Reaaliaineiden koepäivät</vt:lpstr>
      <vt:lpstr>Reaaliaineen kokeet</vt:lpstr>
      <vt:lpstr> Reaalista annettavat pisteet</vt:lpstr>
      <vt:lpstr>Kypsyyttä osoittava reaalivastaus</vt:lpstr>
      <vt:lpstr>Oikaisumenettely</vt:lpstr>
      <vt:lpstr>Koesuoritusta heikentävä syy</vt:lpstr>
      <vt:lpstr>Sairaus tai vamma</vt:lpstr>
      <vt:lpstr>Lukemisen ja kirjoittamisen erityisvaikeus</vt:lpstr>
      <vt:lpstr>Erityisen vaikea elämäntilanne</vt:lpstr>
      <vt:lpstr>Vieraskielisyys</vt:lpstr>
      <vt:lpstr>Heikentävä syy arvostelussa</vt:lpstr>
      <vt:lpstr>Äkillinen ja ennakoimaton tilanne</vt:lpstr>
      <vt:lpstr>KOKEEN SUORITTAMINEN ILMAN MAKSUA</vt:lpstr>
      <vt:lpstr>Järjestyksen rikkominen ja vilpillinen menettely</vt:lpstr>
      <vt:lpstr>Tutkinnon täydentäminen</vt:lpstr>
      <vt:lpstr>Tietojen luovuttaminen</vt:lpstr>
      <vt:lpstr>Suunnitellen tavoitteeseesi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Ylioppilastutkinto</dc:title>
  <dc:creator>Seppo Sokka</dc:creator>
  <cp:lastModifiedBy>Ukkonen Markku Olavi</cp:lastModifiedBy>
  <cp:revision>313</cp:revision>
  <cp:lastPrinted>2019-07-24T15:31:07Z</cp:lastPrinted>
  <dcterms:created xsi:type="dcterms:W3CDTF">2019-06-22T14:19:52Z</dcterms:created>
  <dcterms:modified xsi:type="dcterms:W3CDTF">2023-01-13T12:09:45Z</dcterms:modified>
</cp:coreProperties>
</file>